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56" autoAdjust="0"/>
    <p:restoredTop sz="94629" autoAdjust="0"/>
  </p:normalViewPr>
  <p:slideViewPr>
    <p:cSldViewPr>
      <p:cViewPr varScale="1">
        <p:scale>
          <a:sx n="107" d="100"/>
          <a:sy n="107" d="100"/>
        </p:scale>
        <p:origin x="-10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18DFE-8942-4C85-9BB5-85E46E91C20D}" type="datetimeFigureOut">
              <a:rPr lang="fi-FI" smtClean="0"/>
              <a:t>11.3.2011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21837E09-1072-42CC-A8DD-2AE193FE831E}" type="slidenum">
              <a:rPr lang="fi-FI" smtClean="0"/>
              <a:t>‹#›</a:t>
            </a:fld>
            <a:endParaRPr lang="fi-FI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18DFE-8942-4C85-9BB5-85E46E91C20D}" type="datetimeFigureOut">
              <a:rPr lang="fi-FI" smtClean="0"/>
              <a:t>11.3.2011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37E09-1072-42CC-A8DD-2AE193FE831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18DFE-8942-4C85-9BB5-85E46E91C20D}" type="datetimeFigureOut">
              <a:rPr lang="fi-FI" smtClean="0"/>
              <a:t>11.3.2011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37E09-1072-42CC-A8DD-2AE193FE831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18DFE-8942-4C85-9BB5-85E46E91C20D}" type="datetimeFigureOut">
              <a:rPr lang="fi-FI" smtClean="0"/>
              <a:t>11.3.2011</a:t>
            </a:fld>
            <a:endParaRPr lang="fi-FI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837E09-1072-42CC-A8DD-2AE193FE831E}" type="slidenum">
              <a:rPr lang="fi-FI" smtClean="0"/>
              <a:t>‹#›</a:t>
            </a:fld>
            <a:endParaRPr lang="fi-FI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18DFE-8942-4C85-9BB5-85E46E91C20D}" type="datetimeFigureOut">
              <a:rPr lang="fi-FI" smtClean="0"/>
              <a:t>11.3.2011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837E09-1072-42CC-A8DD-2AE193FE831E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18DFE-8942-4C85-9BB5-85E46E91C20D}" type="datetimeFigureOut">
              <a:rPr lang="fi-FI" smtClean="0"/>
              <a:t>11.3.2011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37E09-1072-42CC-A8DD-2AE193FE831E}" type="slidenum">
              <a:rPr lang="fi-FI" smtClean="0"/>
              <a:t>‹#›</a:t>
            </a:fld>
            <a:endParaRPr lang="fi-FI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18DFE-8942-4C85-9BB5-85E46E91C20D}" type="datetimeFigureOut">
              <a:rPr lang="fi-FI" smtClean="0"/>
              <a:t>11.3.2011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37E09-1072-42CC-A8DD-2AE193FE831E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18DFE-8942-4C85-9BB5-85E46E91C20D}" type="datetimeFigureOut">
              <a:rPr lang="fi-FI" smtClean="0"/>
              <a:t>11.3.2011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37E09-1072-42CC-A8DD-2AE193FE831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18DFE-8942-4C85-9BB5-85E46E91C20D}" type="datetimeFigureOut">
              <a:rPr lang="fi-FI" smtClean="0"/>
              <a:t>11.3.2011</a:t>
            </a:fld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837E09-1072-42CC-A8DD-2AE193FE831E}" type="slidenum">
              <a:rPr lang="fi-FI" smtClean="0"/>
              <a:t>‹#›</a:t>
            </a:fld>
            <a:endParaRPr lang="fi-FI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218DFE-8942-4C85-9BB5-85E46E91C20D}" type="datetimeFigureOut">
              <a:rPr lang="fi-FI" smtClean="0"/>
              <a:t>11.3.2011</a:t>
            </a:fld>
            <a:endParaRPr lang="fi-FI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1837E09-1072-42CC-A8DD-2AE193FE831E}" type="slidenum">
              <a:rPr lang="fi-FI" smtClean="0"/>
              <a:t>‹#›</a:t>
            </a:fld>
            <a:endParaRPr lang="fi-FI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18DFE-8942-4C85-9BB5-85E46E91C20D}" type="datetimeFigureOut">
              <a:rPr lang="fi-FI" smtClean="0"/>
              <a:t>11.3.2011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37E09-1072-42CC-A8DD-2AE193FE831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21837E09-1072-42CC-A8DD-2AE193FE831E}" type="slidenum">
              <a:rPr lang="fi-FI" smtClean="0"/>
              <a:t>‹#›</a:t>
            </a:fld>
            <a:endParaRPr lang="fi-FI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1218DFE-8942-4C85-9BB5-85E46E91C20D}" type="datetimeFigureOut">
              <a:rPr lang="fi-FI" smtClean="0"/>
              <a:t>11.3.2011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AHOT </a:t>
            </a:r>
            <a:r>
              <a:rPr lang="fi-FI" dirty="0" err="1" smtClean="0"/>
              <a:t>meets</a:t>
            </a:r>
            <a:r>
              <a:rPr lang="fi-FI" dirty="0" smtClean="0"/>
              <a:t> </a:t>
            </a:r>
            <a:br>
              <a:rPr lang="fi-FI" dirty="0" smtClean="0"/>
            </a:br>
            <a:r>
              <a:rPr lang="fi-FI" dirty="0" err="1" smtClean="0"/>
              <a:t>e-HOPS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sz="3200" dirty="0" smtClean="0"/>
              <a:t>				   </a:t>
            </a:r>
            <a:r>
              <a:rPr lang="fi-FI" sz="1800" dirty="0" smtClean="0"/>
              <a:t> Kristiina Peltonen 9.3.2011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8959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5824736"/>
            <a:ext cx="6550496" cy="700608"/>
          </a:xfrm>
        </p:spPr>
        <p:txBody>
          <a:bodyPr/>
          <a:lstStyle/>
          <a:p>
            <a:r>
              <a:rPr lang="fi-FI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AHOT-PROSESSIIN OSALLISTUJAT</a:t>
            </a:r>
            <a:endParaRPr lang="fi-FI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MPj04393560000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692696"/>
            <a:ext cx="4463008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7704" y="3501008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opiskelija</a:t>
            </a:r>
            <a:endParaRPr lang="fi-FI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060212" y="4510590"/>
            <a:ext cx="20320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päätöksen tekijät</a:t>
            </a:r>
            <a:endParaRPr lang="fi-FI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876256" y="2924944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sisällön asiantuntijat</a:t>
            </a:r>
            <a:endParaRPr lang="fi-FI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220072" y="1124744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tutor</a:t>
            </a:r>
            <a:endParaRPr lang="fi-FI" sz="2800" dirty="0"/>
          </a:p>
        </p:txBody>
      </p:sp>
      <p:sp>
        <p:nvSpPr>
          <p:cNvPr id="8" name="Oval 7"/>
          <p:cNvSpPr/>
          <p:nvPr/>
        </p:nvSpPr>
        <p:spPr>
          <a:xfrm>
            <a:off x="1331640" y="1268760"/>
            <a:ext cx="3456384" cy="3384376"/>
          </a:xfrm>
          <a:prstGeom prst="ellipse">
            <a:avLst/>
          </a:prstGeom>
          <a:noFill/>
          <a:ln>
            <a:noFill/>
          </a:ln>
          <a:effectLst>
            <a:glow rad="101600">
              <a:schemeClr val="accent1">
                <a:lumMod val="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Oval 9"/>
          <p:cNvSpPr/>
          <p:nvPr/>
        </p:nvSpPr>
        <p:spPr>
          <a:xfrm>
            <a:off x="1475656" y="1124744"/>
            <a:ext cx="3168352" cy="33858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085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Pj0439257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4664"/>
            <a:ext cx="4536504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013176"/>
            <a:ext cx="7704856" cy="1368152"/>
          </a:xfrm>
        </p:spPr>
        <p:txBody>
          <a:bodyPr/>
          <a:lstStyle/>
          <a:p>
            <a:r>
              <a:rPr lang="fi-FI" sz="2800" b="0" dirty="0" smtClean="0">
                <a:solidFill>
                  <a:schemeClr val="tx1"/>
                </a:solidFill>
              </a:rPr>
              <a:t>DIARISOINTI PROSESSIN AIKANA</a:t>
            </a:r>
            <a:br>
              <a:rPr lang="fi-FI" sz="2800" b="0" dirty="0" smtClean="0">
                <a:solidFill>
                  <a:schemeClr val="tx1"/>
                </a:solidFill>
              </a:rPr>
            </a:br>
            <a:r>
              <a:rPr lang="fi-FI" sz="2800" b="0" dirty="0">
                <a:solidFill>
                  <a:schemeClr val="tx1"/>
                </a:solidFill>
              </a:rPr>
              <a:t>P</a:t>
            </a:r>
            <a:r>
              <a:rPr lang="fi-FI" sz="2800" b="0" dirty="0" smtClean="0">
                <a:solidFill>
                  <a:schemeClr val="tx1"/>
                </a:solidFill>
              </a:rPr>
              <a:t>rosessin läpinäkyvyys </a:t>
            </a:r>
            <a:r>
              <a:rPr lang="fi-FI" sz="2000" b="0" dirty="0" smtClean="0">
                <a:solidFill>
                  <a:schemeClr val="tx1"/>
                </a:solidFill>
              </a:rPr>
              <a:t>(luotettavuus, oikeudenmukaisuus)</a:t>
            </a:r>
            <a:r>
              <a:rPr lang="fi-FI" sz="2800" b="0" dirty="0" smtClean="0">
                <a:solidFill>
                  <a:schemeClr val="tx1"/>
                </a:solidFill>
              </a:rPr>
              <a:t/>
            </a:r>
            <a:br>
              <a:rPr lang="fi-FI" sz="2800" b="0" dirty="0" smtClean="0">
                <a:solidFill>
                  <a:schemeClr val="tx1"/>
                </a:solidFill>
              </a:rPr>
            </a:br>
            <a:r>
              <a:rPr lang="fi-FI" sz="2800" b="0" dirty="0" smtClean="0">
                <a:solidFill>
                  <a:schemeClr val="tx1"/>
                </a:solidFill>
              </a:rPr>
              <a:t>Prosessin </a:t>
            </a:r>
            <a:r>
              <a:rPr lang="fi-FI" sz="2800" b="0" dirty="0">
                <a:solidFill>
                  <a:schemeClr val="tx1"/>
                </a:solidFill>
              </a:rPr>
              <a:t>ajallisen keston </a:t>
            </a:r>
            <a:r>
              <a:rPr lang="fi-FI" sz="2800" b="0" dirty="0" smtClean="0">
                <a:solidFill>
                  <a:schemeClr val="tx1"/>
                </a:solidFill>
              </a:rPr>
              <a:t>seuraaminen </a:t>
            </a:r>
            <a:r>
              <a:rPr lang="fi-FI" sz="2000" b="0" dirty="0" smtClean="0">
                <a:solidFill>
                  <a:schemeClr val="tx1"/>
                </a:solidFill>
              </a:rPr>
              <a:t>(tutkintosääntö)</a:t>
            </a:r>
            <a:endParaRPr lang="fi-FI" sz="2000" b="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2682786"/>
            <a:ext cx="36724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000" dirty="0" smtClean="0"/>
              <a:t>Mitä opiskelija on ehdottanut?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000" dirty="0" smtClean="0"/>
              <a:t>Mitä dokumentteja prosessiin liittyy?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000" dirty="0" smtClean="0"/>
              <a:t>Miten prosessi etenee?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0783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013176"/>
            <a:ext cx="7239000" cy="1387624"/>
          </a:xfrm>
        </p:spPr>
        <p:txBody>
          <a:bodyPr/>
          <a:lstStyle/>
          <a:p>
            <a:r>
              <a:rPr lang="fi-FI" sz="2800" dirty="0" smtClean="0">
                <a:solidFill>
                  <a:schemeClr val="tx1"/>
                </a:solidFill>
                <a:effectLst/>
              </a:rPr>
              <a:t>PÄÄTÖS </a:t>
            </a:r>
            <a:r>
              <a:rPr lang="fi-FI" sz="2800" b="0" dirty="0" smtClean="0">
                <a:solidFill>
                  <a:schemeClr val="tx1"/>
                </a:solidFill>
                <a:effectLst/>
              </a:rPr>
              <a:t>(koulutusohjelman nimeämä henkilö)</a:t>
            </a:r>
            <a:r>
              <a:rPr lang="fi-FI" sz="2800" dirty="0" smtClean="0">
                <a:solidFill>
                  <a:schemeClr val="tx1"/>
                </a:solidFill>
                <a:effectLst/>
              </a:rPr>
              <a:t>:</a:t>
            </a:r>
            <a:r>
              <a:rPr lang="fi-FI" sz="2800" dirty="0">
                <a:effectLst/>
              </a:rPr>
              <a:t/>
            </a:r>
            <a:br>
              <a:rPr lang="fi-FI" sz="2800" dirty="0">
                <a:effectLst/>
              </a:rPr>
            </a:br>
            <a:r>
              <a:rPr lang="fi-FI" sz="2800" b="0" dirty="0" err="1">
                <a:solidFill>
                  <a:schemeClr val="tx1"/>
                </a:solidFill>
                <a:effectLst/>
              </a:rPr>
              <a:t>Hyväksilukupäätös</a:t>
            </a:r>
            <a:r>
              <a:rPr lang="fi-FI" sz="2800" b="0" dirty="0">
                <a:solidFill>
                  <a:schemeClr val="tx1"/>
                </a:solidFill>
                <a:effectLst/>
              </a:rPr>
              <a:t>, pedagoginen ratkaisu tai kielteinen </a:t>
            </a:r>
            <a:r>
              <a:rPr lang="fi-FI" sz="2800" b="0" dirty="0" smtClean="0">
                <a:solidFill>
                  <a:schemeClr val="tx1"/>
                </a:solidFill>
                <a:effectLst/>
              </a:rPr>
              <a:t>päätös</a:t>
            </a:r>
            <a:endParaRPr lang="fi-FI" sz="2800" b="0" dirty="0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4664"/>
            <a:ext cx="4104456" cy="404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83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3200" dirty="0" smtClean="0">
                <a:solidFill>
                  <a:schemeClr val="tx1"/>
                </a:solidFill>
                <a:effectLst/>
              </a:rPr>
              <a:t>Suoritusten kirjaus (</a:t>
            </a:r>
            <a:r>
              <a:rPr lang="fi-FI" sz="3200" dirty="0" err="1" smtClean="0">
                <a:solidFill>
                  <a:schemeClr val="tx1"/>
                </a:solidFill>
                <a:effectLst/>
              </a:rPr>
              <a:t>Winha</a:t>
            </a:r>
            <a:r>
              <a:rPr lang="fi-FI" sz="3200" dirty="0" smtClean="0">
                <a:solidFill>
                  <a:schemeClr val="tx1"/>
                </a:solidFill>
                <a:effectLst/>
              </a:rPr>
              <a:t>), arkistointi, tiedotus asianosaisille</a:t>
            </a:r>
            <a:endParaRPr lang="fi-FI" sz="3200" dirty="0">
              <a:solidFill>
                <a:schemeClr val="tx1"/>
              </a:solidFill>
            </a:endParaRPr>
          </a:p>
        </p:txBody>
      </p:sp>
      <p:pic>
        <p:nvPicPr>
          <p:cNvPr id="5122" name="Picture 2" descr="MPj04392580000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838200"/>
            <a:ext cx="44196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461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fi-FI" dirty="0" smtClean="0"/>
          </a:p>
          <a:p>
            <a:endParaRPr lang="fi-FI" dirty="0"/>
          </a:p>
          <a:p>
            <a:r>
              <a:rPr lang="fi-FI" dirty="0" smtClean="0"/>
              <a:t>                        </a:t>
            </a:r>
          </a:p>
          <a:p>
            <a:endParaRPr lang="fi-FI" dirty="0"/>
          </a:p>
          <a:p>
            <a:pPr marL="0" indent="0">
              <a:buNone/>
            </a:pP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 </a:t>
            </a:r>
          </a:p>
          <a:p>
            <a:r>
              <a:rPr lang="fi-FI" b="1" dirty="0" smtClean="0"/>
              <a:t>Koulutusohjelma määrittelee prosessien </a:t>
            </a:r>
            <a:r>
              <a:rPr lang="fi-FI" b="1" dirty="0"/>
              <a:t>kulun ja tarvittavat  </a:t>
            </a:r>
            <a:r>
              <a:rPr lang="fi-FI" b="1" dirty="0" smtClean="0"/>
              <a:t>resurssit</a:t>
            </a:r>
          </a:p>
          <a:p>
            <a:pPr lvl="1"/>
            <a:r>
              <a:rPr lang="fi-FI" sz="3000" dirty="0" err="1" smtClean="0"/>
              <a:t>AHOT-prosessi</a:t>
            </a:r>
            <a:endParaRPr lang="fi-FI" sz="3000" dirty="0" smtClean="0"/>
          </a:p>
          <a:p>
            <a:pPr lvl="1"/>
            <a:r>
              <a:rPr lang="fi-FI" sz="3000" dirty="0" smtClean="0"/>
              <a:t>Opintojen ohjauksen prosessi</a:t>
            </a:r>
          </a:p>
          <a:p>
            <a:pPr marL="457200" lvl="1" indent="0">
              <a:buNone/>
            </a:pPr>
            <a:endParaRPr lang="fi-FI" sz="2000" dirty="0" smtClean="0"/>
          </a:p>
          <a:p>
            <a:r>
              <a:rPr lang="fi-FI" b="1" dirty="0" smtClean="0"/>
              <a:t>OHJAUKSEN </a:t>
            </a:r>
            <a:r>
              <a:rPr lang="fi-FI" b="1" dirty="0"/>
              <a:t>KEHIKKO</a:t>
            </a:r>
          </a:p>
          <a:p>
            <a:pPr lvl="1"/>
            <a:r>
              <a:rPr lang="fi-FI" sz="3000" dirty="0"/>
              <a:t>kohdentaminen osaamistavoitteisiin (OPS) </a:t>
            </a:r>
          </a:p>
          <a:p>
            <a:pPr lvl="1"/>
            <a:r>
              <a:rPr lang="fi-FI" sz="3000" dirty="0" err="1"/>
              <a:t>tutorointi</a:t>
            </a:r>
            <a:r>
              <a:rPr lang="fi-FI" sz="3000" dirty="0"/>
              <a:t> ja ohjaus (HOPS)</a:t>
            </a:r>
          </a:p>
          <a:p>
            <a:pPr lvl="1"/>
            <a:r>
              <a:rPr lang="fi-FI" sz="3000" dirty="0"/>
              <a:t> reflektointi (</a:t>
            </a:r>
            <a:r>
              <a:rPr lang="fi-FI" sz="3000" dirty="0" err="1"/>
              <a:t>itsearvioinnin</a:t>
            </a:r>
            <a:r>
              <a:rPr lang="fi-FI" sz="3000" dirty="0"/>
              <a:t> välineet)</a:t>
            </a:r>
          </a:p>
          <a:p>
            <a:pPr lvl="1"/>
            <a:r>
              <a:rPr lang="fi-FI" sz="3000" dirty="0"/>
              <a:t> verkkotyökalut (</a:t>
            </a:r>
            <a:r>
              <a:rPr lang="fi-FI" sz="3000" dirty="0" err="1"/>
              <a:t>e-HOPS</a:t>
            </a:r>
            <a:r>
              <a:rPr lang="fi-FI" sz="3000" dirty="0"/>
              <a:t>, E-AHOT, MOODLE, Tuubi)</a:t>
            </a:r>
            <a:endParaRPr lang="fi-FI" dirty="0"/>
          </a:p>
        </p:txBody>
      </p:sp>
      <p:pic>
        <p:nvPicPr>
          <p:cNvPr id="2050" name="Picture 2" descr="MPj0439356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191" y="476672"/>
            <a:ext cx="157162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44191" y="5517232"/>
            <a:ext cx="6324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AHOT-prosessi</a:t>
            </a:r>
            <a:r>
              <a:rPr lang="fi-FI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on osa ohjausta</a:t>
            </a:r>
            <a:endParaRPr lang="fi-FI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140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Pj04393560000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2656"/>
            <a:ext cx="6048672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5776" y="2771636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WINHA</a:t>
            </a:r>
            <a:endParaRPr lang="fi-FI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3968" y="1340768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e-HOPS</a:t>
            </a:r>
            <a:endParaRPr lang="fi-FI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2339588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AHOT-lomake</a:t>
            </a:r>
            <a:endParaRPr lang="fi-FI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08004" y="3236783"/>
            <a:ext cx="19802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Sähköiset ohjauksen apuvälineet</a:t>
            </a:r>
            <a:endParaRPr lang="fi-FI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766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TC101859868[[fn=Thermal]]</Template>
  <TotalTime>104</TotalTime>
  <Words>53</Words>
  <Application>Microsoft Office PowerPoint</Application>
  <PresentationFormat>Näytössä katseltava diaesitys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7</vt:i4>
      </vt:variant>
    </vt:vector>
  </HeadingPairs>
  <TitlesOfParts>
    <vt:vector size="8" baseType="lpstr">
      <vt:lpstr>Thermal</vt:lpstr>
      <vt:lpstr>AHOT meets  e-HOPS         Kristiina Peltonen 9.3.2011</vt:lpstr>
      <vt:lpstr>AHOT-PROSESSIIN OSALLISTUJAT</vt:lpstr>
      <vt:lpstr>DIARISOINTI PROSESSIN AIKANA Prosessin läpinäkyvyys (luotettavuus, oikeudenmukaisuus) Prosessin ajallisen keston seuraaminen (tutkintosääntö)</vt:lpstr>
      <vt:lpstr>PÄÄTÖS (koulutusohjelman nimeämä henkilö): Hyväksilukupäätös, pedagoginen ratkaisu tai kielteinen päätös</vt:lpstr>
      <vt:lpstr>Suoritusten kirjaus (Winha), arkistointi, tiedotus asianosaisille</vt:lpstr>
      <vt:lpstr>PowerPoint-esitys</vt:lpstr>
      <vt:lpstr>PowerPoint-esitys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AHOT meets  e-HOPS         Kristiina Peltonen 9.3.2011</dc:title>
  <dc:creator>Kristiina Peltonen</dc:creator>
  <cp:lastModifiedBy>Marjaana Hanki</cp:lastModifiedBy>
  <cp:revision>21</cp:revision>
  <dcterms:created xsi:type="dcterms:W3CDTF">2011-03-04T12:20:39Z</dcterms:created>
  <dcterms:modified xsi:type="dcterms:W3CDTF">2011-03-11T08:29:20Z</dcterms:modified>
</cp:coreProperties>
</file>