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214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285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876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945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836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476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2693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366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312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6792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882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9BDDA-E3FD-4C99-9B6C-C553C5FE630D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EE86C-01FF-4DEF-957D-8198C4B518C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168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1808661"/>
            <a:ext cx="3456383" cy="298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37313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449" y="6100301"/>
            <a:ext cx="981927" cy="478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317" y="6093296"/>
            <a:ext cx="524275" cy="485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39" y="6107449"/>
            <a:ext cx="1311259" cy="504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116750"/>
            <a:ext cx="1057130" cy="46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6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Innovaatioprojektit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71600" y="2285207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2013</a:t>
            </a:r>
          </a:p>
          <a:p>
            <a:pPr algn="ctr"/>
            <a:r>
              <a:rPr lang="fi-FI" sz="1000" b="1" dirty="0" smtClean="0"/>
              <a:t> hankkeen tulosten julkistaminen </a:t>
            </a:r>
            <a:endParaRPr lang="fi-FI" sz="1000" dirty="0" smtClean="0"/>
          </a:p>
        </p:txBody>
      </p:sp>
      <p:sp>
        <p:nvSpPr>
          <p:cNvPr id="120" name="TextBox 119"/>
          <p:cNvSpPr txBox="1"/>
          <p:nvPr/>
        </p:nvSpPr>
        <p:spPr>
          <a:xfrm>
            <a:off x="934587" y="2703111"/>
            <a:ext cx="1907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Julkaisut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Näyttely ja messuesiintymiset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Kokeilut ja arviointi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jatkohankkeet!</a:t>
            </a:r>
            <a:endParaRPr lang="fi-FI" sz="1000" dirty="0"/>
          </a:p>
        </p:txBody>
      </p:sp>
      <p:pic>
        <p:nvPicPr>
          <p:cNvPr id="256" name="Picture 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5" name="TextBox 264"/>
          <p:cNvSpPr txBox="1"/>
          <p:nvPr/>
        </p:nvSpPr>
        <p:spPr>
          <a:xfrm>
            <a:off x="920586" y="3555013"/>
            <a:ext cx="73958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3300"/>
              </a:buClr>
              <a:buFont typeface="Arial" pitchFamily="34" charset="0"/>
              <a:buChar char="•"/>
            </a:pPr>
            <a:endParaRPr lang="fi-FI" sz="1400" dirty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+ </a:t>
            </a:r>
            <a:r>
              <a:rPr lang="fi-FI" sz="1400" b="1" dirty="0" err="1" smtClean="0">
                <a:solidFill>
                  <a:srgbClr val="FF3300"/>
                </a:solidFill>
              </a:rPr>
              <a:t>SYKLIn</a:t>
            </a:r>
            <a:r>
              <a:rPr lang="fi-FI" sz="1400" b="1" dirty="0" smtClean="0">
                <a:solidFill>
                  <a:srgbClr val="FF3300"/>
                </a:solidFill>
              </a:rPr>
              <a:t> kanssa tehtävät erillishankkeet</a:t>
            </a:r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err="1" smtClean="0"/>
              <a:t>Metropolian</a:t>
            </a:r>
            <a:r>
              <a:rPr lang="fi-FI" sz="1400" dirty="0" smtClean="0"/>
              <a:t> vapaasti valittavat opinnot lisäävät joustavuutta osaprojektien aikatauluissa ja mahdollistavat monialaisen soveltamisen muotoilussa. </a:t>
            </a:r>
          </a:p>
        </p:txBody>
      </p:sp>
      <p:sp>
        <p:nvSpPr>
          <p:cNvPr id="266" name="Down Arrow 265"/>
          <p:cNvSpPr/>
          <p:nvPr/>
        </p:nvSpPr>
        <p:spPr>
          <a:xfrm>
            <a:off x="2085826" y="1466781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68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0586" y="692696"/>
            <a:ext cx="739582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Kuvaus</a:t>
            </a:r>
          </a:p>
          <a:p>
            <a:endParaRPr lang="fi-FI" sz="1600" b="1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Hankkeessa toteutetaan pääkaupunkiseudulla joukkoliikenteen, pyöräilyn ja jalankulun ympärille rakentuvaa muotoiluvetoista, käyttäjälähtöistä kehitystoimintaa, jossa </a:t>
            </a:r>
            <a:r>
              <a:rPr lang="fi-FI" sz="1400" dirty="0" err="1" smtClean="0"/>
              <a:t>konseptoidaan</a:t>
            </a:r>
            <a:r>
              <a:rPr lang="fi-FI" sz="1400" dirty="0" smtClean="0"/>
              <a:t>, ja tuotetaan tietoa sekä malleja paremmista liikkuvan arjen ratkaisuista.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Metropolia on Vantaan ja Helsingin kaupunkien kanssa valinnut kehittämiskohteiksi julkista liikennettä, jalankulkua ja pyöräilyä tukevat palvelut ja toiminnot. Hankkeessa luodaan yhteistyöverkosto, joka kokoaa eri toimijat yhteen.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Kohteiksi on valittu Helsingissä pyöräkeskus-konsepti ja </a:t>
            </a:r>
            <a:r>
              <a:rPr lang="fi-FI" sz="1400" dirty="0" err="1" smtClean="0"/>
              <a:t>Marja-Vantaalla</a:t>
            </a:r>
            <a:r>
              <a:rPr lang="fi-FI" sz="1400" dirty="0" smtClean="0"/>
              <a:t> liityntäpysäköinti-konsepti.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Suomen ympäristöopisto SYKLI toteuttaa Yhteiset </a:t>
            </a:r>
            <a:r>
              <a:rPr lang="fi-FI" sz="1400" dirty="0" err="1" smtClean="0"/>
              <a:t>asemat-</a:t>
            </a:r>
            <a:r>
              <a:rPr lang="fi-FI" sz="1400" dirty="0" smtClean="0"/>
              <a:t> osaprojektinsa yhteistyössä VR:n ja Liikenneviraston kanssa.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Hanke toteutuu </a:t>
            </a:r>
            <a:r>
              <a:rPr lang="fi-FI" sz="1400" dirty="0" err="1" smtClean="0"/>
              <a:t>Metropolian</a:t>
            </a:r>
            <a:r>
              <a:rPr lang="fi-FI" sz="1400" dirty="0" smtClean="0"/>
              <a:t> muotoilun koulutusohjelman vetovastuulla vuosina 2011-2013  Euroopan aluekehitysrahaston osittain rahoittamana.</a:t>
            </a:r>
          </a:p>
          <a:p>
            <a:endParaRPr lang="fi-FI" sz="1200" dirty="0" smtClean="0"/>
          </a:p>
        </p:txBody>
      </p:sp>
    </p:spTree>
    <p:extLst>
      <p:ext uri="{BB962C8B-B14F-4D97-AF65-F5344CB8AC3E}">
        <p14:creationId xmlns:p14="http://schemas.microsoft.com/office/powerpoint/2010/main" val="166640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Tavoitteet</a:t>
            </a:r>
          </a:p>
          <a:p>
            <a:endParaRPr lang="fi-FI" sz="1600" b="1" dirty="0" smtClean="0"/>
          </a:p>
          <a:p>
            <a:endParaRPr lang="fi-FI" sz="1600" dirty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Tukea kaupunkien vetovoimaisuutta luomalla viihtyisyyttä ja elävää kaupunkikulttuuria sekä asukaslähtöistä suunnittelua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Kehittää monialaista toimintatapaa, jossa vahvistetaan muotoiluosaamisen hyödyntämistä  kaupunkisuunnittelussa 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Tarjota kaupunki- ja liikennesuunnittelusta  vastaaville tilaisuuden kohdata toisiaan ja ideoida hyödyntämällä eri projektien osaamista.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 Edesauttaa osaltaan pääkaupunkiseudun yhtenäistä suunnittelua kaupunkiviihtyisyyden edistämiseksi.</a:t>
            </a:r>
          </a:p>
          <a:p>
            <a:endParaRPr lang="fi-FI" sz="1400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833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Hanke</a:t>
            </a:r>
          </a:p>
          <a:p>
            <a:endParaRPr lang="fi-FI" sz="1600" dirty="0"/>
          </a:p>
          <a:p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Uudistaa asukkaiden tarpeisiin liittyviä palveluita (pyöräkeskus)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Vaikuttaa elinympäristön kehittämiseen (asemat, </a:t>
            </a:r>
            <a:r>
              <a:rPr lang="fi-FI" sz="1400" dirty="0" err="1" smtClean="0"/>
              <a:t>Marja-Vantaa</a:t>
            </a:r>
            <a:r>
              <a:rPr lang="fi-FI" sz="1400" dirty="0" smtClean="0"/>
              <a:t>,  pyöräkeskus)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Muotoilun rooli muutoksen käynnistäjänä (</a:t>
            </a:r>
            <a:r>
              <a:rPr lang="fi-FI" sz="1400" dirty="0" err="1" smtClean="0"/>
              <a:t>Marja-Vantaa</a:t>
            </a:r>
            <a:r>
              <a:rPr lang="fi-FI" sz="1400" dirty="0" smtClean="0"/>
              <a:t> ja asemat sekä yhteistyöverkosto suunnittelijoiden ja muotoiluopiskelijoiden välillä)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Edistää hyvinvointia edistämällä pyöräilyn lisääntymistä pääkaupunkiseudulla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Hanke tuottaa sisältöä WDC Helsinki 2012- tapahtumiin.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Kohderyhmät</a:t>
            </a:r>
          </a:p>
          <a:p>
            <a:endParaRPr lang="fi-FI" sz="1600" dirty="0"/>
          </a:p>
          <a:p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Julkisen liikenteen palvelujen käyttäjät, pääkaupunkiseudun pyöräilijä ja jalankulkijat.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Muotoilualan nykyiset ja tulevat ammattilaiset kaupunkiviihtyisyyden ideoijina, käytettävyyden testaajina ja </a:t>
            </a:r>
            <a:r>
              <a:rPr lang="fi-FI" sz="1400" dirty="0" err="1" smtClean="0"/>
              <a:t>pilotointien</a:t>
            </a:r>
            <a:r>
              <a:rPr lang="fi-FI" sz="1400" dirty="0" smtClean="0"/>
              <a:t> osatoteuttajina.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Pääkaupunkiseudulla joukkoliikenteen suunnittelusta ja kehittämisestä vastaavat.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Pääkaupunkiseudun uusien  asuin- ja työpaikka-alueiden suunnittelusta vastaavat.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Pääkaupunkiseudun pyöräilystä ja jalankulusta vastaavat liikennesuunnittelijat.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Pääkaupunkiseudun pääradan varren asemarakennuksista ja niiden alueista vastaavat. suunnittelijat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WDC Helsinki 2012 -tapahtumiin osallistuvat.</a:t>
            </a:r>
          </a:p>
          <a:p>
            <a:pPr marL="285750" indent="-285750">
              <a:buClr>
                <a:srgbClr val="FF3300"/>
              </a:buClr>
              <a:buFont typeface="Arial" pitchFamily="34" charset="0"/>
              <a:buChar char="•"/>
            </a:pPr>
            <a:endParaRPr lang="fi-FI" sz="1400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5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Yhteistyötahot</a:t>
            </a:r>
          </a:p>
          <a:p>
            <a:endParaRPr lang="fi-FI" sz="1600" dirty="0"/>
          </a:p>
          <a:p>
            <a:pPr marL="285750" indent="-285750"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Metropolia</a:t>
            </a:r>
          </a:p>
          <a:p>
            <a:pPr>
              <a:buClr>
                <a:srgbClr val="FF3300"/>
              </a:buClr>
              <a:buSzPct val="130000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HSL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Helsingin kaupunki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Vantaan kaupunki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VR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Suomen ympäristöopisto SYKLI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Asiantuntija ja käyttäjäryhmien edustat; </a:t>
            </a:r>
            <a:r>
              <a:rPr lang="fi-FI" sz="1400" dirty="0" err="1" smtClean="0"/>
              <a:t>esim</a:t>
            </a:r>
            <a:r>
              <a:rPr lang="fi-FI" sz="1400" dirty="0" smtClean="0"/>
              <a:t> Suomen ympäristökeskus SYKE ja Helsingin Polkupyöräilijät ry HEPO</a:t>
            </a:r>
          </a:p>
          <a:p>
            <a:pPr marL="285750" indent="-285750">
              <a:buClr>
                <a:srgbClr val="FF3300"/>
              </a:buClr>
              <a:buFont typeface="Arial" pitchFamily="34" charset="0"/>
              <a:buChar char="•"/>
            </a:pPr>
            <a:endParaRPr lang="fi-FI" sz="1400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3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Toteutussuunnitelma</a:t>
            </a:r>
          </a:p>
          <a:p>
            <a:endParaRPr lang="fi-FI" sz="1600" dirty="0"/>
          </a:p>
          <a:p>
            <a:r>
              <a:rPr lang="fi-FI" sz="1400" b="1" dirty="0" err="1" smtClean="0">
                <a:solidFill>
                  <a:srgbClr val="FF3300"/>
                </a:solidFill>
              </a:rPr>
              <a:t>Marja-Vantaa</a:t>
            </a:r>
            <a:endParaRPr lang="fi-FI" sz="1400" b="1" dirty="0" smtClean="0">
              <a:solidFill>
                <a:srgbClr val="FF3300"/>
              </a:solidFill>
            </a:endParaRPr>
          </a:p>
          <a:p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 </a:t>
            </a:r>
            <a:r>
              <a:rPr lang="fi-FI" sz="1400" dirty="0" err="1" smtClean="0"/>
              <a:t>Marja-Vantaan</a:t>
            </a:r>
            <a:r>
              <a:rPr lang="fi-FI" sz="1400" dirty="0" smtClean="0"/>
              <a:t> liityntäpysäköinti-konseptin kehitystyö palvelee alueen suunnittelua ja toteutusta. Marja- Vantaa on pääkaupunkiseudun merkittävin uusi asuin- ja työpaikka-alue, josta tulee turvallinen ja esteetön uuden ajan joukkoliikenne-, pyöräily- ja jalankulkukaupunki.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endParaRPr lang="fi-FI" sz="1400" dirty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 </a:t>
            </a:r>
            <a:r>
              <a:rPr lang="fi-FI" sz="1400" dirty="0" err="1" smtClean="0"/>
              <a:t>Marja-Vantaalla</a:t>
            </a:r>
            <a:r>
              <a:rPr lang="fi-FI" sz="1400" dirty="0" smtClean="0"/>
              <a:t> julkinen liikenne ja erityisesti pyöräily ovat keskiössä alueen ja sen </a:t>
            </a:r>
            <a:r>
              <a:rPr lang="fi-FI" sz="1400" dirty="0" err="1" smtClean="0"/>
              <a:t>brändin</a:t>
            </a:r>
            <a:r>
              <a:rPr lang="fi-FI" sz="1400" dirty="0" smtClean="0"/>
              <a:t> suunnittelussa ja projekti vahvistaa alueen liityntäpysäköinnin suunnitteluprosessia. Liityntäpysäköinnissä huomio on muun muassa turvallisuudessa, valaistuksessa ja eri käyttäjäryhmien toimivissa palveluissa. </a:t>
            </a:r>
          </a:p>
          <a:p>
            <a:pPr>
              <a:buClr>
                <a:srgbClr val="FF3300"/>
              </a:buClr>
            </a:pPr>
            <a:endParaRPr lang="fi-FI" sz="1400" dirty="0" smtClean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Helsinki</a:t>
            </a:r>
          </a:p>
          <a:p>
            <a:pPr>
              <a:buClr>
                <a:srgbClr val="FF3300"/>
              </a:buClr>
            </a:pPr>
            <a:endParaRPr lang="fi-FI" sz="1400" b="1" dirty="0" smtClean="0">
              <a:solidFill>
                <a:srgbClr val="FF3300"/>
              </a:solidFill>
            </a:endParaRP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Helsingin pyöräkeskus –mallin suunnittelu ja </a:t>
            </a:r>
            <a:r>
              <a:rPr lang="fi-FI" sz="1400" dirty="0" err="1" smtClean="0"/>
              <a:t>pilotointi</a:t>
            </a:r>
            <a:r>
              <a:rPr lang="fi-FI" sz="1400" dirty="0" smtClean="0"/>
              <a:t> on kohdennetaan  ensivaiheessa Pasilan ja/tai päärautatieaseman alueille. Projektissa </a:t>
            </a:r>
            <a:r>
              <a:rPr lang="fi-FI" sz="1400" dirty="0" err="1" smtClean="0"/>
              <a:t>konseptoidaan</a:t>
            </a:r>
            <a:r>
              <a:rPr lang="fi-FI" sz="1400" dirty="0" smtClean="0"/>
              <a:t> pyöräkeskuksen palvelutoimintaa ja ansaintamalleja kuten polkupyörien säilytys, huolto, korjaus, väline- ja vaatevuokraus sekä matkailijoiden palvelu. Pyöräkeskuksesta kehitetään versioitavissa ja monistettavissa oleva malli.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81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86" y="692696"/>
            <a:ext cx="739582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Liikkuvan Arjen Design</a:t>
            </a:r>
          </a:p>
          <a:p>
            <a:endParaRPr lang="fi-FI" sz="1400" dirty="0"/>
          </a:p>
          <a:p>
            <a:endParaRPr lang="fi-FI" sz="1400" b="1" dirty="0" smtClean="0"/>
          </a:p>
          <a:p>
            <a:r>
              <a:rPr lang="fi-FI" sz="1600" b="1" dirty="0" smtClean="0"/>
              <a:t>Toteutussuunnitelma</a:t>
            </a:r>
          </a:p>
          <a:p>
            <a:pPr>
              <a:buClr>
                <a:srgbClr val="FF3300"/>
              </a:buClr>
            </a:pPr>
            <a:endParaRPr lang="fi-FI" sz="1400" dirty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Rautatieasemat</a:t>
            </a:r>
          </a:p>
          <a:p>
            <a:pPr>
              <a:buClr>
                <a:srgbClr val="FF3300"/>
              </a:buClr>
            </a:pPr>
            <a:endParaRPr lang="fi-FI" sz="1400" b="1" dirty="0" smtClean="0">
              <a:solidFill>
                <a:srgbClr val="FF3300"/>
              </a:solidFill>
            </a:endParaRP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SYKLI toteuttaa Yhteiset </a:t>
            </a:r>
            <a:r>
              <a:rPr lang="fi-FI" sz="1400" dirty="0" err="1" smtClean="0"/>
              <a:t>asemat-</a:t>
            </a:r>
            <a:r>
              <a:rPr lang="fi-FI" sz="1400" dirty="0" smtClean="0"/>
              <a:t> osaprojektinsa yhteistyössä VR:n ja Liikenneviraston kanssa  Osatoteutuksessa </a:t>
            </a:r>
            <a:r>
              <a:rPr lang="fi-FI" sz="1400" dirty="0" err="1" smtClean="0"/>
              <a:t>kehitetäään</a:t>
            </a:r>
            <a:r>
              <a:rPr lang="fi-FI" sz="1400" dirty="0" smtClean="0"/>
              <a:t> Helsingin, Malmin ja Tikkurilan asemien ympäristöjä esteettömiksi, turvallisiksi  ja viihtyisiksi muotoilun ja taiteen keinoin.</a:t>
            </a:r>
          </a:p>
          <a:p>
            <a:pPr>
              <a:buClr>
                <a:srgbClr val="FF3300"/>
              </a:buClr>
            </a:pPr>
            <a:endParaRPr lang="fi-FI" sz="1400" dirty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HDW</a:t>
            </a:r>
            <a:endParaRPr lang="fi-FI" sz="1400" dirty="0"/>
          </a:p>
          <a:p>
            <a:pPr>
              <a:buClr>
                <a:srgbClr val="FF3300"/>
              </a:buClr>
            </a:pPr>
            <a:endParaRPr lang="fi-FI" sz="1400" dirty="0" smtClean="0"/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Osallistutaan Helsinki Design </a:t>
            </a:r>
            <a:r>
              <a:rPr lang="fi-FI" sz="1400" dirty="0" err="1" smtClean="0"/>
              <a:t>Week</a:t>
            </a:r>
            <a:r>
              <a:rPr lang="fi-FI" sz="1400" dirty="0" smtClean="0"/>
              <a:t> -tapahtumiin. Järjestetään seminaareja, jotka </a:t>
            </a:r>
            <a:r>
              <a:rPr lang="fi-FI" sz="1400" dirty="0" err="1" smtClean="0"/>
              <a:t>juuruttavat</a:t>
            </a:r>
            <a:r>
              <a:rPr lang="fi-FI" sz="1400" dirty="0" smtClean="0"/>
              <a:t> muotoiluvetoista ajattelua kaupunki- ja yhdyskuntasuunnitteluun ja kokoavat julkisen liikenteen, jalankulun ja pyöräilyn kehittäjät yhteen.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Ensimmäinen seminaari  15.9. 2011</a:t>
            </a:r>
          </a:p>
          <a:p>
            <a:pPr marL="285750" indent="-285750">
              <a:buClr>
                <a:srgbClr val="FF3300"/>
              </a:buClr>
              <a:buFont typeface="Arial" pitchFamily="34" charset="0"/>
              <a:buChar char="•"/>
            </a:pPr>
            <a:endParaRPr lang="fi-FI" sz="1400" dirty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WDC 2012</a:t>
            </a:r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smtClean="0"/>
              <a:t>projektin toiminnalle on myönnetty WDC Hki 2012 kumppanuus, jonka myötä edistetään Liikkuvan Arjen Design -hankkeen sidosryhmäviestintää.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96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9"/>
          <p:cNvGrpSpPr>
            <a:grpSpLocks/>
          </p:cNvGrpSpPr>
          <p:nvPr/>
        </p:nvGrpSpPr>
        <p:grpSpPr bwMode="auto">
          <a:xfrm>
            <a:off x="1500186" y="2972686"/>
            <a:ext cx="2315253" cy="276566"/>
            <a:chOff x="417569" y="3253210"/>
            <a:chExt cx="5797827" cy="675856"/>
          </a:xfrm>
        </p:grpSpPr>
        <p:grpSp>
          <p:nvGrpSpPr>
            <p:cNvPr id="89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101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2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3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4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5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6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7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8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9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0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1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2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3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90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91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92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93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94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95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96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97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98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99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100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61" name="Group 49"/>
          <p:cNvGrpSpPr>
            <a:grpSpLocks/>
          </p:cNvGrpSpPr>
          <p:nvPr/>
        </p:nvGrpSpPr>
        <p:grpSpPr bwMode="auto">
          <a:xfrm>
            <a:off x="1371561" y="2770924"/>
            <a:ext cx="2315253" cy="276566"/>
            <a:chOff x="417569" y="3253210"/>
            <a:chExt cx="5797827" cy="675856"/>
          </a:xfrm>
        </p:grpSpPr>
        <p:grpSp>
          <p:nvGrpSpPr>
            <p:cNvPr id="62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78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79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8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63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65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66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67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68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69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70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71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72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69269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Innovaatioprojektit</a:t>
            </a:r>
          </a:p>
        </p:txBody>
      </p:sp>
      <p:grpSp>
        <p:nvGrpSpPr>
          <p:cNvPr id="35" name="Group 49"/>
          <p:cNvGrpSpPr>
            <a:grpSpLocks/>
          </p:cNvGrpSpPr>
          <p:nvPr/>
        </p:nvGrpSpPr>
        <p:grpSpPr bwMode="auto">
          <a:xfrm>
            <a:off x="1259632" y="2572449"/>
            <a:ext cx="2315253" cy="276566"/>
            <a:chOff x="417569" y="3253210"/>
            <a:chExt cx="5797827" cy="675856"/>
          </a:xfrm>
        </p:grpSpPr>
        <p:grpSp>
          <p:nvGrpSpPr>
            <p:cNvPr id="36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48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49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0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1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2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3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4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5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6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7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8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9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60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39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42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44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45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47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827584" y="1484784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2011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Innovaatioprojekti</a:t>
            </a:r>
            <a:endParaRPr lang="fi-FI" sz="1000" dirty="0" smtClean="0"/>
          </a:p>
        </p:txBody>
      </p:sp>
      <p:sp>
        <p:nvSpPr>
          <p:cNvPr id="119" name="TextBox 118"/>
          <p:cNvSpPr txBox="1"/>
          <p:nvPr/>
        </p:nvSpPr>
        <p:spPr>
          <a:xfrm>
            <a:off x="827584" y="4329372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Kevät  2012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2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tuotekehityskurssit</a:t>
            </a:r>
            <a:endParaRPr lang="fi-FI" sz="1000" dirty="0" smtClean="0"/>
          </a:p>
        </p:txBody>
      </p:sp>
      <p:sp>
        <p:nvSpPr>
          <p:cNvPr id="120" name="TextBox 119"/>
          <p:cNvSpPr txBox="1"/>
          <p:nvPr/>
        </p:nvSpPr>
        <p:spPr>
          <a:xfrm>
            <a:off x="755576" y="1902688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käyttäjätyypit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ongelmakohdat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konseptit kullekin ryhmälle</a:t>
            </a:r>
            <a:endParaRPr lang="fi-FI" sz="1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755576" y="4793358"/>
            <a:ext cx="3353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käyttäjätyyppien ongelmat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ratkaisut joihinkin ongelmiin (yksittäisiä tuotteita)</a:t>
            </a:r>
            <a:endParaRPr lang="fi-FI" sz="1000" dirty="0"/>
          </a:p>
        </p:txBody>
      </p:sp>
      <p:grpSp>
        <p:nvGrpSpPr>
          <p:cNvPr id="174" name="Group 49"/>
          <p:cNvGrpSpPr>
            <a:grpSpLocks/>
          </p:cNvGrpSpPr>
          <p:nvPr/>
        </p:nvGrpSpPr>
        <p:grpSpPr bwMode="auto">
          <a:xfrm>
            <a:off x="5339558" y="2291794"/>
            <a:ext cx="2315253" cy="276566"/>
            <a:chOff x="417569" y="3253210"/>
            <a:chExt cx="5797827" cy="675856"/>
          </a:xfrm>
        </p:grpSpPr>
        <p:grpSp>
          <p:nvGrpSpPr>
            <p:cNvPr id="175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187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88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89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0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1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2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3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4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5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6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7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8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9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176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177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178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179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180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181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182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183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184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185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186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4932040" y="1490163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2012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Innovaatioprojekti</a:t>
            </a:r>
            <a:endParaRPr lang="fi-FI" sz="1000" dirty="0" smtClean="0"/>
          </a:p>
        </p:txBody>
      </p:sp>
      <p:sp>
        <p:nvSpPr>
          <p:cNvPr id="201" name="TextBox 200"/>
          <p:cNvSpPr txBox="1"/>
          <p:nvPr/>
        </p:nvSpPr>
        <p:spPr>
          <a:xfrm>
            <a:off x="4826358" y="1908067"/>
            <a:ext cx="3490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Paikkasidonnaiset konseptit (Malmi, Päärautatieasema, </a:t>
            </a:r>
            <a:r>
              <a:rPr lang="fi-FI" sz="1000" dirty="0" err="1" smtClean="0"/>
              <a:t>jne</a:t>
            </a:r>
            <a:r>
              <a:rPr lang="fi-FI" sz="1000" dirty="0" smtClean="0"/>
              <a:t>) </a:t>
            </a:r>
            <a:endParaRPr lang="fi-FI" sz="1000" dirty="0"/>
          </a:p>
        </p:txBody>
      </p:sp>
      <p:sp>
        <p:nvSpPr>
          <p:cNvPr id="202" name="Down Arrow 201"/>
          <p:cNvSpPr/>
          <p:nvPr/>
        </p:nvSpPr>
        <p:spPr>
          <a:xfrm>
            <a:off x="2085826" y="365501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3" name="Down Arrow 202"/>
          <p:cNvSpPr/>
          <p:nvPr/>
        </p:nvSpPr>
        <p:spPr>
          <a:xfrm rot="16200000">
            <a:off x="4248429" y="213239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204" name="Group 49"/>
          <p:cNvGrpSpPr>
            <a:grpSpLocks/>
          </p:cNvGrpSpPr>
          <p:nvPr/>
        </p:nvGrpSpPr>
        <p:grpSpPr bwMode="auto">
          <a:xfrm>
            <a:off x="5343947" y="2683031"/>
            <a:ext cx="2315253" cy="276566"/>
            <a:chOff x="417569" y="3253210"/>
            <a:chExt cx="5797827" cy="675856"/>
          </a:xfrm>
        </p:grpSpPr>
        <p:grpSp>
          <p:nvGrpSpPr>
            <p:cNvPr id="205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17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18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19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0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1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2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3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4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5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6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7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8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9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06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07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08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09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10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11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12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13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14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15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16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230" name="Group 49"/>
          <p:cNvGrpSpPr>
            <a:grpSpLocks/>
          </p:cNvGrpSpPr>
          <p:nvPr/>
        </p:nvGrpSpPr>
        <p:grpSpPr bwMode="auto">
          <a:xfrm>
            <a:off x="5348336" y="3074268"/>
            <a:ext cx="2315253" cy="276566"/>
            <a:chOff x="417569" y="3253210"/>
            <a:chExt cx="5797827" cy="675856"/>
          </a:xfrm>
        </p:grpSpPr>
        <p:grpSp>
          <p:nvGrpSpPr>
            <p:cNvPr id="231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3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4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5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8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9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0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1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2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3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4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5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32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33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34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35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36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37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38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39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0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1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2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57" name="TextBox 256"/>
          <p:cNvSpPr txBox="1"/>
          <p:nvPr/>
        </p:nvSpPr>
        <p:spPr>
          <a:xfrm>
            <a:off x="4932040" y="4329372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Kevät  2013</a:t>
            </a:r>
          </a:p>
          <a:p>
            <a:pPr algn="ctr"/>
            <a:r>
              <a:rPr lang="fi-FI" sz="1000" b="1" dirty="0" smtClean="0"/>
              <a:t> Vaatetus/Tekstiili ,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</a:t>
            </a:r>
            <a:r>
              <a:rPr lang="fi-FI" sz="1000" b="1" dirty="0"/>
              <a:t>ja Sisu Lopputyöt</a:t>
            </a:r>
            <a:endParaRPr lang="fi-FI" sz="1000" dirty="0" smtClean="0"/>
          </a:p>
        </p:txBody>
      </p:sp>
      <p:sp>
        <p:nvSpPr>
          <p:cNvPr id="259" name="Down Arrow 258"/>
          <p:cNvSpPr/>
          <p:nvPr/>
        </p:nvSpPr>
        <p:spPr>
          <a:xfrm>
            <a:off x="6346842" y="365501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263" name="Group 262"/>
          <p:cNvGrpSpPr/>
          <p:nvPr/>
        </p:nvGrpSpPr>
        <p:grpSpPr>
          <a:xfrm>
            <a:off x="1547664" y="5337484"/>
            <a:ext cx="205787" cy="347080"/>
            <a:chOff x="1578395" y="5085184"/>
            <a:chExt cx="624781" cy="1053754"/>
          </a:xfrm>
        </p:grpSpPr>
        <p:sp>
          <p:nvSpPr>
            <p:cNvPr id="261" name="Rounded Rectangle 260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0" name="Rounded Rectangle 259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1811165" y="5337958"/>
            <a:ext cx="205787" cy="347080"/>
            <a:chOff x="1578395" y="5085184"/>
            <a:chExt cx="624781" cy="1053754"/>
          </a:xfrm>
        </p:grpSpPr>
        <p:sp>
          <p:nvSpPr>
            <p:cNvPr id="273" name="Rounded Rectangle 272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4" name="Rounded Rectangle 273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2074666" y="5338432"/>
            <a:ext cx="205787" cy="347080"/>
            <a:chOff x="1578395" y="5085184"/>
            <a:chExt cx="624781" cy="1053754"/>
          </a:xfrm>
        </p:grpSpPr>
        <p:sp>
          <p:nvSpPr>
            <p:cNvPr id="277" name="Rounded Rectangle 276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2338167" y="5338906"/>
            <a:ext cx="205787" cy="347080"/>
            <a:chOff x="1578395" y="5085184"/>
            <a:chExt cx="624781" cy="1053754"/>
          </a:xfrm>
        </p:grpSpPr>
        <p:sp>
          <p:nvSpPr>
            <p:cNvPr id="281" name="Rounded Rectangle 280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2" name="Rounded Rectangle 281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2601668" y="5339380"/>
            <a:ext cx="205787" cy="347080"/>
            <a:chOff x="1578395" y="5085184"/>
            <a:chExt cx="624781" cy="1053754"/>
          </a:xfrm>
        </p:grpSpPr>
        <p:sp>
          <p:nvSpPr>
            <p:cNvPr id="285" name="Rounded Rectangle 284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6" name="Rounded Rectangle 285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2865169" y="5339854"/>
            <a:ext cx="205787" cy="347080"/>
            <a:chOff x="1578395" y="5085184"/>
            <a:chExt cx="624781" cy="1053754"/>
          </a:xfrm>
        </p:grpSpPr>
        <p:sp>
          <p:nvSpPr>
            <p:cNvPr id="289" name="Rounded Rectangle 288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292" name="TextBox 291"/>
          <p:cNvSpPr txBox="1"/>
          <p:nvPr/>
        </p:nvSpPr>
        <p:spPr>
          <a:xfrm>
            <a:off x="4812771" y="4793138"/>
            <a:ext cx="3935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käyttäjätyyppien/paikkojen/tilojen ongelmat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ratkaisut joihinkin yksittäisiin ongelmiin tai kokonaisuuksiin</a:t>
            </a:r>
            <a:endParaRPr lang="fi-FI" sz="1000" dirty="0"/>
          </a:p>
        </p:txBody>
      </p:sp>
      <p:grpSp>
        <p:nvGrpSpPr>
          <p:cNvPr id="293" name="Group 292"/>
          <p:cNvGrpSpPr/>
          <p:nvPr/>
        </p:nvGrpSpPr>
        <p:grpSpPr>
          <a:xfrm>
            <a:off x="5446333" y="5337484"/>
            <a:ext cx="205787" cy="347080"/>
            <a:chOff x="1578395" y="5085184"/>
            <a:chExt cx="624781" cy="1053754"/>
          </a:xfrm>
        </p:grpSpPr>
        <p:sp>
          <p:nvSpPr>
            <p:cNvPr id="294" name="Rounded Rectangle 293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5" name="Rounded Rectangle 294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97" name="Group 49"/>
          <p:cNvGrpSpPr>
            <a:grpSpLocks/>
          </p:cNvGrpSpPr>
          <p:nvPr/>
        </p:nvGrpSpPr>
        <p:grpSpPr bwMode="auto">
          <a:xfrm>
            <a:off x="5940152" y="5384346"/>
            <a:ext cx="2315253" cy="276566"/>
            <a:chOff x="417569" y="3253210"/>
            <a:chExt cx="5797827" cy="675856"/>
          </a:xfrm>
        </p:grpSpPr>
        <p:grpSp>
          <p:nvGrpSpPr>
            <p:cNvPr id="298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310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1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2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3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4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5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6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7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8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9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0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1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2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300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301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302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303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304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305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306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307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308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309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323" name="TextBox 322"/>
          <p:cNvSpPr txBox="1"/>
          <p:nvPr/>
        </p:nvSpPr>
        <p:spPr>
          <a:xfrm>
            <a:off x="6121809" y="226857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MALMI</a:t>
            </a:r>
            <a:endParaRPr lang="fi-FI" b="1" dirty="0"/>
          </a:p>
        </p:txBody>
      </p:sp>
      <p:sp>
        <p:nvSpPr>
          <p:cNvPr id="324" name="TextBox 323"/>
          <p:cNvSpPr txBox="1"/>
          <p:nvPr/>
        </p:nvSpPr>
        <p:spPr>
          <a:xfrm>
            <a:off x="5868144" y="2663896"/>
            <a:ext cx="172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MARJA-VANTAA</a:t>
            </a:r>
            <a:endParaRPr lang="fi-FI" b="1" dirty="0"/>
          </a:p>
        </p:txBody>
      </p:sp>
      <p:sp>
        <p:nvSpPr>
          <p:cNvPr id="325" name="TextBox 324"/>
          <p:cNvSpPr txBox="1"/>
          <p:nvPr/>
        </p:nvSpPr>
        <p:spPr>
          <a:xfrm>
            <a:off x="6012160" y="3023936"/>
            <a:ext cx="124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TIKKURILA </a:t>
            </a:r>
            <a:endParaRPr lang="fi-FI" b="1" dirty="0"/>
          </a:p>
        </p:txBody>
      </p:sp>
      <p:pic>
        <p:nvPicPr>
          <p:cNvPr id="256" name="Picture 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" name="Down Arrow 257"/>
          <p:cNvSpPr/>
          <p:nvPr/>
        </p:nvSpPr>
        <p:spPr>
          <a:xfrm rot="16200000">
            <a:off x="4258145" y="4796688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4" name="Down Arrow 263"/>
          <p:cNvSpPr/>
          <p:nvPr/>
        </p:nvSpPr>
        <p:spPr>
          <a:xfrm rot="16200000">
            <a:off x="4246292" y="3403177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37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903</Words>
  <Application>Microsoft Office PowerPoint</Application>
  <PresentationFormat>On-screen Show (4:3)</PresentationFormat>
  <Paragraphs>325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33</cp:revision>
  <dcterms:created xsi:type="dcterms:W3CDTF">2011-03-10T21:36:10Z</dcterms:created>
  <dcterms:modified xsi:type="dcterms:W3CDTF">2011-08-22T08:59:50Z</dcterms:modified>
</cp:coreProperties>
</file>