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sldIdLst>
    <p:sldId id="256" r:id="rId2"/>
    <p:sldId id="262" r:id="rId3"/>
    <p:sldId id="263" r:id="rId4"/>
    <p:sldId id="266" r:id="rId5"/>
    <p:sldId id="267" r:id="rId6"/>
    <p:sldId id="268" r:id="rId7"/>
    <p:sldId id="270" r:id="rId8"/>
    <p:sldId id="269" r:id="rId9"/>
    <p:sldId id="264" r:id="rId10"/>
    <p:sldId id="265" r:id="rId11"/>
  </p:sldIdLst>
  <p:sldSz cx="9144000" cy="6858000" type="screen4x3"/>
  <p:notesSz cx="6797675" cy="9928225"/>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9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C8EF5BD-F823-46D0-8848-F5924C98E005}" type="datetimeFigureOut">
              <a:rPr lang="fi-FI" smtClean="0"/>
              <a:t>8.9.2011</a:t>
            </a:fld>
            <a:endParaRPr lang="fi-FI"/>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i-FI"/>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DF57522-0804-40AB-B21E-6B424F13F73F}" type="slidenum">
              <a:rPr lang="fi-FI" smtClean="0"/>
              <a:t>‹#›</a:t>
            </a:fld>
            <a:endParaRPr lang="fi-FI"/>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8EF5BD-F823-46D0-8848-F5924C98E005}" type="datetimeFigureOut">
              <a:rPr lang="fi-FI" smtClean="0"/>
              <a:t>8.9.2011</a:t>
            </a:fld>
            <a:endParaRPr lang="fi-FI"/>
          </a:p>
        </p:txBody>
      </p:sp>
      <p:sp>
        <p:nvSpPr>
          <p:cNvPr id="5" name="Footer Placeholder 4"/>
          <p:cNvSpPr>
            <a:spLocks noGrp="1"/>
          </p:cNvSpPr>
          <p:nvPr>
            <p:ph type="ftr" sz="quarter" idx="11"/>
          </p:nvPr>
        </p:nvSpPr>
        <p:spPr/>
        <p:txBody>
          <a:bodyPr/>
          <a:lstStyle>
            <a:extLst/>
          </a:lstStyle>
          <a:p>
            <a:endParaRPr lang="fi-FI"/>
          </a:p>
        </p:txBody>
      </p:sp>
      <p:sp>
        <p:nvSpPr>
          <p:cNvPr id="6" name="Slide Number Placeholder 5"/>
          <p:cNvSpPr>
            <a:spLocks noGrp="1"/>
          </p:cNvSpPr>
          <p:nvPr>
            <p:ph type="sldNum" sz="quarter" idx="12"/>
          </p:nvPr>
        </p:nvSpPr>
        <p:spPr/>
        <p:txBody>
          <a:bodyPr/>
          <a:lstStyle>
            <a:extLst/>
          </a:lstStyle>
          <a:p>
            <a:fld id="{ADF57522-0804-40AB-B21E-6B424F13F73F}" type="slidenum">
              <a:rPr lang="fi-FI" smtClean="0"/>
              <a:t>‹#›</a:t>
            </a:fld>
            <a:endParaRPr lang="fi-FI"/>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8EF5BD-F823-46D0-8848-F5924C98E005}" type="datetimeFigureOut">
              <a:rPr lang="fi-FI" smtClean="0"/>
              <a:t>8.9.2011</a:t>
            </a:fld>
            <a:endParaRPr lang="fi-FI"/>
          </a:p>
        </p:txBody>
      </p:sp>
      <p:sp>
        <p:nvSpPr>
          <p:cNvPr id="5" name="Footer Placeholder 4"/>
          <p:cNvSpPr>
            <a:spLocks noGrp="1"/>
          </p:cNvSpPr>
          <p:nvPr>
            <p:ph type="ftr" sz="quarter" idx="11"/>
          </p:nvPr>
        </p:nvSpPr>
        <p:spPr/>
        <p:txBody>
          <a:bodyPr/>
          <a:lstStyle>
            <a:extLst/>
          </a:lstStyle>
          <a:p>
            <a:endParaRPr lang="fi-FI"/>
          </a:p>
        </p:txBody>
      </p:sp>
      <p:sp>
        <p:nvSpPr>
          <p:cNvPr id="6" name="Slide Number Placeholder 5"/>
          <p:cNvSpPr>
            <a:spLocks noGrp="1"/>
          </p:cNvSpPr>
          <p:nvPr>
            <p:ph type="sldNum" sz="quarter" idx="12"/>
          </p:nvPr>
        </p:nvSpPr>
        <p:spPr/>
        <p:txBody>
          <a:bodyPr/>
          <a:lstStyle>
            <a:extLst/>
          </a:lstStyle>
          <a:p>
            <a:fld id="{ADF57522-0804-40AB-B21E-6B424F13F73F}" type="slidenum">
              <a:rPr lang="fi-FI" smtClean="0"/>
              <a:t>‹#›</a:t>
            </a:fld>
            <a:endParaRPr lang="fi-FI"/>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C8EF5BD-F823-46D0-8848-F5924C98E005}" type="datetimeFigureOut">
              <a:rPr lang="fi-FI" smtClean="0"/>
              <a:t>8.9.2011</a:t>
            </a:fld>
            <a:endParaRPr lang="fi-FI"/>
          </a:p>
        </p:txBody>
      </p:sp>
      <p:sp>
        <p:nvSpPr>
          <p:cNvPr id="5" name="Footer Placeholder 4"/>
          <p:cNvSpPr>
            <a:spLocks noGrp="1"/>
          </p:cNvSpPr>
          <p:nvPr>
            <p:ph type="ftr" sz="quarter" idx="11"/>
          </p:nvPr>
        </p:nvSpPr>
        <p:spPr/>
        <p:txBody>
          <a:bodyPr/>
          <a:lstStyle>
            <a:extLst/>
          </a:lstStyle>
          <a:p>
            <a:endParaRPr lang="fi-FI"/>
          </a:p>
        </p:txBody>
      </p:sp>
      <p:sp>
        <p:nvSpPr>
          <p:cNvPr id="6" name="Slide Number Placeholder 5"/>
          <p:cNvSpPr>
            <a:spLocks noGrp="1"/>
          </p:cNvSpPr>
          <p:nvPr>
            <p:ph type="sldNum" sz="quarter" idx="12"/>
          </p:nvPr>
        </p:nvSpPr>
        <p:spPr/>
        <p:txBody>
          <a:bodyPr/>
          <a:lstStyle>
            <a:extLst/>
          </a:lstStyle>
          <a:p>
            <a:fld id="{ADF57522-0804-40AB-B21E-6B424F13F73F}" type="slidenum">
              <a:rPr lang="fi-FI" smtClean="0"/>
              <a:t>‹#›</a:t>
            </a:fld>
            <a:endParaRPr lang="fi-FI"/>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C8EF5BD-F823-46D0-8848-F5924C98E005}" type="datetimeFigureOut">
              <a:rPr lang="fi-FI" smtClean="0"/>
              <a:t>8.9.2011</a:t>
            </a:fld>
            <a:endParaRPr lang="fi-FI"/>
          </a:p>
        </p:txBody>
      </p:sp>
      <p:sp>
        <p:nvSpPr>
          <p:cNvPr id="5" name="Footer Placeholder 4"/>
          <p:cNvSpPr>
            <a:spLocks noGrp="1"/>
          </p:cNvSpPr>
          <p:nvPr>
            <p:ph type="ftr" sz="quarter" idx="11"/>
          </p:nvPr>
        </p:nvSpPr>
        <p:spPr/>
        <p:txBody>
          <a:bodyPr/>
          <a:lstStyle>
            <a:extLst/>
          </a:lstStyle>
          <a:p>
            <a:endParaRPr lang="fi-FI"/>
          </a:p>
        </p:txBody>
      </p:sp>
      <p:sp>
        <p:nvSpPr>
          <p:cNvPr id="6" name="Slide Number Placeholder 5"/>
          <p:cNvSpPr>
            <a:spLocks noGrp="1"/>
          </p:cNvSpPr>
          <p:nvPr>
            <p:ph type="sldNum" sz="quarter" idx="12"/>
          </p:nvPr>
        </p:nvSpPr>
        <p:spPr/>
        <p:txBody>
          <a:bodyPr/>
          <a:lstStyle>
            <a:extLst/>
          </a:lstStyle>
          <a:p>
            <a:fld id="{ADF57522-0804-40AB-B21E-6B424F13F73F}" type="slidenum">
              <a:rPr lang="fi-FI" smtClean="0"/>
              <a:t>‹#›</a:t>
            </a:fld>
            <a:endParaRPr lang="fi-FI"/>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C8EF5BD-F823-46D0-8848-F5924C98E005}" type="datetimeFigureOut">
              <a:rPr lang="fi-FI" smtClean="0"/>
              <a:t>8.9.2011</a:t>
            </a:fld>
            <a:endParaRPr lang="fi-FI"/>
          </a:p>
        </p:txBody>
      </p:sp>
      <p:sp>
        <p:nvSpPr>
          <p:cNvPr id="6" name="Footer Placeholder 5"/>
          <p:cNvSpPr>
            <a:spLocks noGrp="1"/>
          </p:cNvSpPr>
          <p:nvPr>
            <p:ph type="ftr" sz="quarter" idx="11"/>
          </p:nvPr>
        </p:nvSpPr>
        <p:spPr/>
        <p:txBody>
          <a:bodyPr/>
          <a:lstStyle>
            <a:extLst/>
          </a:lstStyle>
          <a:p>
            <a:endParaRPr lang="fi-FI"/>
          </a:p>
        </p:txBody>
      </p:sp>
      <p:sp>
        <p:nvSpPr>
          <p:cNvPr id="7" name="Slide Number Placeholder 6"/>
          <p:cNvSpPr>
            <a:spLocks noGrp="1"/>
          </p:cNvSpPr>
          <p:nvPr>
            <p:ph type="sldNum" sz="quarter" idx="12"/>
          </p:nvPr>
        </p:nvSpPr>
        <p:spPr/>
        <p:txBody>
          <a:bodyPr/>
          <a:lstStyle>
            <a:extLst/>
          </a:lstStyle>
          <a:p>
            <a:fld id="{ADF57522-0804-40AB-B21E-6B424F13F73F}" type="slidenum">
              <a:rPr lang="fi-FI" smtClean="0"/>
              <a:t>‹#›</a:t>
            </a:fld>
            <a:endParaRPr lang="fi-FI"/>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C8EF5BD-F823-46D0-8848-F5924C98E005}" type="datetimeFigureOut">
              <a:rPr lang="fi-FI" smtClean="0"/>
              <a:t>8.9.2011</a:t>
            </a:fld>
            <a:endParaRPr lang="fi-FI"/>
          </a:p>
        </p:txBody>
      </p:sp>
      <p:sp>
        <p:nvSpPr>
          <p:cNvPr id="8" name="Footer Placeholder 7"/>
          <p:cNvSpPr>
            <a:spLocks noGrp="1"/>
          </p:cNvSpPr>
          <p:nvPr>
            <p:ph type="ftr" sz="quarter" idx="11"/>
          </p:nvPr>
        </p:nvSpPr>
        <p:spPr/>
        <p:txBody>
          <a:bodyPr/>
          <a:lstStyle>
            <a:extLst/>
          </a:lstStyle>
          <a:p>
            <a:endParaRPr lang="fi-FI"/>
          </a:p>
        </p:txBody>
      </p:sp>
      <p:sp>
        <p:nvSpPr>
          <p:cNvPr id="9" name="Slide Number Placeholder 8"/>
          <p:cNvSpPr>
            <a:spLocks noGrp="1"/>
          </p:cNvSpPr>
          <p:nvPr>
            <p:ph type="sldNum" sz="quarter" idx="12"/>
          </p:nvPr>
        </p:nvSpPr>
        <p:spPr/>
        <p:txBody>
          <a:bodyPr/>
          <a:lstStyle>
            <a:extLst/>
          </a:lstStyle>
          <a:p>
            <a:fld id="{ADF57522-0804-40AB-B21E-6B424F13F73F}" type="slidenum">
              <a:rPr lang="fi-FI" smtClean="0"/>
              <a:t>‹#›</a:t>
            </a:fld>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C8EF5BD-F823-46D0-8848-F5924C98E005}" type="datetimeFigureOut">
              <a:rPr lang="fi-FI" smtClean="0"/>
              <a:t>8.9.2011</a:t>
            </a:fld>
            <a:endParaRPr lang="fi-FI"/>
          </a:p>
        </p:txBody>
      </p:sp>
      <p:sp>
        <p:nvSpPr>
          <p:cNvPr id="4" name="Footer Placeholder 3"/>
          <p:cNvSpPr>
            <a:spLocks noGrp="1"/>
          </p:cNvSpPr>
          <p:nvPr>
            <p:ph type="ftr" sz="quarter" idx="11"/>
          </p:nvPr>
        </p:nvSpPr>
        <p:spPr/>
        <p:txBody>
          <a:bodyPr/>
          <a:lstStyle>
            <a:extLst/>
          </a:lstStyle>
          <a:p>
            <a:endParaRPr lang="fi-FI"/>
          </a:p>
        </p:txBody>
      </p:sp>
      <p:sp>
        <p:nvSpPr>
          <p:cNvPr id="5" name="Slide Number Placeholder 4"/>
          <p:cNvSpPr>
            <a:spLocks noGrp="1"/>
          </p:cNvSpPr>
          <p:nvPr>
            <p:ph type="sldNum" sz="quarter" idx="12"/>
          </p:nvPr>
        </p:nvSpPr>
        <p:spPr/>
        <p:txBody>
          <a:bodyPr/>
          <a:lstStyle>
            <a:extLst/>
          </a:lstStyle>
          <a:p>
            <a:fld id="{ADF57522-0804-40AB-B21E-6B424F13F73F}" type="slidenum">
              <a:rPr lang="fi-FI" smtClean="0"/>
              <a:t>‹#›</a:t>
            </a:fld>
            <a:endParaRPr lang="fi-FI"/>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C8EF5BD-F823-46D0-8848-F5924C98E005}" type="datetimeFigureOut">
              <a:rPr lang="fi-FI" smtClean="0"/>
              <a:t>8.9.2011</a:t>
            </a:fld>
            <a:endParaRPr lang="fi-FI"/>
          </a:p>
        </p:txBody>
      </p:sp>
      <p:sp>
        <p:nvSpPr>
          <p:cNvPr id="3" name="Footer Placeholder 2"/>
          <p:cNvSpPr>
            <a:spLocks noGrp="1"/>
          </p:cNvSpPr>
          <p:nvPr>
            <p:ph type="ftr" sz="quarter" idx="11"/>
          </p:nvPr>
        </p:nvSpPr>
        <p:spPr/>
        <p:txBody>
          <a:bodyPr/>
          <a:lstStyle>
            <a:extLst/>
          </a:lstStyle>
          <a:p>
            <a:endParaRPr lang="fi-FI"/>
          </a:p>
        </p:txBody>
      </p:sp>
      <p:sp>
        <p:nvSpPr>
          <p:cNvPr id="4" name="Slide Number Placeholder 3"/>
          <p:cNvSpPr>
            <a:spLocks noGrp="1"/>
          </p:cNvSpPr>
          <p:nvPr>
            <p:ph type="sldNum" sz="quarter" idx="12"/>
          </p:nvPr>
        </p:nvSpPr>
        <p:spPr/>
        <p:txBody>
          <a:bodyPr/>
          <a:lstStyle>
            <a:extLst/>
          </a:lstStyle>
          <a:p>
            <a:fld id="{ADF57522-0804-40AB-B21E-6B424F13F73F}" type="slidenum">
              <a:rPr lang="fi-FI" smtClean="0"/>
              <a:t>‹#›</a:t>
            </a:fld>
            <a:endParaRPr lang="fi-FI"/>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C8EF5BD-F823-46D0-8848-F5924C98E005}" type="datetimeFigureOut">
              <a:rPr lang="fi-FI" smtClean="0"/>
              <a:t>8.9.2011</a:t>
            </a:fld>
            <a:endParaRPr lang="fi-FI"/>
          </a:p>
        </p:txBody>
      </p:sp>
      <p:sp>
        <p:nvSpPr>
          <p:cNvPr id="6" name="Footer Placeholder 5"/>
          <p:cNvSpPr>
            <a:spLocks noGrp="1"/>
          </p:cNvSpPr>
          <p:nvPr>
            <p:ph type="ftr" sz="quarter" idx="11"/>
          </p:nvPr>
        </p:nvSpPr>
        <p:spPr/>
        <p:txBody>
          <a:bodyPr/>
          <a:lstStyle>
            <a:extLst/>
          </a:lstStyle>
          <a:p>
            <a:endParaRPr lang="fi-FI"/>
          </a:p>
        </p:txBody>
      </p:sp>
      <p:sp>
        <p:nvSpPr>
          <p:cNvPr id="7" name="Slide Number Placeholder 6"/>
          <p:cNvSpPr>
            <a:spLocks noGrp="1"/>
          </p:cNvSpPr>
          <p:nvPr>
            <p:ph type="sldNum" sz="quarter" idx="12"/>
          </p:nvPr>
        </p:nvSpPr>
        <p:spPr/>
        <p:txBody>
          <a:bodyPr/>
          <a:lstStyle>
            <a:extLst/>
          </a:lstStyle>
          <a:p>
            <a:fld id="{ADF57522-0804-40AB-B21E-6B424F13F73F}" type="slidenum">
              <a:rPr lang="fi-FI" smtClean="0"/>
              <a:t>‹#›</a:t>
            </a:fld>
            <a:endParaRPr lang="fi-FI"/>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C8EF5BD-F823-46D0-8848-F5924C98E005}" type="datetimeFigureOut">
              <a:rPr lang="fi-FI" smtClean="0"/>
              <a:t>8.9.2011</a:t>
            </a:fld>
            <a:endParaRPr lang="fi-FI"/>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i-FI"/>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DF57522-0804-40AB-B21E-6B424F13F73F}" type="slidenum">
              <a:rPr lang="fi-FI" smtClean="0"/>
              <a:t>‹#›</a:t>
            </a:fld>
            <a:endParaRPr lang="fi-FI"/>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colorTemperature colorTemp="5500"/>
                    </a14:imgEffect>
                    <a14:imgEffect>
                      <a14:saturation sat="0"/>
                    </a14:imgEffect>
                    <a14:imgEffect>
                      <a14:brightnessContrast bright="65000" contrast="-50000"/>
                    </a14:imgEffect>
                  </a14:imgLayer>
                </a14:imgProps>
              </a:ext>
            </a:extLst>
          </a:blip>
          <a:srcRect/>
          <a:stretch>
            <a:fillRect/>
          </a:stretch>
        </a:blipFill>
        <a:effectLst/>
      </p:bgPr>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5">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C8EF5BD-F823-46D0-8848-F5924C98E005}" type="datetimeFigureOut">
              <a:rPr lang="fi-FI" smtClean="0"/>
              <a:t>8.9.2011</a:t>
            </a:fld>
            <a:endParaRPr lang="fi-FI"/>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i-FI"/>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DF57522-0804-40AB-B21E-6B424F13F73F}" type="slidenum">
              <a:rPr lang="fi-FI" smtClean="0"/>
              <a:t>‹#›</a:t>
            </a:fld>
            <a:endParaRPr lang="fi-FI"/>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gifsforum.com/images/gif/clap%20clap%20clap/grand/busey_clapping.gif" TargetMode="External"/><Relationship Id="rId2" Type="http://schemas.openxmlformats.org/officeDocument/2006/relationships/hyperlink" Target="http://sykuutti.files.wordpress.com/2010/08/lahio.jp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4544" y="-171400"/>
            <a:ext cx="8028384" cy="1268760"/>
          </a:xfrm>
        </p:spPr>
        <p:txBody>
          <a:bodyPr>
            <a:normAutofit/>
          </a:bodyPr>
          <a:lstStyle/>
          <a:p>
            <a:r>
              <a:rPr lang="fi-FI" dirty="0" smtClean="0"/>
              <a:t>Pyöräilevän lähiöäidin arkea:</a:t>
            </a:r>
            <a:endParaRPr lang="fi-FI" dirty="0"/>
          </a:p>
        </p:txBody>
      </p:sp>
      <p:sp>
        <p:nvSpPr>
          <p:cNvPr id="3" name="Subtitle 2"/>
          <p:cNvSpPr>
            <a:spLocks noGrp="1"/>
          </p:cNvSpPr>
          <p:nvPr>
            <p:ph type="subTitle" idx="1"/>
          </p:nvPr>
        </p:nvSpPr>
        <p:spPr>
          <a:xfrm>
            <a:off x="251520" y="1268760"/>
            <a:ext cx="4102224" cy="950263"/>
          </a:xfrm>
        </p:spPr>
        <p:txBody>
          <a:bodyPr/>
          <a:lstStyle/>
          <a:p>
            <a:r>
              <a:rPr lang="fi-FI" b="1" dirty="0" smtClean="0">
                <a:solidFill>
                  <a:schemeClr val="tx1"/>
                </a:solidFill>
              </a:rPr>
              <a:t>”JAKIKSEN MUTSI”</a:t>
            </a:r>
            <a:endParaRPr lang="fi-FI" b="1" dirty="0">
              <a:solidFill>
                <a:schemeClr val="tx1"/>
              </a:solidFill>
            </a:endParaRPr>
          </a:p>
        </p:txBody>
      </p:sp>
      <p:sp>
        <p:nvSpPr>
          <p:cNvPr id="4" name="TextBox 3"/>
          <p:cNvSpPr txBox="1"/>
          <p:nvPr/>
        </p:nvSpPr>
        <p:spPr>
          <a:xfrm>
            <a:off x="1259632" y="6093296"/>
            <a:ext cx="6912768" cy="369332"/>
          </a:xfrm>
          <a:prstGeom prst="rect">
            <a:avLst/>
          </a:prstGeom>
          <a:noFill/>
        </p:spPr>
        <p:txBody>
          <a:bodyPr wrap="square" rtlCol="0">
            <a:spAutoFit/>
          </a:bodyPr>
          <a:lstStyle/>
          <a:p>
            <a:r>
              <a:rPr lang="fi-FI" dirty="0" smtClean="0"/>
              <a:t>ELISA PYYKKÖNEN, SAMUEL SEPPÄLÄ, VIRVA LUOKKANEN 12.09.2011</a:t>
            </a:r>
            <a:endParaRPr lang="fi-FI" dirty="0"/>
          </a:p>
        </p:txBody>
      </p:sp>
    </p:spTree>
    <p:extLst>
      <p:ext uri="{BB962C8B-B14F-4D97-AF65-F5344CB8AC3E}">
        <p14:creationId xmlns:p14="http://schemas.microsoft.com/office/powerpoint/2010/main" val="9819986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fi-FI" dirty="0" smtClean="0">
                <a:hlinkClick r:id="rId2"/>
              </a:rPr>
              <a:t>http://sykuutti.files.wordpress.com/2010/08/lahio.jpg</a:t>
            </a:r>
            <a:endParaRPr lang="fi-FI" dirty="0" smtClean="0"/>
          </a:p>
          <a:p>
            <a:r>
              <a:rPr lang="fi-FI" dirty="0">
                <a:hlinkClick r:id="rId3"/>
              </a:rPr>
              <a:t>http://</a:t>
            </a:r>
            <a:r>
              <a:rPr lang="fi-FI" dirty="0" smtClean="0">
                <a:hlinkClick r:id="rId3"/>
              </a:rPr>
              <a:t>www.gifsforum.com/images/gif/clap%20clap%20clap/grand/busey_clapping.gif</a:t>
            </a:r>
            <a:endParaRPr lang="fi-FI" dirty="0" smtClean="0"/>
          </a:p>
          <a:p>
            <a:r>
              <a:rPr lang="fi-FI" dirty="0" smtClean="0"/>
              <a:t>Käyttäjähaastattelut</a:t>
            </a:r>
            <a:endParaRPr lang="fi-FI" dirty="0"/>
          </a:p>
        </p:txBody>
      </p:sp>
      <p:sp>
        <p:nvSpPr>
          <p:cNvPr id="2" name="Title 1"/>
          <p:cNvSpPr>
            <a:spLocks noGrp="1"/>
          </p:cNvSpPr>
          <p:nvPr>
            <p:ph type="title"/>
          </p:nvPr>
        </p:nvSpPr>
        <p:spPr/>
        <p:txBody>
          <a:bodyPr/>
          <a:lstStyle/>
          <a:p>
            <a:r>
              <a:rPr lang="fi-FI" dirty="0" smtClean="0"/>
              <a:t>Lähteet:</a:t>
            </a:r>
            <a:endParaRPr lang="fi-FI" dirty="0"/>
          </a:p>
        </p:txBody>
      </p:sp>
    </p:spTree>
    <p:extLst>
      <p:ext uri="{BB962C8B-B14F-4D97-AF65-F5344CB8AC3E}">
        <p14:creationId xmlns:p14="http://schemas.microsoft.com/office/powerpoint/2010/main" val="24475333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251521" y="1412776"/>
            <a:ext cx="8712968" cy="5332295"/>
          </a:xfrm>
          <a:prstGeom prst="rect">
            <a:avLst/>
          </a:prstGeom>
          <a:solidFill>
            <a:schemeClr val="bg1">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dirty="0"/>
              <a:t>MATKA</a:t>
            </a:r>
          </a:p>
        </p:txBody>
      </p:sp>
      <p:sp>
        <p:nvSpPr>
          <p:cNvPr id="10" name="Down Arrow 9"/>
          <p:cNvSpPr/>
          <p:nvPr/>
        </p:nvSpPr>
        <p:spPr>
          <a:xfrm>
            <a:off x="1485510" y="1556793"/>
            <a:ext cx="45719" cy="159416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1"/>
          <p:cNvSpPr>
            <a:spLocks noGrp="1"/>
          </p:cNvSpPr>
          <p:nvPr>
            <p:ph type="title"/>
          </p:nvPr>
        </p:nvSpPr>
        <p:spPr/>
        <p:txBody>
          <a:bodyPr>
            <a:normAutofit/>
          </a:bodyPr>
          <a:lstStyle/>
          <a:p>
            <a:r>
              <a:rPr lang="fi-FI" dirty="0" smtClean="0"/>
              <a:t>PYÖRÄILEVÄN ÄIDIN PALVELUPOLKU</a:t>
            </a:r>
            <a:endParaRPr lang="fi-FI" dirty="0"/>
          </a:p>
        </p:txBody>
      </p:sp>
      <p:sp>
        <p:nvSpPr>
          <p:cNvPr id="4" name="TextBox 3"/>
          <p:cNvSpPr txBox="1"/>
          <p:nvPr/>
        </p:nvSpPr>
        <p:spPr>
          <a:xfrm>
            <a:off x="398509" y="1412776"/>
            <a:ext cx="1087001" cy="984885"/>
          </a:xfrm>
          <a:prstGeom prst="rect">
            <a:avLst/>
          </a:prstGeom>
          <a:noFill/>
        </p:spPr>
        <p:txBody>
          <a:bodyPr wrap="square" rtlCol="0">
            <a:spAutoFit/>
          </a:bodyPr>
          <a:lstStyle/>
          <a:p>
            <a:r>
              <a:rPr lang="fi-FI" sz="1600" dirty="0" smtClean="0"/>
              <a:t>TARVE:</a:t>
            </a:r>
          </a:p>
          <a:p>
            <a:r>
              <a:rPr lang="fi-FI" sz="1050" dirty="0" smtClean="0"/>
              <a:t>Kulkea kotoa, päiväkodin </a:t>
            </a:r>
          </a:p>
          <a:p>
            <a:r>
              <a:rPr lang="fi-FI" sz="1050" dirty="0" smtClean="0"/>
              <a:t>kautta, </a:t>
            </a:r>
          </a:p>
          <a:p>
            <a:r>
              <a:rPr lang="fi-FI" sz="1050" dirty="0" smtClean="0"/>
              <a:t>kauppaan.</a:t>
            </a:r>
            <a:endParaRPr lang="fi-FI" sz="1050" dirty="0"/>
          </a:p>
        </p:txBody>
      </p:sp>
      <p:sp>
        <p:nvSpPr>
          <p:cNvPr id="5" name="TextBox 4"/>
          <p:cNvSpPr txBox="1"/>
          <p:nvPr/>
        </p:nvSpPr>
        <p:spPr>
          <a:xfrm>
            <a:off x="1550637" y="1399207"/>
            <a:ext cx="1800200" cy="1015663"/>
          </a:xfrm>
          <a:prstGeom prst="rect">
            <a:avLst/>
          </a:prstGeom>
          <a:noFill/>
        </p:spPr>
        <p:txBody>
          <a:bodyPr wrap="square" rtlCol="0">
            <a:spAutoFit/>
          </a:bodyPr>
          <a:lstStyle/>
          <a:p>
            <a:r>
              <a:rPr lang="fi-FI" sz="1600" dirty="0" smtClean="0"/>
              <a:t>LÄHTEMINEN:</a:t>
            </a:r>
          </a:p>
          <a:p>
            <a:r>
              <a:rPr lang="fi-FI" sz="1050" dirty="0" smtClean="0"/>
              <a:t>Pukemiset ym. </a:t>
            </a:r>
          </a:p>
          <a:p>
            <a:r>
              <a:rPr lang="fi-FI" sz="1050" dirty="0"/>
              <a:t>v</a:t>
            </a:r>
            <a:r>
              <a:rPr lang="fi-FI" sz="1050" dirty="0" smtClean="0"/>
              <a:t>almistelut, pyörän</a:t>
            </a:r>
          </a:p>
          <a:p>
            <a:r>
              <a:rPr lang="fi-FI" sz="1050" dirty="0"/>
              <a:t>k</a:t>
            </a:r>
            <a:r>
              <a:rPr lang="fi-FI" sz="1050" dirty="0" smtClean="0"/>
              <a:t>unnon tarkastaminen ja </a:t>
            </a:r>
          </a:p>
          <a:p>
            <a:r>
              <a:rPr lang="fi-FI" sz="1050" dirty="0"/>
              <a:t>l</a:t>
            </a:r>
            <a:r>
              <a:rPr lang="fi-FI" sz="1050" dirty="0" smtClean="0"/>
              <a:t>asten istuttaminen.</a:t>
            </a:r>
          </a:p>
        </p:txBody>
      </p:sp>
      <p:sp>
        <p:nvSpPr>
          <p:cNvPr id="6" name="TextBox 5"/>
          <p:cNvSpPr txBox="1"/>
          <p:nvPr/>
        </p:nvSpPr>
        <p:spPr>
          <a:xfrm>
            <a:off x="3336036" y="1412776"/>
            <a:ext cx="864096" cy="338554"/>
          </a:xfrm>
          <a:prstGeom prst="rect">
            <a:avLst/>
          </a:prstGeom>
          <a:noFill/>
        </p:spPr>
        <p:txBody>
          <a:bodyPr wrap="square" rtlCol="0">
            <a:spAutoFit/>
          </a:bodyPr>
          <a:lstStyle/>
          <a:p>
            <a:r>
              <a:rPr lang="fi-FI" sz="1600" dirty="0"/>
              <a:t>MATKA</a:t>
            </a:r>
          </a:p>
        </p:txBody>
      </p:sp>
      <p:sp>
        <p:nvSpPr>
          <p:cNvPr id="7" name="TextBox 6"/>
          <p:cNvSpPr txBox="1"/>
          <p:nvPr/>
        </p:nvSpPr>
        <p:spPr>
          <a:xfrm>
            <a:off x="4200132" y="1409073"/>
            <a:ext cx="1334494" cy="846386"/>
          </a:xfrm>
          <a:prstGeom prst="rect">
            <a:avLst/>
          </a:prstGeom>
          <a:noFill/>
        </p:spPr>
        <p:txBody>
          <a:bodyPr wrap="square" rtlCol="0">
            <a:spAutoFit/>
          </a:bodyPr>
          <a:lstStyle/>
          <a:p>
            <a:r>
              <a:rPr lang="fi-FI" sz="1600" dirty="0" smtClean="0"/>
              <a:t>PÄIVÄKOTI:</a:t>
            </a:r>
          </a:p>
          <a:p>
            <a:r>
              <a:rPr lang="fi-FI" sz="1050" dirty="0" smtClean="0"/>
              <a:t>Jättää lapset ja jatkaa matkaa kauppaan.</a:t>
            </a:r>
            <a:endParaRPr lang="fi-FI" sz="1050" dirty="0"/>
          </a:p>
        </p:txBody>
      </p:sp>
      <p:sp>
        <p:nvSpPr>
          <p:cNvPr id="8" name="TextBox 7"/>
          <p:cNvSpPr txBox="1"/>
          <p:nvPr/>
        </p:nvSpPr>
        <p:spPr>
          <a:xfrm>
            <a:off x="6305160" y="1409073"/>
            <a:ext cx="1363184" cy="1261884"/>
          </a:xfrm>
          <a:prstGeom prst="rect">
            <a:avLst/>
          </a:prstGeom>
          <a:noFill/>
        </p:spPr>
        <p:txBody>
          <a:bodyPr wrap="square" rtlCol="0">
            <a:spAutoFit/>
          </a:bodyPr>
          <a:lstStyle/>
          <a:p>
            <a:r>
              <a:rPr lang="fi-FI" sz="1600" dirty="0" smtClean="0"/>
              <a:t>KAUPASSA ASIOIMINEN:</a:t>
            </a:r>
          </a:p>
          <a:p>
            <a:r>
              <a:rPr lang="fi-FI" sz="1100" dirty="0" smtClean="0"/>
              <a:t>Pitää ottaa huomioon, kuinka paljon pystytään kuljettamaan.</a:t>
            </a:r>
            <a:endParaRPr lang="fi-FI" sz="1100" dirty="0"/>
          </a:p>
        </p:txBody>
      </p:sp>
      <p:sp>
        <p:nvSpPr>
          <p:cNvPr id="9" name="TextBox 8"/>
          <p:cNvSpPr txBox="1"/>
          <p:nvPr/>
        </p:nvSpPr>
        <p:spPr>
          <a:xfrm>
            <a:off x="7567420" y="1412776"/>
            <a:ext cx="1314351" cy="338554"/>
          </a:xfrm>
          <a:prstGeom prst="rect">
            <a:avLst/>
          </a:prstGeom>
          <a:noFill/>
        </p:spPr>
        <p:txBody>
          <a:bodyPr wrap="square" rtlCol="0">
            <a:spAutoFit/>
          </a:bodyPr>
          <a:lstStyle/>
          <a:p>
            <a:r>
              <a:rPr lang="fi-FI" sz="1600" dirty="0" smtClean="0"/>
              <a:t>KOTIMATKA</a:t>
            </a:r>
            <a:endParaRPr lang="fi-FI" sz="1600" dirty="0"/>
          </a:p>
        </p:txBody>
      </p:sp>
      <p:sp>
        <p:nvSpPr>
          <p:cNvPr id="11" name="Down Arrow 10"/>
          <p:cNvSpPr/>
          <p:nvPr/>
        </p:nvSpPr>
        <p:spPr>
          <a:xfrm>
            <a:off x="3158129" y="1556793"/>
            <a:ext cx="45719" cy="322246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2" name="Down Arrow 11"/>
          <p:cNvSpPr/>
          <p:nvPr/>
        </p:nvSpPr>
        <p:spPr>
          <a:xfrm flipH="1">
            <a:off x="5336988" y="1556792"/>
            <a:ext cx="45719" cy="139798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3" name="TextBox 12"/>
          <p:cNvSpPr txBox="1"/>
          <p:nvPr/>
        </p:nvSpPr>
        <p:spPr>
          <a:xfrm>
            <a:off x="251521" y="3181789"/>
            <a:ext cx="2952327" cy="954107"/>
          </a:xfrm>
          <a:prstGeom prst="rect">
            <a:avLst/>
          </a:prstGeom>
          <a:noFill/>
        </p:spPr>
        <p:txBody>
          <a:bodyPr wrap="square" rtlCol="0">
            <a:spAutoFit/>
          </a:bodyPr>
          <a:lstStyle/>
          <a:p>
            <a:r>
              <a:rPr lang="fi-FI" sz="1600" dirty="0" smtClean="0"/>
              <a:t>VALINTA 1: KULKUSUUNNITELMA</a:t>
            </a:r>
          </a:p>
          <a:p>
            <a:r>
              <a:rPr lang="fi-FI" sz="1400" dirty="0" smtClean="0">
                <a:solidFill>
                  <a:srgbClr val="FF0000"/>
                </a:solidFill>
                <a:latin typeface="Adobe Fangsong Std R" pitchFamily="18" charset="-128"/>
                <a:ea typeface="Adobe Fangsong Std R" pitchFamily="18" charset="-128"/>
              </a:rPr>
              <a:t>I</a:t>
            </a:r>
            <a:r>
              <a:rPr lang="fi-FI" sz="1400" dirty="0" smtClean="0">
                <a:solidFill>
                  <a:srgbClr val="FF0000"/>
                </a:solidFill>
                <a:latin typeface="+mj-lt"/>
                <a:ea typeface="Adobe Fangsong Std R" pitchFamily="18" charset="-128"/>
              </a:rPr>
              <a:t> </a:t>
            </a:r>
            <a:r>
              <a:rPr lang="fi-FI" sz="1200" dirty="0" smtClean="0">
                <a:solidFill>
                  <a:srgbClr val="FF0000"/>
                </a:solidFill>
                <a:latin typeface="+mj-lt"/>
                <a:ea typeface="Adobe Fangsong Std R" pitchFamily="18" charset="-128"/>
              </a:rPr>
              <a:t>HEITTÄÄ LAPSET JA KÄYDÄ KAUPASSA</a:t>
            </a:r>
            <a:endParaRPr lang="fi-FI" sz="1200" dirty="0" smtClean="0">
              <a:solidFill>
                <a:srgbClr val="FF0000"/>
              </a:solidFill>
              <a:latin typeface="Adobe Fangsong Std R" pitchFamily="18" charset="-128"/>
              <a:ea typeface="Adobe Fangsong Std R" pitchFamily="18" charset="-128"/>
            </a:endParaRPr>
          </a:p>
          <a:p>
            <a:r>
              <a:rPr lang="fi-FI" sz="1400" dirty="0" smtClean="0">
                <a:latin typeface="Adobe Fangsong Std R" pitchFamily="18" charset="-128"/>
                <a:ea typeface="Adobe Fangsong Std R" pitchFamily="18" charset="-128"/>
              </a:rPr>
              <a:t>II </a:t>
            </a:r>
            <a:r>
              <a:rPr lang="fi-FI" sz="1200" dirty="0" smtClean="0">
                <a:ea typeface="Adobe Fangsong Std R" pitchFamily="18" charset="-128"/>
              </a:rPr>
              <a:t>LAPSET NAAPURIN KYYDISSÄ PÄIVÄKOTIIN JA KÄYDÄ KAUPASSA</a:t>
            </a:r>
            <a:endParaRPr lang="fi-FI" sz="1200" dirty="0" smtClean="0">
              <a:latin typeface="Adobe Fangsong Std R" pitchFamily="18" charset="-128"/>
              <a:ea typeface="Adobe Fangsong Std R" pitchFamily="18" charset="-128"/>
            </a:endParaRPr>
          </a:p>
        </p:txBody>
      </p:sp>
      <p:sp>
        <p:nvSpPr>
          <p:cNvPr id="14" name="Rectangle 13"/>
          <p:cNvSpPr/>
          <p:nvPr/>
        </p:nvSpPr>
        <p:spPr>
          <a:xfrm>
            <a:off x="2629654" y="4779254"/>
            <a:ext cx="3957467" cy="1785104"/>
          </a:xfrm>
          <a:prstGeom prst="rect">
            <a:avLst/>
          </a:prstGeom>
        </p:spPr>
        <p:txBody>
          <a:bodyPr wrap="square">
            <a:spAutoFit/>
          </a:bodyPr>
          <a:lstStyle/>
          <a:p>
            <a:pPr lvl="0"/>
            <a:r>
              <a:rPr lang="fi-FI" sz="1600" dirty="0">
                <a:solidFill>
                  <a:prstClr val="black"/>
                </a:solidFill>
              </a:rPr>
              <a:t>VALINTA </a:t>
            </a:r>
            <a:r>
              <a:rPr lang="fi-FI" sz="1600" dirty="0" smtClean="0">
                <a:solidFill>
                  <a:prstClr val="black"/>
                </a:solidFill>
              </a:rPr>
              <a:t>2: KULKUTAPA</a:t>
            </a:r>
            <a:endParaRPr lang="fi-FI" sz="1600" dirty="0">
              <a:solidFill>
                <a:prstClr val="black"/>
              </a:solidFill>
            </a:endParaRPr>
          </a:p>
          <a:p>
            <a:pPr lvl="0"/>
            <a:r>
              <a:rPr lang="fi-FI" sz="1400" dirty="0">
                <a:solidFill>
                  <a:prstClr val="black"/>
                </a:solidFill>
                <a:latin typeface="Adobe Fangsong Std R" pitchFamily="18" charset="-128"/>
                <a:ea typeface="Adobe Fangsong Std R" pitchFamily="18" charset="-128"/>
              </a:rPr>
              <a:t>I</a:t>
            </a:r>
            <a:r>
              <a:rPr lang="fi-FI" sz="1200" dirty="0">
                <a:solidFill>
                  <a:prstClr val="black"/>
                </a:solidFill>
                <a:ea typeface="Adobe Fangsong Std R" pitchFamily="18" charset="-128"/>
              </a:rPr>
              <a:t> </a:t>
            </a:r>
            <a:r>
              <a:rPr lang="fi-FI" sz="1200" dirty="0" smtClean="0">
                <a:solidFill>
                  <a:prstClr val="black"/>
                </a:solidFill>
                <a:ea typeface="Adobe Fangsong Std R" pitchFamily="18" charset="-128"/>
              </a:rPr>
              <a:t>JALAN	- hidas, raskas kuljettaa kauppatavaroita</a:t>
            </a:r>
          </a:p>
          <a:p>
            <a:pPr lvl="0"/>
            <a:r>
              <a:rPr lang="fi-FI" sz="1400" dirty="0" smtClean="0">
                <a:solidFill>
                  <a:srgbClr val="FF0000"/>
                </a:solidFill>
                <a:latin typeface="Adobe Fangsong Std R" pitchFamily="18" charset="-128"/>
                <a:ea typeface="Adobe Fangsong Std R" pitchFamily="18" charset="-128"/>
              </a:rPr>
              <a:t>II</a:t>
            </a:r>
            <a:r>
              <a:rPr lang="fi-FI" sz="1200" dirty="0" smtClean="0">
                <a:solidFill>
                  <a:srgbClr val="FF0000"/>
                </a:solidFill>
                <a:latin typeface="+mj-lt"/>
                <a:ea typeface="Adobe Fangsong Std R" pitchFamily="18" charset="-128"/>
              </a:rPr>
              <a:t> PYÖRÄ	- nopea, kauppatavaroiden kuljetus 	</a:t>
            </a:r>
            <a:r>
              <a:rPr lang="fi-FI" sz="1200" dirty="0" err="1" smtClean="0">
                <a:solidFill>
                  <a:srgbClr val="FF0000"/>
                </a:solidFill>
                <a:latin typeface="+mj-lt"/>
                <a:ea typeface="Adobe Fangsong Std R" pitchFamily="18" charset="-128"/>
              </a:rPr>
              <a:t>suht</a:t>
            </a:r>
            <a:r>
              <a:rPr lang="fi-FI" sz="1200" dirty="0" smtClean="0">
                <a:solidFill>
                  <a:srgbClr val="FF0000"/>
                </a:solidFill>
                <a:latin typeface="+mj-lt"/>
                <a:ea typeface="Adobe Fangsong Std R" pitchFamily="18" charset="-128"/>
              </a:rPr>
              <a:t>. </a:t>
            </a:r>
            <a:r>
              <a:rPr lang="fi-FI" sz="1200" dirty="0">
                <a:solidFill>
                  <a:srgbClr val="FF0000"/>
                </a:solidFill>
                <a:latin typeface="+mj-lt"/>
                <a:ea typeface="Adobe Fangsong Std R" pitchFamily="18" charset="-128"/>
              </a:rPr>
              <a:t>v</a:t>
            </a:r>
            <a:r>
              <a:rPr lang="fi-FI" sz="1200" dirty="0" smtClean="0">
                <a:solidFill>
                  <a:srgbClr val="FF0000"/>
                </a:solidFill>
                <a:latin typeface="+mj-lt"/>
                <a:ea typeface="Adobe Fangsong Std R" pitchFamily="18" charset="-128"/>
              </a:rPr>
              <a:t>aikeaa, lasten kuljetus helppoa</a:t>
            </a:r>
          </a:p>
          <a:p>
            <a:pPr lvl="0"/>
            <a:r>
              <a:rPr lang="fi-FI" sz="1400" dirty="0" smtClean="0">
                <a:solidFill>
                  <a:prstClr val="black"/>
                </a:solidFill>
                <a:latin typeface="Adobe Fangsong Std R" pitchFamily="18" charset="-128"/>
                <a:ea typeface="Adobe Fangsong Std R" pitchFamily="18" charset="-128"/>
              </a:rPr>
              <a:t>III</a:t>
            </a:r>
            <a:r>
              <a:rPr lang="fi-FI" sz="1200" dirty="0" smtClean="0">
                <a:solidFill>
                  <a:prstClr val="black"/>
                </a:solidFill>
                <a:ea typeface="Adobe Fangsong Std R" pitchFamily="18" charset="-128"/>
              </a:rPr>
              <a:t> BUSSI	- hidas, epäluotettava, kuljetus 	helppoa</a:t>
            </a:r>
          </a:p>
          <a:p>
            <a:pPr lvl="0"/>
            <a:r>
              <a:rPr lang="fi-FI" sz="1400" dirty="0" smtClean="0">
                <a:solidFill>
                  <a:prstClr val="black"/>
                </a:solidFill>
                <a:latin typeface="Adobe Fangsong Std R" pitchFamily="18" charset="-128"/>
                <a:ea typeface="Adobe Fangsong Std R" pitchFamily="18" charset="-128"/>
              </a:rPr>
              <a:t>IV </a:t>
            </a:r>
            <a:r>
              <a:rPr lang="fi-FI" sz="1200" dirty="0" smtClean="0">
                <a:solidFill>
                  <a:prstClr val="black"/>
                </a:solidFill>
                <a:ea typeface="Adobe Fangsong Std R" pitchFamily="18" charset="-128"/>
              </a:rPr>
              <a:t>AUTO	- kallis pitää, nopea, kuljetus 	helppoa </a:t>
            </a:r>
            <a:endParaRPr lang="fi-FI" sz="1200" dirty="0">
              <a:solidFill>
                <a:prstClr val="black"/>
              </a:solidFill>
              <a:ea typeface="Adobe Fangsong Std R" pitchFamily="18" charset="-128"/>
            </a:endParaRPr>
          </a:p>
          <a:p>
            <a:pPr lvl="0"/>
            <a:r>
              <a:rPr lang="fi-FI" sz="1400" dirty="0" smtClean="0">
                <a:solidFill>
                  <a:prstClr val="black"/>
                </a:solidFill>
                <a:latin typeface="Adobe Fangsong Std R" pitchFamily="18" charset="-128"/>
                <a:ea typeface="Adobe Fangsong Std R" pitchFamily="18" charset="-128"/>
              </a:rPr>
              <a:t>V </a:t>
            </a:r>
            <a:r>
              <a:rPr lang="fi-FI" sz="1200" dirty="0" smtClean="0">
                <a:solidFill>
                  <a:prstClr val="black"/>
                </a:solidFill>
                <a:ea typeface="Adobe Fangsong Std R" pitchFamily="18" charset="-128"/>
              </a:rPr>
              <a:t>TAKSI	- kallis, nopea, kuljetus helppoa</a:t>
            </a:r>
            <a:endParaRPr lang="fi-FI" sz="1200" dirty="0">
              <a:solidFill>
                <a:prstClr val="black"/>
              </a:solidFill>
              <a:ea typeface="Adobe Fangsong Std R" pitchFamily="18" charset="-128"/>
            </a:endParaRPr>
          </a:p>
        </p:txBody>
      </p:sp>
      <p:sp>
        <p:nvSpPr>
          <p:cNvPr id="15" name="Down Arrow 14"/>
          <p:cNvSpPr/>
          <p:nvPr/>
        </p:nvSpPr>
        <p:spPr>
          <a:xfrm>
            <a:off x="1506572" y="4235315"/>
            <a:ext cx="45719" cy="72327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6" name="TextBox 15"/>
          <p:cNvSpPr txBox="1"/>
          <p:nvPr/>
        </p:nvSpPr>
        <p:spPr>
          <a:xfrm>
            <a:off x="971600" y="5090925"/>
            <a:ext cx="1368152" cy="523220"/>
          </a:xfrm>
          <a:prstGeom prst="rect">
            <a:avLst/>
          </a:prstGeom>
          <a:noFill/>
        </p:spPr>
        <p:txBody>
          <a:bodyPr wrap="square" rtlCol="0">
            <a:spAutoFit/>
          </a:bodyPr>
          <a:lstStyle/>
          <a:p>
            <a:r>
              <a:rPr lang="fi-FI" sz="1400" dirty="0" smtClean="0">
                <a:latin typeface="Adobe Fangsong Std R" pitchFamily="18" charset="-128"/>
                <a:ea typeface="Adobe Fangsong Std R" pitchFamily="18" charset="-128"/>
              </a:rPr>
              <a:t>I </a:t>
            </a:r>
            <a:r>
              <a:rPr lang="fi-FI" sz="1200" dirty="0" smtClean="0">
                <a:ea typeface="Adobe Fangsong Std R" pitchFamily="18" charset="-128"/>
              </a:rPr>
              <a:t>SIWA</a:t>
            </a:r>
          </a:p>
          <a:p>
            <a:r>
              <a:rPr lang="fi-FI" sz="1400" dirty="0" smtClean="0">
                <a:solidFill>
                  <a:srgbClr val="FF0000"/>
                </a:solidFill>
                <a:latin typeface="Adobe Fangsong Std R" pitchFamily="18" charset="-128"/>
                <a:ea typeface="Adobe Fangsong Std R" pitchFamily="18" charset="-128"/>
              </a:rPr>
              <a:t>II </a:t>
            </a:r>
            <a:r>
              <a:rPr lang="fi-FI" sz="1200" dirty="0" smtClean="0">
                <a:solidFill>
                  <a:srgbClr val="FF0000"/>
                </a:solidFill>
                <a:ea typeface="Adobe Fangsong Std R" pitchFamily="18" charset="-128"/>
              </a:rPr>
              <a:t>PRISMA</a:t>
            </a:r>
            <a:endParaRPr lang="fi-FI" sz="1400" dirty="0">
              <a:solidFill>
                <a:srgbClr val="FF0000"/>
              </a:solidFill>
              <a:latin typeface="Adobe Fangsong Std R" pitchFamily="18" charset="-128"/>
              <a:ea typeface="Adobe Fangsong Std R" pitchFamily="18" charset="-128"/>
            </a:endParaRPr>
          </a:p>
        </p:txBody>
      </p:sp>
      <p:sp>
        <p:nvSpPr>
          <p:cNvPr id="17" name="Rectangle 16"/>
          <p:cNvSpPr/>
          <p:nvPr/>
        </p:nvSpPr>
        <p:spPr>
          <a:xfrm>
            <a:off x="4200132" y="3001802"/>
            <a:ext cx="2970076" cy="1231106"/>
          </a:xfrm>
          <a:prstGeom prst="rect">
            <a:avLst/>
          </a:prstGeom>
        </p:spPr>
        <p:txBody>
          <a:bodyPr wrap="square">
            <a:spAutoFit/>
          </a:bodyPr>
          <a:lstStyle/>
          <a:p>
            <a:pPr lvl="0"/>
            <a:r>
              <a:rPr lang="fi-FI" sz="1600" dirty="0">
                <a:solidFill>
                  <a:prstClr val="black"/>
                </a:solidFill>
              </a:rPr>
              <a:t>VALINTA </a:t>
            </a:r>
            <a:r>
              <a:rPr lang="fi-FI" sz="1600" dirty="0" smtClean="0">
                <a:solidFill>
                  <a:prstClr val="black"/>
                </a:solidFill>
              </a:rPr>
              <a:t>3: PYÖRÄN PARKKEERAUS</a:t>
            </a:r>
            <a:endParaRPr lang="fi-FI" sz="1600" dirty="0">
              <a:solidFill>
                <a:prstClr val="black"/>
              </a:solidFill>
            </a:endParaRPr>
          </a:p>
          <a:p>
            <a:pPr lvl="0"/>
            <a:r>
              <a:rPr lang="fi-FI" sz="1400" dirty="0">
                <a:solidFill>
                  <a:prstClr val="black"/>
                </a:solidFill>
                <a:latin typeface="Adobe Fangsong Std R" pitchFamily="18" charset="-128"/>
                <a:ea typeface="Adobe Fangsong Std R" pitchFamily="18" charset="-128"/>
              </a:rPr>
              <a:t>I</a:t>
            </a:r>
            <a:r>
              <a:rPr lang="fi-FI" sz="1200" dirty="0">
                <a:solidFill>
                  <a:prstClr val="black"/>
                </a:solidFill>
                <a:ea typeface="Adobe Fangsong Std R" pitchFamily="18" charset="-128"/>
              </a:rPr>
              <a:t> PARKKIHALLI – ei </a:t>
            </a:r>
            <a:r>
              <a:rPr lang="fi-FI" sz="1200" dirty="0" smtClean="0">
                <a:solidFill>
                  <a:prstClr val="black"/>
                </a:solidFill>
                <a:ea typeface="Adobe Fangsong Std R" pitchFamily="18" charset="-128"/>
              </a:rPr>
              <a:t>pyöräsäilytystä, turvallisin </a:t>
            </a:r>
          </a:p>
          <a:p>
            <a:pPr lvl="0"/>
            <a:r>
              <a:rPr lang="fi-FI" sz="1400" dirty="0" smtClean="0">
                <a:solidFill>
                  <a:srgbClr val="FF0000"/>
                </a:solidFill>
                <a:latin typeface="Adobe Fangsong Std R" pitchFamily="18" charset="-128"/>
                <a:ea typeface="Adobe Fangsong Std R" pitchFamily="18" charset="-128"/>
              </a:rPr>
              <a:t>II</a:t>
            </a:r>
            <a:r>
              <a:rPr lang="fi-FI" sz="1200" dirty="0" smtClean="0">
                <a:solidFill>
                  <a:srgbClr val="FF0000"/>
                </a:solidFill>
                <a:ea typeface="Adobe Fangsong Std R" pitchFamily="18" charset="-128"/>
              </a:rPr>
              <a:t> TELINEET – turvattomia, täysiä</a:t>
            </a:r>
          </a:p>
          <a:p>
            <a:pPr lvl="0"/>
            <a:r>
              <a:rPr lang="fi-FI" sz="1400" dirty="0" smtClean="0">
                <a:solidFill>
                  <a:prstClr val="black"/>
                </a:solidFill>
                <a:latin typeface="Adobe Fangsong Std R" pitchFamily="18" charset="-128"/>
                <a:ea typeface="Adobe Fangsong Std R" pitchFamily="18" charset="-128"/>
              </a:rPr>
              <a:t>III </a:t>
            </a:r>
            <a:r>
              <a:rPr lang="fi-FI" sz="1200" dirty="0" smtClean="0">
                <a:solidFill>
                  <a:prstClr val="black"/>
                </a:solidFill>
                <a:ea typeface="Adobe Fangsong Std R" pitchFamily="18" charset="-128"/>
              </a:rPr>
              <a:t>SEINÄNVIERUS – turvattomin</a:t>
            </a:r>
            <a:endParaRPr lang="fi-FI" sz="1100" dirty="0">
              <a:solidFill>
                <a:prstClr val="black"/>
              </a:solidFill>
              <a:ea typeface="Adobe Fangsong Std R" pitchFamily="18" charset="-128"/>
            </a:endParaRPr>
          </a:p>
        </p:txBody>
      </p:sp>
      <p:sp>
        <p:nvSpPr>
          <p:cNvPr id="18" name="Down Arrow 17"/>
          <p:cNvSpPr/>
          <p:nvPr/>
        </p:nvSpPr>
        <p:spPr>
          <a:xfrm>
            <a:off x="8748464" y="1556792"/>
            <a:ext cx="45719" cy="258619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9" name="TextBox 18"/>
          <p:cNvSpPr txBox="1"/>
          <p:nvPr/>
        </p:nvSpPr>
        <p:spPr>
          <a:xfrm>
            <a:off x="6766632" y="4235315"/>
            <a:ext cx="2377368" cy="1446550"/>
          </a:xfrm>
          <a:prstGeom prst="rect">
            <a:avLst/>
          </a:prstGeom>
          <a:noFill/>
        </p:spPr>
        <p:txBody>
          <a:bodyPr wrap="square" rtlCol="0">
            <a:spAutoFit/>
          </a:bodyPr>
          <a:lstStyle/>
          <a:p>
            <a:r>
              <a:rPr lang="fi-FI" sz="1600" dirty="0" smtClean="0"/>
              <a:t>VALINTA 4: PYÖRÄN PARKKEERAUS 2</a:t>
            </a:r>
          </a:p>
          <a:p>
            <a:r>
              <a:rPr lang="fi-FI" sz="1400" dirty="0" smtClean="0">
                <a:latin typeface="Adobe Fangsong Std R" pitchFamily="18" charset="-128"/>
                <a:ea typeface="Adobe Fangsong Std R" pitchFamily="18" charset="-128"/>
              </a:rPr>
              <a:t>I</a:t>
            </a:r>
            <a:r>
              <a:rPr lang="fi-FI" sz="1600" dirty="0" smtClean="0">
                <a:latin typeface="Adobe Fangsong Std R" pitchFamily="18" charset="-128"/>
                <a:ea typeface="Adobe Fangsong Std R" pitchFamily="18" charset="-128"/>
              </a:rPr>
              <a:t> </a:t>
            </a:r>
            <a:r>
              <a:rPr lang="fi-FI" sz="1200" dirty="0" smtClean="0">
                <a:ea typeface="Adobe Fangsong Std R" pitchFamily="18" charset="-128"/>
              </a:rPr>
              <a:t>KELLARI – vaikea</a:t>
            </a:r>
          </a:p>
          <a:p>
            <a:r>
              <a:rPr lang="fi-FI" sz="1400" dirty="0" smtClean="0">
                <a:solidFill>
                  <a:srgbClr val="FF0000"/>
                </a:solidFill>
                <a:latin typeface="Adobe Fangsong Std R" pitchFamily="18" charset="-128"/>
                <a:ea typeface="Adobe Fangsong Std R" pitchFamily="18" charset="-128"/>
              </a:rPr>
              <a:t>II </a:t>
            </a:r>
            <a:r>
              <a:rPr lang="fi-FI" sz="1200" dirty="0" smtClean="0">
                <a:solidFill>
                  <a:srgbClr val="FF0000"/>
                </a:solidFill>
                <a:ea typeface="Adobe Fangsong Std R" pitchFamily="18" charset="-128"/>
              </a:rPr>
              <a:t>PIHA – helppo, turvaton</a:t>
            </a:r>
            <a:endParaRPr lang="fi-FI" sz="1400" dirty="0" smtClean="0">
              <a:solidFill>
                <a:srgbClr val="FF0000"/>
              </a:solidFill>
              <a:latin typeface="Adobe Fangsong Std R" pitchFamily="18" charset="-128"/>
              <a:ea typeface="Adobe Fangsong Std R" pitchFamily="18" charset="-128"/>
            </a:endParaRPr>
          </a:p>
          <a:p>
            <a:r>
              <a:rPr lang="fi-FI" sz="1400" dirty="0" smtClean="0">
                <a:latin typeface="Adobe Fangsong Std R" pitchFamily="18" charset="-128"/>
                <a:ea typeface="Adobe Fangsong Std R" pitchFamily="18" charset="-128"/>
              </a:rPr>
              <a:t>III </a:t>
            </a:r>
            <a:r>
              <a:rPr lang="fi-FI" sz="1200" dirty="0" smtClean="0">
                <a:ea typeface="Adobe Fangsong Std R" pitchFamily="18" charset="-128"/>
              </a:rPr>
              <a:t>SISÄLLE KOTIIN – turvallisin, </a:t>
            </a:r>
            <a:r>
              <a:rPr lang="fi-FI" sz="1200" dirty="0" err="1" smtClean="0">
                <a:ea typeface="Adobe Fangsong Std R" pitchFamily="18" charset="-128"/>
              </a:rPr>
              <a:t>sotkuisa</a:t>
            </a:r>
            <a:r>
              <a:rPr lang="fi-FI" sz="1200" dirty="0" smtClean="0">
                <a:ea typeface="Adobe Fangsong Std R" pitchFamily="18" charset="-128"/>
              </a:rPr>
              <a:t>, vaikea</a:t>
            </a:r>
            <a:endParaRPr lang="fi-FI" sz="1600" dirty="0">
              <a:latin typeface="Adobe Fangsong Std R" pitchFamily="18" charset="-128"/>
              <a:ea typeface="Adobe Fangsong Std R" pitchFamily="18" charset="-128"/>
            </a:endParaRPr>
          </a:p>
        </p:txBody>
      </p:sp>
      <p:sp>
        <p:nvSpPr>
          <p:cNvPr id="3" name="Rectangle 2"/>
          <p:cNvSpPr/>
          <p:nvPr/>
        </p:nvSpPr>
        <p:spPr>
          <a:xfrm>
            <a:off x="5474460" y="1409073"/>
            <a:ext cx="828718" cy="338554"/>
          </a:xfrm>
          <a:prstGeom prst="rect">
            <a:avLst/>
          </a:prstGeom>
        </p:spPr>
        <p:txBody>
          <a:bodyPr wrap="square">
            <a:spAutoFit/>
          </a:bodyPr>
          <a:lstStyle/>
          <a:p>
            <a:pPr lvl="0"/>
            <a:r>
              <a:rPr lang="fi-FI" sz="1600" dirty="0">
                <a:solidFill>
                  <a:prstClr val="black"/>
                </a:solidFill>
              </a:rPr>
              <a:t>MATKA</a:t>
            </a:r>
          </a:p>
        </p:txBody>
      </p:sp>
    </p:spTree>
    <p:extLst>
      <p:ext uri="{BB962C8B-B14F-4D97-AF65-F5344CB8AC3E}">
        <p14:creationId xmlns:p14="http://schemas.microsoft.com/office/powerpoint/2010/main" val="40239889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207130" y="1358549"/>
            <a:ext cx="8811871" cy="5382820"/>
          </a:xfrm>
          <a:prstGeom prst="rect">
            <a:avLst/>
          </a:prstGeom>
          <a:solidFill>
            <a:schemeClr val="bg1">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2" name="Title 1"/>
          <p:cNvSpPr>
            <a:spLocks noGrp="1"/>
          </p:cNvSpPr>
          <p:nvPr>
            <p:ph type="title"/>
          </p:nvPr>
        </p:nvSpPr>
        <p:spPr/>
        <p:txBody>
          <a:bodyPr/>
          <a:lstStyle/>
          <a:p>
            <a:r>
              <a:rPr lang="fi-FI" dirty="0" smtClean="0"/>
              <a:t>POLUN KUOPAT</a:t>
            </a:r>
            <a:endParaRPr lang="fi-FI" dirty="0"/>
          </a:p>
        </p:txBody>
      </p:sp>
      <p:sp>
        <p:nvSpPr>
          <p:cNvPr id="4" name="TextBox 3"/>
          <p:cNvSpPr txBox="1"/>
          <p:nvPr/>
        </p:nvSpPr>
        <p:spPr>
          <a:xfrm>
            <a:off x="1475656" y="1556792"/>
            <a:ext cx="4320480" cy="861774"/>
          </a:xfrm>
          <a:prstGeom prst="rect">
            <a:avLst/>
          </a:prstGeom>
          <a:noFill/>
        </p:spPr>
        <p:txBody>
          <a:bodyPr wrap="square" rtlCol="0">
            <a:spAutoFit/>
          </a:bodyPr>
          <a:lstStyle/>
          <a:p>
            <a:r>
              <a:rPr lang="fi-FI" dirty="0" smtClean="0"/>
              <a:t>PYÖRÄN SÄILYTYS </a:t>
            </a:r>
          </a:p>
          <a:p>
            <a:r>
              <a:rPr lang="fi-FI" sz="1600" dirty="0" smtClean="0"/>
              <a:t>	</a:t>
            </a:r>
            <a:r>
              <a:rPr lang="fi-FI" sz="1400" dirty="0" smtClean="0"/>
              <a:t>-KOTONA</a:t>
            </a:r>
            <a:r>
              <a:rPr lang="fi-FI" sz="1200" dirty="0" smtClean="0"/>
              <a:t> (TEHTY USEIN VAIKEAKSI)  </a:t>
            </a:r>
            <a:r>
              <a:rPr lang="fi-FI" sz="1600" dirty="0" smtClean="0"/>
              <a:t>(3)</a:t>
            </a:r>
          </a:p>
          <a:p>
            <a:r>
              <a:rPr lang="fi-FI" sz="1600" dirty="0" smtClean="0"/>
              <a:t>	</a:t>
            </a:r>
            <a:r>
              <a:rPr lang="fi-FI" sz="1400" dirty="0" smtClean="0"/>
              <a:t>-KAUPALLA </a:t>
            </a:r>
            <a:r>
              <a:rPr lang="fi-FI" sz="1200" dirty="0" smtClean="0"/>
              <a:t>(MINNE USKALTAA JÄTTÄÄ?)</a:t>
            </a:r>
            <a:r>
              <a:rPr lang="fi-FI" sz="1400" dirty="0" smtClean="0"/>
              <a:t> </a:t>
            </a:r>
            <a:r>
              <a:rPr lang="fi-FI" sz="1600" dirty="0" smtClean="0"/>
              <a:t>(1-2)</a:t>
            </a:r>
            <a:endParaRPr lang="fi-FI" sz="1600" dirty="0"/>
          </a:p>
        </p:txBody>
      </p:sp>
      <p:sp>
        <p:nvSpPr>
          <p:cNvPr id="5" name="TextBox 4"/>
          <p:cNvSpPr txBox="1"/>
          <p:nvPr/>
        </p:nvSpPr>
        <p:spPr>
          <a:xfrm>
            <a:off x="349162" y="2450646"/>
            <a:ext cx="4538488" cy="1846659"/>
          </a:xfrm>
          <a:prstGeom prst="rect">
            <a:avLst/>
          </a:prstGeom>
          <a:noFill/>
        </p:spPr>
        <p:txBody>
          <a:bodyPr wrap="square" rtlCol="0">
            <a:spAutoFit/>
          </a:bodyPr>
          <a:lstStyle/>
          <a:p>
            <a:r>
              <a:rPr lang="fi-FI" dirty="0" smtClean="0"/>
              <a:t>REITIN</a:t>
            </a:r>
          </a:p>
          <a:p>
            <a:r>
              <a:rPr lang="fi-FI" sz="1600" dirty="0" smtClean="0"/>
              <a:t>	</a:t>
            </a:r>
            <a:r>
              <a:rPr lang="fi-FI" sz="1400" dirty="0" smtClean="0"/>
              <a:t>-TURVALLISUUS </a:t>
            </a:r>
            <a:r>
              <a:rPr lang="fi-FI" sz="1200" dirty="0" smtClean="0"/>
              <a:t>(NISTIT, JUOPOT, AUTOT, 	JALKAKÄYTÄVÄLLÄ AJO, VALOT)</a:t>
            </a:r>
            <a:r>
              <a:rPr lang="fi-FI" sz="1400" dirty="0" smtClean="0"/>
              <a:t>  </a:t>
            </a:r>
            <a:r>
              <a:rPr lang="fi-FI" sz="1600" dirty="0" smtClean="0"/>
              <a:t>(2)</a:t>
            </a:r>
          </a:p>
          <a:p>
            <a:r>
              <a:rPr lang="fi-FI" sz="1600" dirty="0" smtClean="0"/>
              <a:t>	</a:t>
            </a:r>
            <a:r>
              <a:rPr lang="fi-FI" sz="1400" dirty="0" smtClean="0"/>
              <a:t>-HUOLTO </a:t>
            </a:r>
            <a:r>
              <a:rPr lang="fi-FI" sz="1200" dirty="0" smtClean="0"/>
              <a:t>(LIUKAS, SORATIE, LASINSIRPALEET, 	KOIRANKAKAT)</a:t>
            </a:r>
            <a:r>
              <a:rPr lang="fi-FI" sz="1400" dirty="0" smtClean="0"/>
              <a:t> </a:t>
            </a:r>
            <a:r>
              <a:rPr lang="fi-FI" sz="1600" dirty="0" smtClean="0"/>
              <a:t>(2)</a:t>
            </a:r>
          </a:p>
          <a:p>
            <a:r>
              <a:rPr lang="fi-FI" sz="1600" dirty="0" smtClean="0"/>
              <a:t>	</a:t>
            </a:r>
            <a:r>
              <a:rPr lang="fi-FI" sz="1400" dirty="0" smtClean="0"/>
              <a:t>-MUKAVUUS </a:t>
            </a:r>
            <a:r>
              <a:rPr lang="fi-FI" sz="1200" dirty="0" smtClean="0"/>
              <a:t>(YLÄMÄET, MUKULAKIVITIET, SÄÄ)</a:t>
            </a:r>
            <a:r>
              <a:rPr lang="fi-FI" sz="1400" dirty="0"/>
              <a:t> </a:t>
            </a:r>
            <a:r>
              <a:rPr lang="fi-FI" sz="1600" dirty="0" smtClean="0"/>
              <a:t>(3)</a:t>
            </a:r>
          </a:p>
          <a:p>
            <a:r>
              <a:rPr lang="fi-FI" sz="1600" dirty="0" smtClean="0"/>
              <a:t>	</a:t>
            </a:r>
            <a:r>
              <a:rPr lang="fi-FI" sz="1400" dirty="0" smtClean="0"/>
              <a:t>-TALVIKUNNOSSAPITO </a:t>
            </a:r>
            <a:r>
              <a:rPr lang="fi-FI" sz="1200" dirty="0" smtClean="0"/>
              <a:t>(EI OLE)</a:t>
            </a:r>
            <a:r>
              <a:rPr lang="fi-FI" sz="1400" dirty="0" smtClean="0"/>
              <a:t> </a:t>
            </a:r>
            <a:r>
              <a:rPr lang="fi-FI" sz="1600" dirty="0" smtClean="0"/>
              <a:t>(4)</a:t>
            </a:r>
            <a:endParaRPr lang="fi-FI" sz="1600" dirty="0"/>
          </a:p>
        </p:txBody>
      </p:sp>
      <p:sp>
        <p:nvSpPr>
          <p:cNvPr id="6" name="TextBox 5"/>
          <p:cNvSpPr txBox="1"/>
          <p:nvPr/>
        </p:nvSpPr>
        <p:spPr>
          <a:xfrm>
            <a:off x="349162" y="5950521"/>
            <a:ext cx="4680520" cy="646331"/>
          </a:xfrm>
          <a:prstGeom prst="rect">
            <a:avLst/>
          </a:prstGeom>
          <a:noFill/>
        </p:spPr>
        <p:txBody>
          <a:bodyPr wrap="square" rtlCol="0">
            <a:spAutoFit/>
          </a:bodyPr>
          <a:lstStyle/>
          <a:p>
            <a:r>
              <a:rPr lang="fi-FI" dirty="0" smtClean="0"/>
              <a:t>PYÖRÄN KUNNOSSAPITO </a:t>
            </a:r>
          </a:p>
          <a:p>
            <a:r>
              <a:rPr lang="fi-FI" dirty="0"/>
              <a:t>	</a:t>
            </a:r>
            <a:r>
              <a:rPr lang="fi-FI" dirty="0" smtClean="0"/>
              <a:t>-</a:t>
            </a:r>
            <a:r>
              <a:rPr lang="fi-FI" sz="1400" dirty="0" smtClean="0"/>
              <a:t>AVOKKI EI HALUA VAIHTAA TALVIRENKAITA </a:t>
            </a:r>
            <a:r>
              <a:rPr lang="fi-FI" dirty="0" smtClean="0"/>
              <a:t>(1)</a:t>
            </a:r>
            <a:endParaRPr lang="fi-FI" dirty="0"/>
          </a:p>
        </p:txBody>
      </p:sp>
      <p:sp>
        <p:nvSpPr>
          <p:cNvPr id="7" name="TextBox 6"/>
          <p:cNvSpPr txBox="1"/>
          <p:nvPr/>
        </p:nvSpPr>
        <p:spPr>
          <a:xfrm>
            <a:off x="3259089" y="4607087"/>
            <a:ext cx="6084676" cy="1538883"/>
          </a:xfrm>
          <a:prstGeom prst="rect">
            <a:avLst/>
          </a:prstGeom>
          <a:noFill/>
        </p:spPr>
        <p:txBody>
          <a:bodyPr wrap="square" rtlCol="0">
            <a:spAutoFit/>
          </a:bodyPr>
          <a:lstStyle/>
          <a:p>
            <a:r>
              <a:rPr lang="fi-FI" dirty="0" smtClean="0"/>
              <a:t>PYÖRÄN LISÄOSAT/VARUSTEET</a:t>
            </a:r>
          </a:p>
          <a:p>
            <a:r>
              <a:rPr lang="fi-FI" sz="1400" dirty="0" smtClean="0"/>
              <a:t>	-LAPSI-ISTUIN </a:t>
            </a:r>
            <a:r>
              <a:rPr lang="fi-FI" sz="1200" dirty="0" smtClean="0"/>
              <a:t>(HELPOSTI VARASTETTAVISSA/VANDALISOITAVISSA, </a:t>
            </a:r>
          </a:p>
          <a:p>
            <a:r>
              <a:rPr lang="fi-FI" sz="1200" dirty="0"/>
              <a:t>	</a:t>
            </a:r>
            <a:r>
              <a:rPr lang="fi-FI" sz="1200" dirty="0" smtClean="0"/>
              <a:t>HINTAVA, HELPOTTAA LAPSEN KULJETUSTA) </a:t>
            </a:r>
            <a:r>
              <a:rPr lang="fi-FI" sz="1600" dirty="0" smtClean="0"/>
              <a:t>(1)</a:t>
            </a:r>
            <a:endParaRPr lang="fi-FI" sz="1200" dirty="0" smtClean="0"/>
          </a:p>
          <a:p>
            <a:r>
              <a:rPr lang="fi-FI" sz="1400" dirty="0" smtClean="0"/>
              <a:t>	-KYPÄRÄT </a:t>
            </a:r>
            <a:r>
              <a:rPr lang="fi-FI" sz="1200" dirty="0" smtClean="0"/>
              <a:t>(OMA KÄYTTÖ VS. LASTEN PAKOTTAMINEN) </a:t>
            </a:r>
            <a:r>
              <a:rPr lang="fi-FI" sz="1600" dirty="0" smtClean="0"/>
              <a:t>(2)</a:t>
            </a:r>
            <a:endParaRPr lang="fi-FI" sz="1200" dirty="0" smtClean="0"/>
          </a:p>
          <a:p>
            <a:r>
              <a:rPr lang="fi-FI" sz="1400" dirty="0" smtClean="0"/>
              <a:t>	-KORI </a:t>
            </a:r>
            <a:r>
              <a:rPr lang="fi-FI" sz="1200" dirty="0" smtClean="0"/>
              <a:t>(TILANPUUTE, TÄYNNÄ OLLESSA VAIKUTTAA AJAMISEEN, HOUKUTTAA 	VARKAITA) </a:t>
            </a:r>
            <a:r>
              <a:rPr lang="fi-FI" sz="1600" dirty="0" smtClean="0"/>
              <a:t>(2)</a:t>
            </a:r>
            <a:endParaRPr lang="fi-FI" sz="1200" dirty="0"/>
          </a:p>
        </p:txBody>
      </p:sp>
      <p:sp>
        <p:nvSpPr>
          <p:cNvPr id="8" name="TextBox 7"/>
          <p:cNvSpPr txBox="1"/>
          <p:nvPr/>
        </p:nvSpPr>
        <p:spPr>
          <a:xfrm>
            <a:off x="7002777" y="1358815"/>
            <a:ext cx="2016224" cy="1169551"/>
          </a:xfrm>
          <a:prstGeom prst="rect">
            <a:avLst/>
          </a:prstGeom>
          <a:noFill/>
        </p:spPr>
        <p:txBody>
          <a:bodyPr wrap="square" rtlCol="0">
            <a:spAutoFit/>
          </a:bodyPr>
          <a:lstStyle/>
          <a:p>
            <a:pPr marL="342900" indent="-342900">
              <a:buAutoNum type="arabicPeriod"/>
            </a:pPr>
            <a:r>
              <a:rPr lang="fi-FI" sz="1400" b="1" dirty="0" smtClean="0">
                <a:solidFill>
                  <a:srgbClr val="CC0000"/>
                </a:solidFill>
              </a:rPr>
              <a:t>PIENI HAITTA</a:t>
            </a:r>
          </a:p>
          <a:p>
            <a:pPr marL="342900" indent="-342900">
              <a:buAutoNum type="arabicPeriod"/>
            </a:pPr>
            <a:r>
              <a:rPr lang="fi-FI" sz="1400" b="1" dirty="0" smtClean="0">
                <a:solidFill>
                  <a:srgbClr val="CC0000"/>
                </a:solidFill>
              </a:rPr>
              <a:t>ÄRSYTTÄÄ</a:t>
            </a:r>
          </a:p>
          <a:p>
            <a:pPr marL="342900" indent="-342900">
              <a:buAutoNum type="arabicPeriod"/>
            </a:pPr>
            <a:r>
              <a:rPr lang="fi-FI" sz="1400" b="1" dirty="0" smtClean="0">
                <a:solidFill>
                  <a:srgbClr val="CC0000"/>
                </a:solidFill>
              </a:rPr>
              <a:t>OTTAA TOSISSAAN PANNUUN</a:t>
            </a:r>
          </a:p>
          <a:p>
            <a:pPr marL="342900" indent="-342900">
              <a:buAutoNum type="arabicPeriod"/>
            </a:pPr>
            <a:r>
              <a:rPr lang="fi-FI" sz="1400" b="1" dirty="0" smtClean="0">
                <a:solidFill>
                  <a:srgbClr val="CC0000"/>
                </a:solidFill>
              </a:rPr>
              <a:t>PELOTTAA</a:t>
            </a:r>
            <a:endParaRPr lang="fi-FI" sz="1400" b="1" dirty="0">
              <a:solidFill>
                <a:srgbClr val="CC0000"/>
              </a:solidFill>
            </a:endParaRPr>
          </a:p>
        </p:txBody>
      </p:sp>
    </p:spTree>
    <p:extLst>
      <p:ext uri="{BB962C8B-B14F-4D97-AF65-F5344CB8AC3E}">
        <p14:creationId xmlns:p14="http://schemas.microsoft.com/office/powerpoint/2010/main" val="2039435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750" y="1412776"/>
            <a:ext cx="8712968" cy="5332295"/>
          </a:xfrm>
          <a:prstGeom prst="rect">
            <a:avLst/>
          </a:prstGeom>
          <a:solidFill>
            <a:schemeClr val="bg1">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dirty="0"/>
              <a:t>MATKA</a:t>
            </a:r>
          </a:p>
        </p:txBody>
      </p:sp>
      <p:sp>
        <p:nvSpPr>
          <p:cNvPr id="2" name="Content Placeholder 1"/>
          <p:cNvSpPr>
            <a:spLocks noGrp="1"/>
          </p:cNvSpPr>
          <p:nvPr>
            <p:ph idx="1"/>
          </p:nvPr>
        </p:nvSpPr>
        <p:spPr/>
        <p:txBody>
          <a:bodyPr>
            <a:normAutofit fontScale="62500" lnSpcReduction="20000"/>
          </a:bodyPr>
          <a:lstStyle/>
          <a:p>
            <a:pPr marL="109728" indent="0">
              <a:buNone/>
            </a:pPr>
            <a:r>
              <a:rPr lang="fi-FI" dirty="0" smtClean="0"/>
              <a:t>KYSYMYKSET</a:t>
            </a:r>
          </a:p>
          <a:p>
            <a:endParaRPr lang="fi-FI" dirty="0"/>
          </a:p>
          <a:p>
            <a:r>
              <a:rPr lang="fi-FI" dirty="0" smtClean="0"/>
              <a:t>Milloin Ja miksi pyöräilet?</a:t>
            </a:r>
          </a:p>
          <a:p>
            <a:r>
              <a:rPr lang="fi-FI" dirty="0" smtClean="0"/>
              <a:t>Miksi olette pyörällä liikkeellä, ettekä jollain toisella kulkuvälineellä?</a:t>
            </a:r>
          </a:p>
          <a:p>
            <a:r>
              <a:rPr lang="fi-FI" dirty="0" smtClean="0"/>
              <a:t>Kuinka pitkiä matkoja pyöräilette?</a:t>
            </a:r>
            <a:r>
              <a:rPr lang="fi-FI" dirty="0"/>
              <a:t> </a:t>
            </a:r>
            <a:endParaRPr lang="fi-FI" dirty="0" smtClean="0"/>
          </a:p>
          <a:p>
            <a:r>
              <a:rPr lang="fi-FI" dirty="0" smtClean="0"/>
              <a:t>Kulkevatko </a:t>
            </a:r>
            <a:r>
              <a:rPr lang="fi-FI" dirty="0"/>
              <a:t>lapset mukana, jos niin onko heillä omat polkupyörät</a:t>
            </a:r>
            <a:r>
              <a:rPr lang="fi-FI" dirty="0" smtClean="0"/>
              <a:t>?</a:t>
            </a:r>
          </a:p>
          <a:p>
            <a:r>
              <a:rPr lang="fi-FI" dirty="0" smtClean="0"/>
              <a:t>Pyöräilettekö </a:t>
            </a:r>
            <a:r>
              <a:rPr lang="fi-FI" dirty="0"/>
              <a:t>talvella? Entäpä lapsenne</a:t>
            </a:r>
            <a:r>
              <a:rPr lang="fi-FI" dirty="0" smtClean="0"/>
              <a:t>?</a:t>
            </a:r>
          </a:p>
          <a:p>
            <a:r>
              <a:rPr lang="fi-FI" dirty="0" smtClean="0"/>
              <a:t>Kuinka helposti lapset ovat hallittavissa pyöräillessä?</a:t>
            </a:r>
          </a:p>
          <a:p>
            <a:r>
              <a:rPr lang="fi-FI" dirty="0" smtClean="0"/>
              <a:t>Mikä voisi helpottaa lasten hallintaa?</a:t>
            </a:r>
          </a:p>
          <a:p>
            <a:r>
              <a:rPr lang="fi-FI" dirty="0" smtClean="0"/>
              <a:t>Lastenistuinten toiminta?</a:t>
            </a:r>
          </a:p>
          <a:p>
            <a:r>
              <a:rPr lang="fi-FI" dirty="0" smtClean="0"/>
              <a:t>Käytättekö kypärää? Käyttääkö lapsenne kypärää?</a:t>
            </a:r>
            <a:r>
              <a:rPr lang="fi-FI" dirty="0"/>
              <a:t> </a:t>
            </a:r>
            <a:endParaRPr lang="fi-FI" dirty="0" smtClean="0"/>
          </a:p>
          <a:p>
            <a:r>
              <a:rPr lang="fi-FI" dirty="0" smtClean="0"/>
              <a:t>Kuinka </a:t>
            </a:r>
            <a:r>
              <a:rPr lang="fi-FI" dirty="0"/>
              <a:t>tavaroiden kuljettaminen hoituu</a:t>
            </a:r>
            <a:r>
              <a:rPr lang="fi-FI" dirty="0" smtClean="0"/>
              <a:t>?</a:t>
            </a:r>
          </a:p>
          <a:p>
            <a:r>
              <a:rPr lang="fi-FI" dirty="0" smtClean="0"/>
              <a:t>Onko pyöräilyssä muita ongelmia?</a:t>
            </a:r>
          </a:p>
          <a:p>
            <a:r>
              <a:rPr lang="fi-FI" dirty="0" smtClean="0"/>
              <a:t>Pyörän huolto?</a:t>
            </a:r>
          </a:p>
          <a:p>
            <a:r>
              <a:rPr lang="fi-FI" dirty="0" smtClean="0"/>
              <a:t>Kuinka säilytätte pyöräänne? Onko sitä ikinä varastettu?</a:t>
            </a:r>
          </a:p>
          <a:p>
            <a:r>
              <a:rPr lang="fi-FI" dirty="0" smtClean="0"/>
              <a:t>Liikenteen ongelmatilanteet?</a:t>
            </a:r>
          </a:p>
        </p:txBody>
      </p:sp>
      <p:sp>
        <p:nvSpPr>
          <p:cNvPr id="3" name="Title 2"/>
          <p:cNvSpPr>
            <a:spLocks noGrp="1"/>
          </p:cNvSpPr>
          <p:nvPr>
            <p:ph type="title"/>
          </p:nvPr>
        </p:nvSpPr>
        <p:spPr/>
        <p:txBody>
          <a:bodyPr/>
          <a:lstStyle/>
          <a:p>
            <a:r>
              <a:rPr lang="fi-FI" dirty="0" smtClean="0"/>
              <a:t>KÄYTTÄJÄHAASTATTELU</a:t>
            </a:r>
            <a:endParaRPr lang="fi-FI" dirty="0"/>
          </a:p>
        </p:txBody>
      </p:sp>
    </p:spTree>
    <p:extLst>
      <p:ext uri="{BB962C8B-B14F-4D97-AF65-F5344CB8AC3E}">
        <p14:creationId xmlns:p14="http://schemas.microsoft.com/office/powerpoint/2010/main" val="14978853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750" y="1412776"/>
            <a:ext cx="8712968" cy="5332295"/>
          </a:xfrm>
          <a:prstGeom prst="rect">
            <a:avLst/>
          </a:prstGeom>
          <a:solidFill>
            <a:schemeClr val="bg1">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dirty="0"/>
              <a:t>MATKA</a:t>
            </a:r>
          </a:p>
        </p:txBody>
      </p:sp>
      <p:sp>
        <p:nvSpPr>
          <p:cNvPr id="2" name="Content Placeholder 1"/>
          <p:cNvSpPr>
            <a:spLocks noGrp="1"/>
          </p:cNvSpPr>
          <p:nvPr>
            <p:ph idx="1"/>
          </p:nvPr>
        </p:nvSpPr>
        <p:spPr>
          <a:xfrm>
            <a:off x="457200" y="1481328"/>
            <a:ext cx="8229600" cy="5116024"/>
          </a:xfrm>
        </p:spPr>
        <p:txBody>
          <a:bodyPr>
            <a:normAutofit fontScale="55000" lnSpcReduction="20000"/>
          </a:bodyPr>
          <a:lstStyle/>
          <a:p>
            <a:pPr marL="109728" indent="0">
              <a:buNone/>
            </a:pPr>
            <a:r>
              <a:rPr lang="fi-FI" dirty="0" smtClean="0"/>
              <a:t>Heli, pyöräilevä kaksivuotiaan tytön äiti.</a:t>
            </a:r>
          </a:p>
          <a:p>
            <a:pPr marL="109728" indent="0">
              <a:buNone/>
            </a:pPr>
            <a:endParaRPr lang="fi-FI" dirty="0"/>
          </a:p>
          <a:p>
            <a:pPr marL="109728" indent="0">
              <a:buNone/>
            </a:pPr>
            <a:r>
              <a:rPr lang="fi-FI" dirty="0" smtClean="0"/>
              <a:t>Heli pyöräilee pieniä reissuja (n.3km), sekä talvella että kesällä. Talvisin lapsi (2-v tyttö) ei kulje mukana pyörän takana olevassa istuimessa. Heli pyöräilee, koska pyörä on nopea ja yksinkertainen ja sen parkkeeraaminen on helppoa. Heli jätti pyöränsä reunustetun viheralueen ääreen.</a:t>
            </a:r>
          </a:p>
          <a:p>
            <a:pPr marL="109728" indent="0">
              <a:buNone/>
            </a:pPr>
            <a:endParaRPr lang="fi-FI" dirty="0" smtClean="0"/>
          </a:p>
          <a:p>
            <a:pPr marL="109728" indent="0">
              <a:buNone/>
            </a:pPr>
            <a:r>
              <a:rPr lang="fi-FI" dirty="0" smtClean="0"/>
              <a:t>Lapsen hallinta ja huomiointi pyöräillessä toimii hyvin. Lapsen kuljetusta helpottaa hyvä istuin, hyvät töyssyttömät pyörätiet. Lapsi käyttää kypärää, mutta Heli ei omista.</a:t>
            </a:r>
          </a:p>
          <a:p>
            <a:pPr marL="109728" indent="0">
              <a:buNone/>
            </a:pPr>
            <a:endParaRPr lang="fi-FI" dirty="0" smtClean="0"/>
          </a:p>
          <a:p>
            <a:pPr marL="109728" indent="0">
              <a:buNone/>
            </a:pPr>
            <a:r>
              <a:rPr lang="fi-FI" dirty="0" smtClean="0"/>
              <a:t>Pienet ostokset Heli kuljettaa korissa, joka on pyörän tangossa kiinni. Liian painava lasti vaikeuttaa tasapainoa. Kuitenkin isommat ostokset Heli kuljettaa autolla.</a:t>
            </a:r>
          </a:p>
          <a:p>
            <a:pPr marL="109728" indent="0">
              <a:buNone/>
            </a:pPr>
            <a:endParaRPr lang="fi-FI" dirty="0" smtClean="0"/>
          </a:p>
          <a:p>
            <a:pPr marL="109728" indent="0">
              <a:buNone/>
            </a:pPr>
            <a:r>
              <a:rPr lang="fi-FI" dirty="0" smtClean="0"/>
              <a:t>Talvella </a:t>
            </a:r>
            <a:r>
              <a:rPr lang="fi-FI" dirty="0"/>
              <a:t>pääsee liikkumaan hyvin kun tiet on </a:t>
            </a:r>
            <a:r>
              <a:rPr lang="fi-FI" dirty="0" smtClean="0"/>
              <a:t>aurattu. Talvipyöräilyssä vaatetus on suurin ongelma. Heli kertoi, että oli yrittänyt tehdä itselleen kasvosuojaa kylmää tuulta vastaan.</a:t>
            </a:r>
          </a:p>
          <a:p>
            <a:pPr marL="109728" indent="0">
              <a:buNone/>
            </a:pPr>
            <a:endParaRPr lang="fi-FI" dirty="0" smtClean="0"/>
          </a:p>
          <a:p>
            <a:pPr marL="109728" indent="0">
              <a:buNone/>
            </a:pPr>
            <a:r>
              <a:rPr lang="fi-FI" dirty="0" smtClean="0"/>
              <a:t>Heli koki pyörän säilytyksessä, muualla kuin kotona, ongelmalliseksi ilkivallan. Hänen miehensä pyörä on varastettu Tikkurilan asemalta ja Prisman edestä pyöristä on viety lamput monesti. Heli säilyttää pyöränsä kotona varastossa.</a:t>
            </a:r>
          </a:p>
          <a:p>
            <a:pPr marL="109728" indent="0">
              <a:buNone/>
            </a:pPr>
            <a:r>
              <a:rPr lang="fi-FI" dirty="0" smtClean="0"/>
              <a:t>Pyörälle suoritetaan vain välttämättömät huoltotoimenpiteet.</a:t>
            </a:r>
          </a:p>
          <a:p>
            <a:pPr marL="109728" indent="0">
              <a:buNone/>
            </a:pPr>
            <a:endParaRPr lang="fi-FI" dirty="0" smtClean="0"/>
          </a:p>
          <a:p>
            <a:pPr marL="109728" indent="0">
              <a:buNone/>
            </a:pPr>
            <a:r>
              <a:rPr lang="fi-FI" dirty="0" smtClean="0"/>
              <a:t>Heli koki kiertoympyrät hankaliksi liikenteessä ja toivoikin leveämpiä pyöräteitä.</a:t>
            </a:r>
          </a:p>
        </p:txBody>
      </p:sp>
      <p:sp>
        <p:nvSpPr>
          <p:cNvPr id="3" name="Title 2"/>
          <p:cNvSpPr>
            <a:spLocks noGrp="1"/>
          </p:cNvSpPr>
          <p:nvPr>
            <p:ph type="title"/>
          </p:nvPr>
        </p:nvSpPr>
        <p:spPr/>
        <p:txBody>
          <a:bodyPr>
            <a:normAutofit fontScale="90000"/>
          </a:bodyPr>
          <a:lstStyle/>
          <a:p>
            <a:r>
              <a:rPr lang="fi-FI" dirty="0" smtClean="0"/>
              <a:t>KÄYTTÄJÄHAASTATTELU: haastattelu 1</a:t>
            </a:r>
            <a:endParaRPr lang="fi-FI" dirty="0"/>
          </a:p>
        </p:txBody>
      </p:sp>
    </p:spTree>
    <p:extLst>
      <p:ext uri="{BB962C8B-B14F-4D97-AF65-F5344CB8AC3E}">
        <p14:creationId xmlns:p14="http://schemas.microsoft.com/office/powerpoint/2010/main" val="307616874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750" y="1412776"/>
            <a:ext cx="8712968" cy="5332295"/>
          </a:xfrm>
          <a:prstGeom prst="rect">
            <a:avLst/>
          </a:prstGeom>
          <a:solidFill>
            <a:schemeClr val="bg1">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dirty="0"/>
              <a:t>MATKA</a:t>
            </a:r>
          </a:p>
        </p:txBody>
      </p:sp>
      <p:sp>
        <p:nvSpPr>
          <p:cNvPr id="2" name="Content Placeholder 1"/>
          <p:cNvSpPr>
            <a:spLocks noGrp="1"/>
          </p:cNvSpPr>
          <p:nvPr>
            <p:ph idx="1"/>
          </p:nvPr>
        </p:nvSpPr>
        <p:spPr>
          <a:xfrm>
            <a:off x="457200" y="1481328"/>
            <a:ext cx="8229600" cy="5044016"/>
          </a:xfrm>
        </p:spPr>
        <p:txBody>
          <a:bodyPr>
            <a:noAutofit/>
          </a:bodyPr>
          <a:lstStyle/>
          <a:p>
            <a:pPr marL="109728" indent="0">
              <a:buNone/>
            </a:pPr>
            <a:r>
              <a:rPr lang="fi-FI" sz="1300" dirty="0" smtClean="0"/>
              <a:t>Sari, pyöräilevä 5 lapsen äiti. Mukana mies ja 2 lasta.</a:t>
            </a:r>
          </a:p>
          <a:p>
            <a:pPr marL="109728" indent="0">
              <a:buNone/>
            </a:pPr>
            <a:endParaRPr lang="fi-FI" sz="1300" dirty="0"/>
          </a:p>
          <a:p>
            <a:pPr marL="109728" indent="0">
              <a:buNone/>
            </a:pPr>
            <a:r>
              <a:rPr lang="fi-FI" sz="1300" dirty="0" smtClean="0"/>
              <a:t>Sari pyöräilee joka päivä ja toimittaa kaikki päivittäiset asiansa (kuntosali, kauppa, kerho) pyörällä. Talouden auto hajonnut. Keskimääräiset pyörämatkat suuntaansa ovat 2km. Pyörän käyttöä perustellaan 2 pysäkin bussimatkalla.</a:t>
            </a:r>
          </a:p>
          <a:p>
            <a:pPr marL="109728" indent="0">
              <a:buNone/>
            </a:pPr>
            <a:r>
              <a:rPr lang="fi-FI" sz="1300" dirty="0" smtClean="0"/>
              <a:t> Sari </a:t>
            </a:r>
            <a:r>
              <a:rPr lang="fi-FI" sz="1300" dirty="0"/>
              <a:t>perheineen säilyttää pyöriään rivitalon pihalla, josta niitä ei ole varastettu, siitä huolimatta etteivät pyörät ole lukittuna. Sarin miehen pyörä on kuitenkin lukoista huolimatta varastettu kerran Oulunkylän asemalta</a:t>
            </a:r>
            <a:r>
              <a:rPr lang="fi-FI" sz="1300" dirty="0" smtClean="0"/>
              <a:t>.</a:t>
            </a:r>
          </a:p>
          <a:p>
            <a:pPr marL="109728" indent="0">
              <a:buNone/>
            </a:pPr>
            <a:endParaRPr lang="fi-FI" sz="1300" dirty="0" smtClean="0"/>
          </a:p>
          <a:p>
            <a:pPr marL="109728" indent="0">
              <a:buNone/>
            </a:pPr>
            <a:r>
              <a:rPr lang="fi-FI" sz="1300" dirty="0" smtClean="0"/>
              <a:t>Lapset kulkevat Sarin mukana ja heillä on omat polkupyörät, perheestä löytyy myös lapsi-istuin. Sari koki lasten hallittavuuden ongelmalliseksi (</a:t>
            </a:r>
            <a:r>
              <a:rPr lang="fi-FI" sz="1300" dirty="0" err="1" smtClean="0"/>
              <a:t>peräänkarjumista</a:t>
            </a:r>
            <a:r>
              <a:rPr lang="fi-FI" sz="1300" dirty="0" smtClean="0"/>
              <a:t>). Kaikki lapset käyttävät kypärää, mutta vanhemmat eivät omista.</a:t>
            </a:r>
          </a:p>
          <a:p>
            <a:pPr marL="109728" indent="0">
              <a:buNone/>
            </a:pPr>
            <a:r>
              <a:rPr lang="fi-FI" sz="1300" dirty="0" smtClean="0"/>
              <a:t>Vanhemman mallisen turvaistuimen kiinnittäminen pyörään ei onnistunut, joten Sari joutui hankkimaan uuden. Sari on tietoinen uuden mallisista istuimista, joiden selkänojan kaltevuutta voi säätää.</a:t>
            </a:r>
          </a:p>
          <a:p>
            <a:pPr marL="109728" indent="0">
              <a:buNone/>
            </a:pPr>
            <a:endParaRPr lang="fi-FI" sz="1300" dirty="0" smtClean="0"/>
          </a:p>
          <a:p>
            <a:pPr marL="109728" indent="0">
              <a:buNone/>
            </a:pPr>
            <a:r>
              <a:rPr lang="fi-FI" sz="1300" dirty="0" smtClean="0"/>
              <a:t>Tavaroiden kuljettaminen on työlästä. Pyörällä ostokset kulkevat niin istuimessa, käsissä, repussa kuin suussakin. Ostosten kuljetus pyörällä on hänelle ja perheelleen pakollista, autottomuuden vuoksi.</a:t>
            </a:r>
          </a:p>
          <a:p>
            <a:pPr marL="109728" indent="0">
              <a:buNone/>
            </a:pPr>
            <a:endParaRPr lang="fi-FI" sz="1300" dirty="0" smtClean="0"/>
          </a:p>
          <a:p>
            <a:pPr marL="109728" indent="0">
              <a:buNone/>
            </a:pPr>
            <a:r>
              <a:rPr lang="fi-FI" sz="1300" dirty="0" smtClean="0"/>
              <a:t>Ongelmalliseksi liikenteessä Sari koki toiset pyöräilijät ja jalankulkijat, mutta erityisesti koiranulkoiluttajat. Koiranulkoiluttajissa tien reunasta toiseen poukkoilu suorastaan pelottaa. Saria häiritsee se, ettei oikeanpuoleista liikennettä noudateta, sillä hän yrittää opettaa lapsensa käyttämään sitä.</a:t>
            </a:r>
          </a:p>
          <a:p>
            <a:pPr marL="109728" indent="0">
              <a:buNone/>
            </a:pPr>
            <a:endParaRPr lang="fi-FI" sz="1300" dirty="0"/>
          </a:p>
          <a:p>
            <a:pPr marL="109728" indent="0">
              <a:buNone/>
            </a:pPr>
            <a:r>
              <a:rPr lang="fi-FI" sz="1300" dirty="0" smtClean="0"/>
              <a:t>Sari on vasta aloittanut talvipyöräilyn ja kertoi että ainoat haitat ovat lumi ja loska. Sari ei kuljeta lapsiaan pyörällä talvisin, eivätkä lapset myöskään pyöräile itse.</a:t>
            </a:r>
          </a:p>
        </p:txBody>
      </p:sp>
      <p:sp>
        <p:nvSpPr>
          <p:cNvPr id="3" name="Title 2"/>
          <p:cNvSpPr>
            <a:spLocks noGrp="1"/>
          </p:cNvSpPr>
          <p:nvPr>
            <p:ph type="title"/>
          </p:nvPr>
        </p:nvSpPr>
        <p:spPr/>
        <p:txBody>
          <a:bodyPr>
            <a:normAutofit fontScale="90000"/>
          </a:bodyPr>
          <a:lstStyle/>
          <a:p>
            <a:r>
              <a:rPr lang="fi-FI" dirty="0" smtClean="0"/>
              <a:t>KÄYTTÄJÄHAASTATTELU: haastattelu 2 </a:t>
            </a:r>
            <a:endParaRPr lang="fi-FI" dirty="0"/>
          </a:p>
        </p:txBody>
      </p:sp>
    </p:spTree>
    <p:extLst>
      <p:ext uri="{BB962C8B-B14F-4D97-AF65-F5344CB8AC3E}">
        <p14:creationId xmlns:p14="http://schemas.microsoft.com/office/powerpoint/2010/main" val="152530766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750" y="1412776"/>
            <a:ext cx="8712968" cy="5332295"/>
          </a:xfrm>
          <a:prstGeom prst="rect">
            <a:avLst/>
          </a:prstGeom>
          <a:solidFill>
            <a:schemeClr val="bg1">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dirty="0"/>
              <a:t>MATKA</a:t>
            </a:r>
          </a:p>
        </p:txBody>
      </p:sp>
      <p:sp>
        <p:nvSpPr>
          <p:cNvPr id="2" name="Content Placeholder 1"/>
          <p:cNvSpPr>
            <a:spLocks noGrp="1"/>
          </p:cNvSpPr>
          <p:nvPr>
            <p:ph idx="1"/>
          </p:nvPr>
        </p:nvSpPr>
        <p:spPr>
          <a:xfrm>
            <a:off x="457200" y="1481328"/>
            <a:ext cx="8229600" cy="4972008"/>
          </a:xfrm>
        </p:spPr>
        <p:txBody>
          <a:bodyPr>
            <a:normAutofit/>
          </a:bodyPr>
          <a:lstStyle/>
          <a:p>
            <a:r>
              <a:rPr lang="fi-FI" dirty="0" smtClean="0"/>
              <a:t>Vanhemmat eivät käyttäneet kypärää, mutta lapset käyttivät</a:t>
            </a:r>
          </a:p>
          <a:p>
            <a:r>
              <a:rPr lang="fi-FI" dirty="0" smtClean="0"/>
              <a:t>Pyörätiet koettiin kapeiksi</a:t>
            </a:r>
            <a:r>
              <a:rPr lang="fi-FI" dirty="0"/>
              <a:t> </a:t>
            </a:r>
            <a:r>
              <a:rPr lang="fi-FI" dirty="0" smtClean="0"/>
              <a:t>ja turvattomiksi</a:t>
            </a:r>
          </a:p>
          <a:p>
            <a:r>
              <a:rPr lang="fi-FI" dirty="0" smtClean="0"/>
              <a:t>Asemilla pyörän säilyttäminen turvatonta</a:t>
            </a:r>
          </a:p>
          <a:p>
            <a:r>
              <a:rPr lang="fi-FI" dirty="0" smtClean="0"/>
              <a:t>Kotona pyörä säilyy</a:t>
            </a:r>
          </a:p>
          <a:p>
            <a:r>
              <a:rPr lang="fi-FI" dirty="0" smtClean="0"/>
              <a:t>Talvipyöräily sen verran riskiä ja kylmää, että lapsia ei kuljeteta mukana</a:t>
            </a:r>
          </a:p>
          <a:p>
            <a:r>
              <a:rPr lang="fi-FI" dirty="0" smtClean="0"/>
              <a:t>Pyöräteiden huolto</a:t>
            </a:r>
          </a:p>
          <a:p>
            <a:r>
              <a:rPr lang="fi-FI" dirty="0" smtClean="0"/>
              <a:t>Turvaistuimet ok</a:t>
            </a:r>
          </a:p>
          <a:p>
            <a:r>
              <a:rPr lang="fi-FI" dirty="0" smtClean="0"/>
              <a:t>Tavaroiden (ostosten eritoten) kuljettaminen hankalaa</a:t>
            </a:r>
          </a:p>
        </p:txBody>
      </p:sp>
      <p:sp>
        <p:nvSpPr>
          <p:cNvPr id="3" name="Title 2"/>
          <p:cNvSpPr>
            <a:spLocks noGrp="1"/>
          </p:cNvSpPr>
          <p:nvPr>
            <p:ph type="title"/>
          </p:nvPr>
        </p:nvSpPr>
        <p:spPr/>
        <p:txBody>
          <a:bodyPr/>
          <a:lstStyle/>
          <a:p>
            <a:r>
              <a:rPr lang="fi-FI" dirty="0" smtClean="0"/>
              <a:t>YHTEENVETO HAASTATTELUSTA</a:t>
            </a:r>
            <a:endParaRPr lang="fi-FI" dirty="0"/>
          </a:p>
        </p:txBody>
      </p:sp>
    </p:spTree>
    <p:extLst>
      <p:ext uri="{BB962C8B-B14F-4D97-AF65-F5344CB8AC3E}">
        <p14:creationId xmlns:p14="http://schemas.microsoft.com/office/powerpoint/2010/main" val="195204336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4750" y="1412776"/>
            <a:ext cx="8712968" cy="5332295"/>
          </a:xfrm>
          <a:prstGeom prst="rect">
            <a:avLst/>
          </a:prstGeom>
          <a:solidFill>
            <a:schemeClr val="bg1">
              <a:alpha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i-FI" dirty="0"/>
              <a:t>MATKA</a:t>
            </a:r>
          </a:p>
        </p:txBody>
      </p:sp>
      <p:sp>
        <p:nvSpPr>
          <p:cNvPr id="2" name="Content Placeholder 1"/>
          <p:cNvSpPr>
            <a:spLocks noGrp="1"/>
          </p:cNvSpPr>
          <p:nvPr>
            <p:ph idx="1"/>
          </p:nvPr>
        </p:nvSpPr>
        <p:spPr/>
        <p:txBody>
          <a:bodyPr>
            <a:normAutofit lnSpcReduction="10000"/>
          </a:bodyPr>
          <a:lstStyle/>
          <a:p>
            <a:pPr marL="109728" indent="0">
              <a:buNone/>
            </a:pPr>
            <a:r>
              <a:rPr lang="fi-FI" dirty="0" smtClean="0"/>
              <a:t>Haastattelu suoritettiin klo 11 ja 12 välissä Tikkurilan Prismalla.</a:t>
            </a:r>
          </a:p>
          <a:p>
            <a:pPr marL="109728" indent="0">
              <a:buNone/>
            </a:pPr>
            <a:r>
              <a:rPr lang="fi-FI" dirty="0" smtClean="0"/>
              <a:t>Tuona aikana näimme yhteensä 5 pyörää parkissa, joissa oli turvaistuin. Pyörän merkit vaihtelivat suuresti. </a:t>
            </a:r>
            <a:r>
              <a:rPr lang="fi-FI" dirty="0" err="1" smtClean="0"/>
              <a:t>Homax-turvaistuimia</a:t>
            </a:r>
            <a:r>
              <a:rPr lang="fi-FI" dirty="0" smtClean="0"/>
              <a:t> oli 1kpl, </a:t>
            </a:r>
            <a:r>
              <a:rPr lang="fi-FI" dirty="0" err="1" smtClean="0"/>
              <a:t>Polisport-merkkisiä</a:t>
            </a:r>
            <a:r>
              <a:rPr lang="fi-FI" dirty="0" smtClean="0"/>
              <a:t>  3kpl ja yksi merkitön vanha keltainen.</a:t>
            </a:r>
          </a:p>
          <a:p>
            <a:pPr marL="109728" indent="0">
              <a:buNone/>
            </a:pPr>
            <a:r>
              <a:rPr lang="fi-FI" dirty="0" smtClean="0"/>
              <a:t>Suurin osa istuimellisista pyöristä oli pysäköity telineisiin. Telineet olivat suhteellisen täynnä. Pyöriä oli pysäköity seinien, telineiden ja kaiken mahdollisen viereen.</a:t>
            </a:r>
          </a:p>
          <a:p>
            <a:pPr marL="109728" indent="0">
              <a:buNone/>
            </a:pPr>
            <a:r>
              <a:rPr lang="fi-FI" dirty="0" smtClean="0"/>
              <a:t>Haastatteluaika ei ollut otollinen, sillä suurin osa liikkeellä olevista pyöräilijöistä oli eläkeläisiä.</a:t>
            </a:r>
          </a:p>
        </p:txBody>
      </p:sp>
      <p:sp>
        <p:nvSpPr>
          <p:cNvPr id="3" name="Title 2"/>
          <p:cNvSpPr>
            <a:spLocks noGrp="1"/>
          </p:cNvSpPr>
          <p:nvPr>
            <p:ph type="title"/>
          </p:nvPr>
        </p:nvSpPr>
        <p:spPr/>
        <p:txBody>
          <a:bodyPr>
            <a:normAutofit fontScale="90000"/>
          </a:bodyPr>
          <a:lstStyle/>
          <a:p>
            <a:r>
              <a:rPr lang="fi-FI" dirty="0" smtClean="0"/>
              <a:t>MUITA HUOMIOITA HAASTATTELUPAIKALTA</a:t>
            </a:r>
            <a:endParaRPr lang="fi-FI" dirty="0"/>
          </a:p>
        </p:txBody>
      </p:sp>
    </p:spTree>
    <p:extLst>
      <p:ext uri="{BB962C8B-B14F-4D97-AF65-F5344CB8AC3E}">
        <p14:creationId xmlns:p14="http://schemas.microsoft.com/office/powerpoint/2010/main" val="26250413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2492896"/>
            <a:ext cx="8229600" cy="1143000"/>
          </a:xfrm>
        </p:spPr>
        <p:txBody>
          <a:bodyPr/>
          <a:lstStyle/>
          <a:p>
            <a:r>
              <a:rPr lang="fi-FI" dirty="0" smtClean="0"/>
              <a:t>KIITOS</a:t>
            </a:r>
            <a:endParaRPr lang="fi-FI"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1700808"/>
            <a:ext cx="4572000" cy="3429000"/>
          </a:xfrm>
          <a:prstGeom prst="rect">
            <a:avLst/>
          </a:prstGeom>
        </p:spPr>
      </p:pic>
    </p:spTree>
    <p:extLst>
      <p:ext uri="{BB962C8B-B14F-4D97-AF65-F5344CB8AC3E}">
        <p14:creationId xmlns:p14="http://schemas.microsoft.com/office/powerpoint/2010/main" val="11436846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327</TotalTime>
  <Words>816</Words>
  <Application>Microsoft Office PowerPoint</Application>
  <PresentationFormat>On-screen Show (4:3)</PresentationFormat>
  <Paragraphs>130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Concourse</vt:lpstr>
      <vt:lpstr>Pyöräilevän lähiöäidin arkea:</vt:lpstr>
      <vt:lpstr>PYÖRÄILEVÄN ÄIDIN PALVELUPOLKU</vt:lpstr>
      <vt:lpstr>POLUN KUOPAT</vt:lpstr>
      <vt:lpstr>KÄYTTÄJÄHAASTATTELU</vt:lpstr>
      <vt:lpstr>KÄYTTÄJÄHAASTATTELU: haastattelu 1</vt:lpstr>
      <vt:lpstr>KÄYTTÄJÄHAASTATTELU: haastattelu 2 </vt:lpstr>
      <vt:lpstr>YHTEENVETO HAASTATTELUSTA</vt:lpstr>
      <vt:lpstr>MUITA HUOMIOITA HAASTATTELUPAIKALTA</vt:lpstr>
      <vt:lpstr>KIITOS</vt:lpstr>
      <vt:lpstr>Lähteet:</vt:lpstr>
    </vt:vector>
  </TitlesOfParts>
  <Company>Metropolia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Pyöräilevän lähiöäidin arkea</dc:title>
  <dc:creator>Administrator</dc:creator>
  <cp:lastModifiedBy>Administrator</cp:lastModifiedBy>
  <cp:revision>31</cp:revision>
  <cp:lastPrinted>2011-09-08T07:24:59Z</cp:lastPrinted>
  <dcterms:created xsi:type="dcterms:W3CDTF">2011-09-07T06:49:08Z</dcterms:created>
  <dcterms:modified xsi:type="dcterms:W3CDTF">2011-09-08T10:24:49Z</dcterms:modified>
</cp:coreProperties>
</file>