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5" r:id="rId5"/>
    <p:sldId id="263" r:id="rId6"/>
    <p:sldId id="259" r:id="rId7"/>
    <p:sldId id="261" r:id="rId8"/>
    <p:sldId id="260" r:id="rId9"/>
    <p:sldId id="262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D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6F9B2-8844-40A3-BFAE-655C51E65916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9745B-A175-4A9D-8349-946DBEA43B5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6108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6F4CD11-92D1-4B9A-80C9-FDB187EE1051}" type="datetimeFigureOut">
              <a:rPr lang="fi-FI" smtClean="0"/>
              <a:t>7.9.2011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B617BBD-5EB1-4B4A-9D24-F2901C8422B9}" type="slidenum">
              <a:rPr lang="fi-FI" smtClean="0"/>
              <a:t>‹#›</a:t>
            </a:fld>
            <a:endParaRPr lang="fi-FI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lisanet.fi/veli.mattila/HPIM1395.jpg" TargetMode="External"/><Relationship Id="rId13" Type="http://schemas.openxmlformats.org/officeDocument/2006/relationships/hyperlink" Target="http://kuvat2.huuto.net/6/4a/715ba985137c557788579e357e87e-orig.jpg" TargetMode="External"/><Relationship Id="rId3" Type="http://schemas.openxmlformats.org/officeDocument/2006/relationships/hyperlink" Target="http://img214.imageshack.us/img214/4980/k81ta.jpg" TargetMode="External"/><Relationship Id="rId7" Type="http://schemas.openxmlformats.org/officeDocument/2006/relationships/hyperlink" Target="http://img528.imageshack.us/img528/5179/k26un.jpg" TargetMode="External"/><Relationship Id="rId12" Type="http://schemas.openxmlformats.org/officeDocument/2006/relationships/hyperlink" Target="http://thxforthe.info/blog/wp-content/uploads/2007/11/emofag.jpg" TargetMode="External"/><Relationship Id="rId2" Type="http://schemas.openxmlformats.org/officeDocument/2006/relationships/hyperlink" Target="http://us.123rf.com/400wm/400/400/jackrust/jackrust1102/jackrust110200185/8883103-bicycle-vecto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tic.panoramio.com/photos/original/2253913.jpg" TargetMode="External"/><Relationship Id="rId11" Type="http://schemas.openxmlformats.org/officeDocument/2006/relationships/hyperlink" Target="http://1.bp.blogspot.com/-u7C8JASorVA/TbCRUgdq22I/AAAAAAAAFiA/XVoC0pTxtVU/s1600/Kuva+030.JPG" TargetMode="External"/><Relationship Id="rId5" Type="http://schemas.openxmlformats.org/officeDocument/2006/relationships/hyperlink" Target="http://i43.photobucket.com/albums/e365/hoosee/louhela04.jpg" TargetMode="External"/><Relationship Id="rId10" Type="http://schemas.openxmlformats.org/officeDocument/2006/relationships/hyperlink" Target="http://upload.wikimedia.org/wikipedia/commons/thumb/1/19/Little_boy_without_training_wheels_with_helmet_and_sandals.jpg/300px-Little_boy_without_training_wheels_with_helmet_and_sandals.jpg" TargetMode="External"/><Relationship Id="rId4" Type="http://schemas.openxmlformats.org/officeDocument/2006/relationships/hyperlink" Target="http://www.sci.fi/~olvari/jeje/wood.jpg" TargetMode="External"/><Relationship Id="rId9" Type="http://schemas.openxmlformats.org/officeDocument/2006/relationships/hyperlink" Target="http://4.bp.blogspot.com/-DDWDiBnPwV0/TX-YBnacfaI/AAAAAAAAAEY/2oE3zXgFdOU/s748/IMG_6200.JPG" TargetMode="External"/><Relationship Id="rId14" Type="http://schemas.openxmlformats.org/officeDocument/2006/relationships/hyperlink" Target="http://randomgif.com/gif/Orson%20clapping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6.wdp"/><Relationship Id="rId4" Type="http://schemas.openxmlformats.org/officeDocument/2006/relationships/image" Target="../media/image7.jpeg"/><Relationship Id="rId9" Type="http://schemas.microsoft.com/office/2007/relationships/hdphoto" Target="../media/hdphoto8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microsoft.com/office/2007/relationships/hdphoto" Target="../media/hdphoto10.wdp"/><Relationship Id="rId4" Type="http://schemas.openxmlformats.org/officeDocument/2006/relationships/image" Target="../media/image11.jpeg"/><Relationship Id="rId9" Type="http://schemas.microsoft.com/office/2007/relationships/hdphoto" Target="../media/hdphoto12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microsoft.com/office/2007/relationships/hdphoto" Target="../media/hdphoto13.wdp"/><Relationship Id="rId7" Type="http://schemas.microsoft.com/office/2007/relationships/hdphoto" Target="../media/hdphoto15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microsoft.com/office/2007/relationships/hdphoto" Target="../media/hdphoto14.wdp"/><Relationship Id="rId4" Type="http://schemas.openxmlformats.org/officeDocument/2006/relationships/image" Target="../media/image15.jpeg"/><Relationship Id="rId9" Type="http://schemas.microsoft.com/office/2007/relationships/hdphoto" Target="../media/hdphoto16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92000" y="3212976"/>
            <a:ext cx="7488000" cy="2952328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708920"/>
            <a:ext cx="7543800" cy="1727448"/>
          </a:xfrm>
        </p:spPr>
        <p:txBody>
          <a:bodyPr/>
          <a:lstStyle/>
          <a:p>
            <a:r>
              <a:rPr lang="fi-FI" dirty="0" smtClean="0"/>
              <a:t>Arkipyöräilijät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00" y="4941168"/>
            <a:ext cx="6858000" cy="990600"/>
          </a:xfrm>
        </p:spPr>
        <p:txBody>
          <a:bodyPr/>
          <a:lstStyle/>
          <a:p>
            <a:r>
              <a:rPr lang="fi-FI" dirty="0" smtClean="0"/>
              <a:t>Elisa Pyykkönen, Samu Seppälä ja Virva Luokkanen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912" t="63912" r="-610" b="1222"/>
          <a:stretch/>
        </p:blipFill>
        <p:spPr>
          <a:xfrm>
            <a:off x="971600" y="908720"/>
            <a:ext cx="3300000" cy="1980000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86895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591869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fi-FI" dirty="0" err="1" smtClean="0"/>
              <a:t>Jakiksen</a:t>
            </a:r>
            <a:r>
              <a:rPr lang="fi-FI" dirty="0" smtClean="0"/>
              <a:t> mutsin ongelmat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4100" y="1124744"/>
            <a:ext cx="7543800" cy="3886200"/>
          </a:xfrm>
        </p:spPr>
        <p:txBody>
          <a:bodyPr/>
          <a:lstStyle/>
          <a:p>
            <a:r>
              <a:rPr lang="fi-FI" dirty="0" smtClean="0"/>
              <a:t>Pyöräteiden </a:t>
            </a:r>
            <a:r>
              <a:rPr lang="fi-FI" dirty="0" err="1" smtClean="0"/>
              <a:t>talvikunnossapito</a:t>
            </a:r>
            <a:r>
              <a:rPr lang="fi-FI" dirty="0" smtClean="0"/>
              <a:t> (sen puute) saattaa harmittaa</a:t>
            </a:r>
          </a:p>
          <a:p>
            <a:r>
              <a:rPr lang="fi-FI" dirty="0" smtClean="0"/>
              <a:t>Pentujen ja juoppojen rikkomat juomapullot rikkovat renkaita</a:t>
            </a:r>
          </a:p>
          <a:p>
            <a:r>
              <a:rPr lang="fi-FI" dirty="0" err="1" smtClean="0"/>
              <a:t>Jakiksen</a:t>
            </a:r>
            <a:r>
              <a:rPr lang="fi-FI" dirty="0" smtClean="0"/>
              <a:t> mutsi ajaa jalkakäytävällä ja pyöräteiden puutteet eivät silloin häntä haittaa</a:t>
            </a:r>
          </a:p>
          <a:p>
            <a:r>
              <a:rPr lang="fi-FI" dirty="0" smtClean="0"/>
              <a:t>Autoillaan kaahaavat </a:t>
            </a:r>
            <a:r>
              <a:rPr lang="fi-FI" dirty="0" err="1" smtClean="0"/>
              <a:t>narkit</a:t>
            </a:r>
            <a:r>
              <a:rPr lang="fi-FI" dirty="0" smtClean="0"/>
              <a:t> saavat mielen valppaaksi</a:t>
            </a:r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514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591869"/>
            <a:ext cx="6781800" cy="1600200"/>
          </a:xfrm>
        </p:spPr>
        <p:txBody>
          <a:bodyPr>
            <a:normAutofit/>
          </a:bodyPr>
          <a:lstStyle/>
          <a:p>
            <a:r>
              <a:rPr lang="fi-FI" dirty="0" smtClean="0"/>
              <a:t>Kiitos</a:t>
            </a:r>
            <a:endParaRPr lang="fi-FI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488" y="1354138"/>
            <a:ext cx="4572000" cy="3429000"/>
          </a:xfrm>
        </p:spPr>
      </p:pic>
    </p:spTree>
    <p:extLst>
      <p:ext uri="{BB962C8B-B14F-4D97-AF65-F5344CB8AC3E}">
        <p14:creationId xmlns:p14="http://schemas.microsoft.com/office/powerpoint/2010/main" val="234759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55576" y="692696"/>
            <a:ext cx="7560840" cy="5472608"/>
          </a:xfrm>
          <a:prstGeom prst="rect">
            <a:avLst/>
          </a:prstGeom>
          <a:solidFill>
            <a:schemeClr val="bg1">
              <a:alpha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Lähteet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196752"/>
            <a:ext cx="7543800" cy="3960440"/>
          </a:xfrm>
        </p:spPr>
        <p:txBody>
          <a:bodyPr>
            <a:normAutofit fontScale="55000" lnSpcReduction="20000"/>
          </a:bodyPr>
          <a:lstStyle/>
          <a:p>
            <a:r>
              <a:rPr lang="fi-FI" dirty="0" smtClean="0">
                <a:hlinkClick r:id="rId2"/>
              </a:rPr>
              <a:t>http</a:t>
            </a:r>
            <a:r>
              <a:rPr lang="fi-FI" dirty="0">
                <a:hlinkClick r:id="rId2"/>
              </a:rPr>
              <a:t>://</a:t>
            </a:r>
            <a:r>
              <a:rPr lang="fi-FI" dirty="0" smtClean="0">
                <a:hlinkClick r:id="rId2"/>
              </a:rPr>
              <a:t>us.123rf.com/400wm/400/400/jackrust/jackrust1102/jackrust110200185/8883103-bicycle-vector.jpg</a:t>
            </a:r>
            <a:endParaRPr lang="fi-FI" dirty="0" smtClean="0"/>
          </a:p>
          <a:p>
            <a:r>
              <a:rPr lang="fi-FI" dirty="0">
                <a:hlinkClick r:id="rId3"/>
              </a:rPr>
              <a:t>http://</a:t>
            </a:r>
            <a:r>
              <a:rPr lang="fi-FI" dirty="0" smtClean="0">
                <a:hlinkClick r:id="rId3"/>
              </a:rPr>
              <a:t>img214.imageshack.us/img214/4980/k81ta.jpg</a:t>
            </a:r>
            <a:endParaRPr lang="fi-FI" dirty="0" smtClean="0"/>
          </a:p>
          <a:p>
            <a:r>
              <a:rPr lang="fi-FI" dirty="0">
                <a:hlinkClick r:id="rId4"/>
              </a:rPr>
              <a:t>http://www.sci.fi/~</a:t>
            </a:r>
            <a:r>
              <a:rPr lang="fi-FI" dirty="0" smtClean="0">
                <a:hlinkClick r:id="rId4"/>
              </a:rPr>
              <a:t>olvari/jeje/wood.jpg</a:t>
            </a:r>
            <a:endParaRPr lang="fi-FI" dirty="0" smtClean="0"/>
          </a:p>
          <a:p>
            <a:r>
              <a:rPr lang="fi-FI" dirty="0">
                <a:hlinkClick r:id="rId5"/>
              </a:rPr>
              <a:t>http://</a:t>
            </a:r>
            <a:r>
              <a:rPr lang="fi-FI" dirty="0" smtClean="0">
                <a:hlinkClick r:id="rId5"/>
              </a:rPr>
              <a:t>i43.photobucket.com/albums/e365/hoosee/louhela04.jpg</a:t>
            </a:r>
            <a:endParaRPr lang="fi-FI" dirty="0" smtClean="0"/>
          </a:p>
          <a:p>
            <a:r>
              <a:rPr lang="fi-FI" dirty="0">
                <a:hlinkClick r:id="rId6"/>
              </a:rPr>
              <a:t>http://</a:t>
            </a:r>
            <a:r>
              <a:rPr lang="fi-FI" dirty="0" smtClean="0">
                <a:hlinkClick r:id="rId6"/>
              </a:rPr>
              <a:t>static.panoramio.com/photos/original/2253913.jpg</a:t>
            </a:r>
            <a:endParaRPr lang="fi-FI" dirty="0" smtClean="0"/>
          </a:p>
          <a:p>
            <a:r>
              <a:rPr lang="fi-FI" dirty="0">
                <a:hlinkClick r:id="rId7"/>
              </a:rPr>
              <a:t>http://</a:t>
            </a:r>
            <a:r>
              <a:rPr lang="fi-FI" dirty="0" smtClean="0">
                <a:hlinkClick r:id="rId7"/>
              </a:rPr>
              <a:t>img528.imageshack.us/img528/5179/k26un.jpg</a:t>
            </a:r>
            <a:endParaRPr lang="fi-FI" dirty="0" smtClean="0"/>
          </a:p>
          <a:p>
            <a:r>
              <a:rPr lang="fi-FI" dirty="0" smtClean="0">
                <a:hlinkClick r:id="rId8"/>
              </a:rPr>
              <a:t>http</a:t>
            </a:r>
            <a:r>
              <a:rPr lang="fi-FI" dirty="0">
                <a:hlinkClick r:id="rId8"/>
              </a:rPr>
              <a:t>://</a:t>
            </a:r>
            <a:r>
              <a:rPr lang="fi-FI" dirty="0" smtClean="0">
                <a:hlinkClick r:id="rId8"/>
              </a:rPr>
              <a:t>www.elisanet.fi/veli.mattila/HPIM1395.jpg</a:t>
            </a:r>
            <a:endParaRPr lang="fi-FI" dirty="0" smtClean="0"/>
          </a:p>
          <a:p>
            <a:r>
              <a:rPr lang="fi-FI" dirty="0">
                <a:hlinkClick r:id="rId9"/>
              </a:rPr>
              <a:t>http://4.bp.blogspot.com/-</a:t>
            </a:r>
            <a:r>
              <a:rPr lang="fi-FI" dirty="0" smtClean="0">
                <a:hlinkClick r:id="rId9"/>
              </a:rPr>
              <a:t>DDWDiBnPwV0/TX-YBnacfaI/AAAAAAAAAEY/2oE3zXgFdOU/s748/IMG_6200.JPG</a:t>
            </a:r>
            <a:endParaRPr lang="fi-FI" dirty="0" smtClean="0"/>
          </a:p>
          <a:p>
            <a:r>
              <a:rPr lang="fi-FI" dirty="0">
                <a:hlinkClick r:id="rId10"/>
              </a:rPr>
              <a:t>http://</a:t>
            </a:r>
            <a:r>
              <a:rPr lang="fi-FI" dirty="0" smtClean="0">
                <a:hlinkClick r:id="rId10"/>
              </a:rPr>
              <a:t>upload.wikimedia.org/wikipedia/commons/thumb/1/19/Little_boy_without_training_wheels_with_helmet_and_sandals.jpg/300px-Little_boy_without_training_wheels_with_helmet_and_sandals.jpg</a:t>
            </a:r>
            <a:endParaRPr lang="fi-FI" dirty="0" smtClean="0"/>
          </a:p>
          <a:p>
            <a:r>
              <a:rPr lang="fi-FI" dirty="0">
                <a:hlinkClick r:id="rId11"/>
              </a:rPr>
              <a:t>http://1.bp.blogspot.com/-</a:t>
            </a:r>
            <a:r>
              <a:rPr lang="fi-FI" dirty="0" smtClean="0">
                <a:hlinkClick r:id="rId11"/>
              </a:rPr>
              <a:t>u7C8JASorVA/TbCRUgdq22I/AAAAAAAAFiA/XVoC0pTxtVU/s1600/Kuva+030.JPG</a:t>
            </a:r>
            <a:endParaRPr lang="fi-FI" dirty="0" smtClean="0"/>
          </a:p>
          <a:p>
            <a:r>
              <a:rPr lang="fi-FI" dirty="0">
                <a:hlinkClick r:id="rId12"/>
              </a:rPr>
              <a:t>http://</a:t>
            </a:r>
            <a:r>
              <a:rPr lang="fi-FI" dirty="0" smtClean="0">
                <a:hlinkClick r:id="rId12"/>
              </a:rPr>
              <a:t>thxforthe.info/blog/wp-content/uploads/2007/11/emofag.jpg</a:t>
            </a:r>
            <a:endParaRPr lang="fi-FI" dirty="0" smtClean="0"/>
          </a:p>
          <a:p>
            <a:r>
              <a:rPr lang="fi-FI" dirty="0">
                <a:hlinkClick r:id="rId13"/>
              </a:rPr>
              <a:t>http://</a:t>
            </a:r>
            <a:r>
              <a:rPr lang="fi-FI" dirty="0" smtClean="0">
                <a:hlinkClick r:id="rId13"/>
              </a:rPr>
              <a:t>kuvat2.huuto.net/6/4a/715ba985137c557788579e357e87e-orig.jpg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>
                <a:hlinkClick r:id="rId14"/>
              </a:rPr>
              <a:t>http://</a:t>
            </a:r>
            <a:r>
              <a:rPr lang="fi-FI" dirty="0" smtClean="0">
                <a:hlinkClick r:id="rId14"/>
              </a:rPr>
              <a:t>randomgif.com/gif/Orson%20clapping.gif</a:t>
            </a:r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02582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  Arkipyöräilijät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5434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i-FI" sz="3400" dirty="0"/>
              <a:t> </a:t>
            </a:r>
            <a:r>
              <a:rPr lang="fi-FI" sz="3400" dirty="0" smtClean="0"/>
              <a:t> Motiivit</a:t>
            </a:r>
          </a:p>
          <a:p>
            <a:pPr marL="0" indent="0">
              <a:buNone/>
            </a:pPr>
            <a:endParaRPr lang="fi-FI" dirty="0" smtClean="0"/>
          </a:p>
          <a:p>
            <a:pPr lvl="1"/>
            <a:r>
              <a:rPr lang="fi-FI" sz="2300" dirty="0" smtClean="0"/>
              <a:t>Hinta</a:t>
            </a:r>
          </a:p>
          <a:p>
            <a:pPr lvl="2"/>
            <a:r>
              <a:rPr lang="fi-FI" dirty="0" smtClean="0"/>
              <a:t>Halpa liikkumismuoto</a:t>
            </a:r>
          </a:p>
          <a:p>
            <a:pPr lvl="2"/>
            <a:r>
              <a:rPr lang="fi-FI" dirty="0"/>
              <a:t>V</a:t>
            </a:r>
            <a:r>
              <a:rPr lang="fi-FI" dirty="0" smtClean="0"/>
              <a:t>arusteiden tarjonta hintahaarukallisesti suurta</a:t>
            </a:r>
          </a:p>
          <a:p>
            <a:pPr lvl="2"/>
            <a:r>
              <a:rPr lang="fi-FI" dirty="0" smtClean="0"/>
              <a:t>Ylläpito ja korjaus suhteellisen helppoa ja halpaa</a:t>
            </a:r>
          </a:p>
          <a:p>
            <a:pPr lvl="1"/>
            <a:r>
              <a:rPr lang="fi-FI" sz="2300" dirty="0" smtClean="0"/>
              <a:t>Helppous/vaivattomuus</a:t>
            </a:r>
          </a:p>
          <a:p>
            <a:pPr lvl="2"/>
            <a:r>
              <a:rPr lang="fi-FI" dirty="0" smtClean="0"/>
              <a:t>Liikenneratkaisut pyöräilijälle suotuisat</a:t>
            </a:r>
          </a:p>
          <a:p>
            <a:pPr lvl="2"/>
            <a:r>
              <a:rPr lang="fi-FI" dirty="0" smtClean="0"/>
              <a:t>Ovelta ovelle</a:t>
            </a:r>
          </a:p>
          <a:p>
            <a:pPr lvl="2"/>
            <a:r>
              <a:rPr lang="fi-FI" dirty="0" smtClean="0"/>
              <a:t>Liikkeellelähtö ei vaadi valmisteluja</a:t>
            </a:r>
          </a:p>
          <a:p>
            <a:pPr lvl="2"/>
            <a:r>
              <a:rPr lang="fi-FI" dirty="0" smtClean="0"/>
              <a:t>Vähäinen tilantarve</a:t>
            </a:r>
          </a:p>
          <a:p>
            <a:pPr lvl="1"/>
            <a:r>
              <a:rPr lang="fi-FI" sz="2300" dirty="0" smtClean="0"/>
              <a:t>Nopeus</a:t>
            </a:r>
          </a:p>
          <a:p>
            <a:pPr lvl="2"/>
            <a:r>
              <a:rPr lang="fi-FI" dirty="0" smtClean="0"/>
              <a:t>Ei aikataulurajoituksia, liikkeelle voi lähteä kun itseä huvittaa</a:t>
            </a:r>
          </a:p>
          <a:p>
            <a:pPr lvl="2"/>
            <a:r>
              <a:rPr lang="fi-FI" dirty="0" smtClean="0"/>
              <a:t>Joskus nopeampaa kuin julkinen liikenne</a:t>
            </a:r>
          </a:p>
          <a:p>
            <a:pPr lvl="1"/>
            <a:r>
              <a:rPr lang="fi-FI" sz="2300" dirty="0" smtClean="0"/>
              <a:t>Liikunnallinen hyöty</a:t>
            </a:r>
          </a:p>
          <a:p>
            <a:pPr lvl="2"/>
            <a:r>
              <a:rPr lang="fi-FI" dirty="0" smtClean="0"/>
              <a:t>Terveysvaikutukset</a:t>
            </a:r>
            <a:endParaRPr lang="fi-FI" dirty="0"/>
          </a:p>
          <a:p>
            <a:pPr lvl="1"/>
            <a:r>
              <a:rPr lang="fi-FI" sz="2300" dirty="0" smtClean="0"/>
              <a:t>Ympäristöystävällisyys</a:t>
            </a:r>
          </a:p>
          <a:p>
            <a:pPr lvl="1"/>
            <a:r>
              <a:rPr lang="fi-FI" sz="2300" dirty="0" err="1" smtClean="0"/>
              <a:t>Slow</a:t>
            </a:r>
            <a:r>
              <a:rPr lang="fi-FI" sz="2300" dirty="0" smtClean="0"/>
              <a:t> life</a:t>
            </a:r>
          </a:p>
        </p:txBody>
      </p:sp>
    </p:spTree>
    <p:extLst>
      <p:ext uri="{BB962C8B-B14F-4D97-AF65-F5344CB8AC3E}">
        <p14:creationId xmlns:p14="http://schemas.microsoft.com/office/powerpoint/2010/main" val="261708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053826"/>
            <a:ext cx="5322168" cy="1118374"/>
          </a:xfrm>
        </p:spPr>
        <p:txBody>
          <a:bodyPr/>
          <a:lstStyle/>
          <a:p>
            <a:r>
              <a:rPr lang="fi-FI" dirty="0" smtClean="0"/>
              <a:t>  Arkipyöräilijöitä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1601" y="708365"/>
            <a:ext cx="1955351" cy="11079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sz="3600" dirty="0" smtClean="0"/>
              <a:t>työtön</a:t>
            </a:r>
            <a:r>
              <a:rPr lang="fi-FI" dirty="0" smtClean="0"/>
              <a:t> </a:t>
            </a: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555020"/>
            <a:ext cx="2110697" cy="15830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0554" y="1578727"/>
            <a:ext cx="3015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hyvän sään polkija</a:t>
            </a:r>
          </a:p>
          <a:p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2467268" y="2792759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/>
              <a:t>teini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03430" y="1191235"/>
            <a:ext cx="183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/>
              <a:t>täti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6202" y="2302003"/>
            <a:ext cx="3002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err="1" smtClean="0"/>
              <a:t>Jakiksen</a:t>
            </a:r>
            <a:r>
              <a:rPr lang="fi-FI" sz="2400" dirty="0" smtClean="0"/>
              <a:t> mutsi</a:t>
            </a:r>
            <a:endParaRPr lang="fi-FI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195460" y="1901893"/>
            <a:ext cx="299177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800" dirty="0"/>
              <a:t>naapurin setä</a:t>
            </a:r>
          </a:p>
          <a:p>
            <a:endParaRPr lang="fi-FI" dirty="0"/>
          </a:p>
        </p:txBody>
      </p:sp>
      <p:sp>
        <p:nvSpPr>
          <p:cNvPr id="12" name="TextBox 11"/>
          <p:cNvSpPr txBox="1"/>
          <p:nvPr/>
        </p:nvSpPr>
        <p:spPr>
          <a:xfrm>
            <a:off x="3979935" y="274659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töissä kävijä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4547" y="821903"/>
            <a:ext cx="3625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/>
              <a:t>sunnuntaipyöräilijä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44208" y="2579002"/>
            <a:ext cx="1667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opiskelija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98" y="3540801"/>
            <a:ext cx="2129656" cy="15972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028146"/>
            <a:ext cx="1818279" cy="288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89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29200"/>
            <a:ext cx="5106144" cy="943000"/>
          </a:xfrm>
        </p:spPr>
        <p:txBody>
          <a:bodyPr/>
          <a:lstStyle/>
          <a:p>
            <a:r>
              <a:rPr lang="fi-FI" dirty="0" smtClean="0"/>
              <a:t>  Arkipyöräilijöitä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7425" y="1201732"/>
            <a:ext cx="2810758" cy="11590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dirty="0" err="1" smtClean="0"/>
              <a:t>tuulipuku-Riitta</a:t>
            </a:r>
            <a:endParaRPr lang="fi-FI" dirty="0"/>
          </a:p>
        </p:txBody>
      </p:sp>
      <p:sp>
        <p:nvSpPr>
          <p:cNvPr id="5" name="TextBox 4"/>
          <p:cNvSpPr txBox="1"/>
          <p:nvPr/>
        </p:nvSpPr>
        <p:spPr>
          <a:xfrm>
            <a:off x="2447262" y="3717032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/>
              <a:t>ipana</a:t>
            </a:r>
          </a:p>
          <a:p>
            <a:endParaRPr lang="fi-FI" dirty="0"/>
          </a:p>
        </p:txBody>
      </p:sp>
      <p:sp>
        <p:nvSpPr>
          <p:cNvPr id="6" name="TextBox 5"/>
          <p:cNvSpPr txBox="1"/>
          <p:nvPr/>
        </p:nvSpPr>
        <p:spPr>
          <a:xfrm>
            <a:off x="4174331" y="4036751"/>
            <a:ext cx="172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/>
              <a:t>emo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29770" y="909345"/>
            <a:ext cx="42623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/>
              <a:t>aamupyöräilijä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67342" y="3251097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terassipyöräilijä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91784" y="211237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ikäloppu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19649" y="4604421"/>
            <a:ext cx="19931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/>
              <a:t>mummo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82892" y="2564904"/>
            <a:ext cx="4327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200" dirty="0" err="1"/>
              <a:t>vyölaukku-Raimo</a:t>
            </a:r>
            <a:endParaRPr lang="fi-FI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183" y="4218368"/>
            <a:ext cx="2320161" cy="17889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612" y="882784"/>
            <a:ext cx="2103302" cy="31539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71" y="3435763"/>
            <a:ext cx="1240445" cy="186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48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  Arkipyöräilijöitä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7557" y="1124744"/>
            <a:ext cx="2520279" cy="906124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4800" dirty="0" smtClean="0"/>
              <a:t>hulttio</a:t>
            </a:r>
            <a:endParaRPr lang="fi-FI" sz="4800" dirty="0"/>
          </a:p>
        </p:txBody>
      </p:sp>
      <p:pic>
        <p:nvPicPr>
          <p:cNvPr id="1026" name="Picture 2" descr="E:\Innovaatio\drunk-cyclist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935" y="2721732"/>
            <a:ext cx="2464097" cy="175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3968" y="4557907"/>
            <a:ext cx="15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dirty="0"/>
              <a:t>kylähullu (</a:t>
            </a:r>
            <a:r>
              <a:rPr lang="fi-FI" sz="2000" dirty="0" err="1"/>
              <a:t>trike</a:t>
            </a:r>
            <a:r>
              <a:rPr lang="fi-FI" sz="2000" dirty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53620" y="336702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/>
              <a:t>huru-ukko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44025" y="4604073"/>
            <a:ext cx="21602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/>
              <a:t>nalle (namusetä)</a:t>
            </a:r>
          </a:p>
          <a:p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1560692" y="3448171"/>
            <a:ext cx="15481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/>
              <a:t>pelle</a:t>
            </a:r>
          </a:p>
          <a:p>
            <a:endParaRPr lang="fi-FI" dirty="0"/>
          </a:p>
        </p:txBody>
      </p:sp>
      <p:sp>
        <p:nvSpPr>
          <p:cNvPr id="9" name="TextBox 8"/>
          <p:cNvSpPr txBox="1"/>
          <p:nvPr/>
        </p:nvSpPr>
        <p:spPr>
          <a:xfrm>
            <a:off x="1331640" y="2229289"/>
            <a:ext cx="259820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/>
              <a:t>kaahari</a:t>
            </a:r>
          </a:p>
          <a:p>
            <a:endParaRPr lang="fi-FI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83" y="836712"/>
            <a:ext cx="2410599" cy="18079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579" y="4557907"/>
            <a:ext cx="2188979" cy="1459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7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57192"/>
            <a:ext cx="5178152" cy="1015008"/>
          </a:xfrm>
        </p:spPr>
        <p:txBody>
          <a:bodyPr>
            <a:normAutofit/>
          </a:bodyPr>
          <a:lstStyle/>
          <a:p>
            <a:r>
              <a:rPr lang="fi-FI" dirty="0" smtClean="0"/>
              <a:t>  </a:t>
            </a:r>
            <a:r>
              <a:rPr lang="fi-FI" dirty="0" err="1" smtClean="0"/>
              <a:t>Jakiksen</a:t>
            </a:r>
            <a:r>
              <a:rPr lang="fi-FI" dirty="0" smtClean="0"/>
              <a:t> mutsi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000" y="1196752"/>
            <a:ext cx="7518000" cy="3888432"/>
          </a:xfrm>
        </p:spPr>
        <p:txBody>
          <a:bodyPr>
            <a:normAutofit fontScale="92500" lnSpcReduction="20000"/>
          </a:bodyPr>
          <a:lstStyle/>
          <a:p>
            <a:r>
              <a:rPr lang="fi-FI" dirty="0"/>
              <a:t>Ikä </a:t>
            </a:r>
            <a:r>
              <a:rPr lang="fi-FI" dirty="0" smtClean="0"/>
              <a:t>18-35 vuotta</a:t>
            </a:r>
          </a:p>
          <a:p>
            <a:r>
              <a:rPr lang="fi-FI" dirty="0" smtClean="0"/>
              <a:t>Pyöräilee kauppaan</a:t>
            </a:r>
            <a:endParaRPr lang="fi-FI" dirty="0"/>
          </a:p>
          <a:p>
            <a:r>
              <a:rPr lang="fi-FI" dirty="0" smtClean="0"/>
              <a:t>Saattaa </a:t>
            </a:r>
            <a:r>
              <a:rPr lang="fi-FI" dirty="0"/>
              <a:t>käydä huonopalkkaisessa työssä, tai on </a:t>
            </a:r>
            <a:r>
              <a:rPr lang="fi-FI" dirty="0" smtClean="0"/>
              <a:t>kotiäiti, pyöräilee mahdollisesti myös töihin (tai hyödyntää </a:t>
            </a:r>
            <a:r>
              <a:rPr lang="fi-FI" dirty="0" err="1" smtClean="0"/>
              <a:t>HSL:n</a:t>
            </a:r>
            <a:r>
              <a:rPr lang="fi-FI" dirty="0" smtClean="0"/>
              <a:t> palveluja)</a:t>
            </a:r>
          </a:p>
          <a:p>
            <a:r>
              <a:rPr lang="fi-FI" dirty="0" smtClean="0"/>
              <a:t>Heittää lapset pyörällä päiväkotiin, kuopus kyydissä lastenistuimessa ja esikoinen matkaa omalla 13” </a:t>
            </a:r>
            <a:r>
              <a:rPr lang="fi-FI" dirty="0" err="1" smtClean="0"/>
              <a:t>bmx:llään</a:t>
            </a:r>
            <a:r>
              <a:rPr lang="fi-FI" dirty="0" smtClean="0"/>
              <a:t>.</a:t>
            </a:r>
          </a:p>
          <a:p>
            <a:r>
              <a:rPr lang="fi-FI" dirty="0"/>
              <a:t>Kotona askareiden lomassa aina </a:t>
            </a:r>
            <a:r>
              <a:rPr lang="fi-FI" dirty="0" err="1"/>
              <a:t>voice</a:t>
            </a:r>
            <a:r>
              <a:rPr lang="fi-FI" dirty="0"/>
              <a:t> tai </a:t>
            </a:r>
            <a:r>
              <a:rPr lang="fi-FI" dirty="0" err="1"/>
              <a:t>mtv</a:t>
            </a:r>
            <a:r>
              <a:rPr lang="fi-FI" dirty="0"/>
              <a:t> päällä, josta hän kuulee </a:t>
            </a:r>
            <a:r>
              <a:rPr lang="fi-FI" dirty="0" smtClean="0"/>
              <a:t>mielimusiikkiaan</a:t>
            </a:r>
          </a:p>
          <a:p>
            <a:r>
              <a:rPr lang="fi-FI" dirty="0"/>
              <a:t>Katsoo </a:t>
            </a:r>
            <a:r>
              <a:rPr lang="fi-FI" dirty="0" err="1"/>
              <a:t>BB:tä</a:t>
            </a:r>
            <a:r>
              <a:rPr lang="fi-FI" dirty="0"/>
              <a:t> ja äänestää </a:t>
            </a:r>
            <a:endParaRPr lang="fi-FI" dirty="0" smtClean="0"/>
          </a:p>
          <a:p>
            <a:pPr marL="0" indent="0">
              <a:buNone/>
            </a:pPr>
            <a:r>
              <a:rPr lang="fi-FI" dirty="0"/>
              <a:t> </a:t>
            </a:r>
            <a:r>
              <a:rPr lang="fi-FI" dirty="0" smtClean="0"/>
              <a:t>  </a:t>
            </a:r>
            <a:r>
              <a:rPr lang="fi-FI" dirty="0" err="1" smtClean="0"/>
              <a:t>Idols-suosikkiaan</a:t>
            </a:r>
            <a:endParaRPr lang="fi-FI" dirty="0"/>
          </a:p>
          <a:p>
            <a:endParaRPr lang="fi-FI" dirty="0"/>
          </a:p>
          <a:p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863409"/>
            <a:ext cx="2010117" cy="203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56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229200"/>
            <a:ext cx="4962128" cy="943000"/>
          </a:xfrm>
        </p:spPr>
        <p:txBody>
          <a:bodyPr/>
          <a:lstStyle/>
          <a:p>
            <a:r>
              <a:rPr lang="fi-FI" dirty="0" smtClean="0"/>
              <a:t>  </a:t>
            </a:r>
            <a:r>
              <a:rPr lang="fi-FI" dirty="0" err="1" smtClean="0"/>
              <a:t>Jakiksen</a:t>
            </a:r>
            <a:r>
              <a:rPr lang="fi-FI" dirty="0" smtClean="0"/>
              <a:t> mutsi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000" y="1412776"/>
            <a:ext cx="7543800" cy="3886200"/>
          </a:xfrm>
        </p:spPr>
        <p:txBody>
          <a:bodyPr>
            <a:normAutofit fontScale="92500" lnSpcReduction="10000"/>
          </a:bodyPr>
          <a:lstStyle/>
          <a:p>
            <a:r>
              <a:rPr lang="fi-FI" dirty="0" smtClean="0"/>
              <a:t>Pyörässä 3-7 vaihdetta, ostettu uutena marketista tai edullisesta pyöräkaupasta muutama vuosi sitten</a:t>
            </a:r>
          </a:p>
          <a:p>
            <a:r>
              <a:rPr lang="fi-FI" dirty="0" smtClean="0"/>
              <a:t>Lisävarusteista ruksattu lastenistuin ja kori</a:t>
            </a:r>
          </a:p>
          <a:p>
            <a:r>
              <a:rPr lang="fi-FI" dirty="0" smtClean="0"/>
              <a:t>Ei käytä kypärää, mutta pakottaa lapset käyttämään</a:t>
            </a:r>
          </a:p>
          <a:p>
            <a:r>
              <a:rPr lang="fi-FI" dirty="0" smtClean="0"/>
              <a:t>Ajaa kesät ja talvet aina sään salliessa (huonolla säällä turvautuu busseihin)</a:t>
            </a:r>
          </a:p>
          <a:p>
            <a:r>
              <a:rPr lang="fi-FI" dirty="0" smtClean="0"/>
              <a:t>Avopuoliso </a:t>
            </a:r>
            <a:r>
              <a:rPr lang="fi-FI" dirty="0"/>
              <a:t>tekee pakolliset huollot pyörälle, mutta ei todellakaan vaihda siihen ”muijan romuun” mitään talvirenkaita</a:t>
            </a:r>
          </a:p>
          <a:p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5265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157192"/>
            <a:ext cx="5034136" cy="1015008"/>
          </a:xfrm>
        </p:spPr>
        <p:txBody>
          <a:bodyPr/>
          <a:lstStyle/>
          <a:p>
            <a:r>
              <a:rPr lang="fi-FI" dirty="0" smtClean="0"/>
              <a:t>  </a:t>
            </a:r>
            <a:r>
              <a:rPr lang="fi-FI" dirty="0" err="1" smtClean="0"/>
              <a:t>Jakiksen</a:t>
            </a:r>
            <a:r>
              <a:rPr lang="fi-FI" dirty="0" smtClean="0"/>
              <a:t> mutsi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000" y="1503596"/>
            <a:ext cx="7543800" cy="3886200"/>
          </a:xfrm>
        </p:spPr>
        <p:txBody>
          <a:bodyPr>
            <a:normAutofit/>
          </a:bodyPr>
          <a:lstStyle/>
          <a:p>
            <a:r>
              <a:rPr lang="fi-FI" sz="2200" dirty="0" smtClean="0"/>
              <a:t>Yksin ajaessa ajaa reilusti suojateitä, mutta lasten ollessa mukana taluttaa sääntöjen mukaisesti.</a:t>
            </a:r>
          </a:p>
          <a:p>
            <a:r>
              <a:rPr lang="fi-FI" sz="2200" dirty="0" smtClean="0"/>
              <a:t>Pyöräilyn motiiveina toimivat kulkuneuvon käyttämisen helppous ja liikkeellelähdön vaivattomuus ja nopeus oman auton puuttuessa. </a:t>
            </a:r>
          </a:p>
          <a:p>
            <a:r>
              <a:rPr lang="fi-FI" sz="2200" dirty="0"/>
              <a:t>Käyttää </a:t>
            </a:r>
            <a:r>
              <a:rPr lang="fi-FI" sz="2200" dirty="0" smtClean="0"/>
              <a:t>pyöräteitä </a:t>
            </a:r>
            <a:r>
              <a:rPr lang="fi-FI" sz="2200" dirty="0"/>
              <a:t>mahdollisuuksien mukaan</a:t>
            </a:r>
          </a:p>
          <a:p>
            <a:pPr marL="0" indent="0">
              <a:buNone/>
            </a:pPr>
            <a:endParaRPr lang="fi-FI" sz="2200" dirty="0" smtClean="0"/>
          </a:p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21088"/>
            <a:ext cx="2621124" cy="174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9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92000" y="692696"/>
            <a:ext cx="7488000" cy="5508000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591869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fi-FI" dirty="0" err="1" smtClean="0"/>
              <a:t>Jakiksen</a:t>
            </a:r>
            <a:r>
              <a:rPr lang="fi-FI" dirty="0" smtClean="0"/>
              <a:t> mutsin ongelmat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Pyörää pahoinpidellään tai yritetään varastaa pyöräkellarista.</a:t>
            </a:r>
          </a:p>
          <a:p>
            <a:r>
              <a:rPr lang="fi-FI" dirty="0" smtClean="0"/>
              <a:t>Nistit polttavat päihdyttävät muoviosat</a:t>
            </a:r>
          </a:p>
          <a:p>
            <a:r>
              <a:rPr lang="fi-FI" dirty="0" smtClean="0"/>
              <a:t>Sorapintaiset pyörätiet ärsyttävät ja varsinkin koirien ulosteet, joita jostain syystä siunaantuu sorapinnalle asfalttia useammin</a:t>
            </a:r>
          </a:p>
          <a:p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717032"/>
            <a:ext cx="2747797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8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Custom 1">
      <a:majorFont>
        <a:latin typeface="Impact"/>
        <a:ea typeface=""/>
        <a:cs typeface=""/>
      </a:majorFont>
      <a:minorFont>
        <a:latin typeface="Arial Black"/>
        <a:ea typeface=""/>
        <a:cs typeface="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483</TotalTime>
  <Words>368</Words>
  <Application>Microsoft Office PowerPoint</Application>
  <PresentationFormat>On-screen Show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NewsPrint</vt:lpstr>
      <vt:lpstr>Arkipyöräilijät</vt:lpstr>
      <vt:lpstr>  Arkipyöräilijät</vt:lpstr>
      <vt:lpstr>  Arkipyöräilijöitä</vt:lpstr>
      <vt:lpstr>  Arkipyöräilijöitä</vt:lpstr>
      <vt:lpstr>  Arkipyöräilijöitä</vt:lpstr>
      <vt:lpstr>  Jakiksen mutsi</vt:lpstr>
      <vt:lpstr>  Jakiksen mutsi</vt:lpstr>
      <vt:lpstr>  Jakiksen mutsi</vt:lpstr>
      <vt:lpstr>Jakiksen mutsin ongelmat</vt:lpstr>
      <vt:lpstr>Jakiksen mutsin ongelmat</vt:lpstr>
      <vt:lpstr>Kiitos</vt:lpstr>
      <vt:lpstr>Lähteet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Asiointi, hyöty, perus, tavis ja budjetti</dc:title>
  <dc:creator>Administrator</dc:creator>
  <cp:lastModifiedBy>Administrator</cp:lastModifiedBy>
  <cp:revision>33</cp:revision>
  <dcterms:created xsi:type="dcterms:W3CDTF">2011-08-29T10:04:50Z</dcterms:created>
  <dcterms:modified xsi:type="dcterms:W3CDTF">2011-09-07T09:39:24Z</dcterms:modified>
</cp:coreProperties>
</file>