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70" r:id="rId4"/>
    <p:sldId id="269" r:id="rId5"/>
    <p:sldId id="259" r:id="rId6"/>
    <p:sldId id="266" r:id="rId7"/>
    <p:sldId id="261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098" y="-84"/>
      </p:cViewPr>
      <p:guideLst>
        <p:guide orient="horz" pos="436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07C1E-8B27-41B4-B591-AF8A8B15A863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29181-4610-499A-B66E-BEDFD9D2C0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039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29181-4610-499A-B66E-BEDFD9D2C0A4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5386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63572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479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38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7827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357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107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729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362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08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675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9833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44C3A-36B2-407C-93C5-D4EB9F1573DA}" type="datetimeFigureOut">
              <a:rPr lang="fi-FI" smtClean="0"/>
              <a:t>22.8.2011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5DA62-C740-46C4-B58F-84D42D482FA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41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648072"/>
          </a:xfrm>
        </p:spPr>
        <p:txBody>
          <a:bodyPr>
            <a:normAutofit/>
          </a:bodyPr>
          <a:lstStyle/>
          <a:p>
            <a:r>
              <a:rPr lang="fi-FI" sz="1200" dirty="0" smtClean="0"/>
              <a:t>22082011</a:t>
            </a:r>
            <a:endParaRPr lang="fi-FI" sz="1200" dirty="0" smtClean="0"/>
          </a:p>
          <a:p>
            <a:r>
              <a:rPr lang="fi-FI" sz="1200" dirty="0"/>
              <a:t>M</a:t>
            </a:r>
            <a:r>
              <a:rPr lang="fi-FI" sz="1200" dirty="0" smtClean="0"/>
              <a:t>etropolia</a:t>
            </a:r>
            <a:endParaRPr lang="fi-FI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808312" cy="2428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497252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  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64052"/>
            <a:ext cx="1080120" cy="526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3" y="5956714"/>
            <a:ext cx="576703" cy="5335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969870"/>
            <a:ext cx="1442385" cy="55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0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</a:t>
            </a:r>
            <a:endParaRPr lang="fi-FI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3738" y="1340768"/>
            <a:ext cx="76246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/>
              <a:t>Tavoite  (OPS)</a:t>
            </a:r>
          </a:p>
          <a:p>
            <a:endParaRPr lang="fi-FI" sz="1200" b="1" dirty="0"/>
          </a:p>
          <a:p>
            <a:r>
              <a:rPr lang="fi-FI" sz="1200" dirty="0" smtClean="0"/>
              <a:t>Osaamistavoitteet:</a:t>
            </a:r>
          </a:p>
          <a:p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osaa laatia projektisuunnitelman, tietää, miten projektia hallinnoidaan.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hallitsee monialaisen yhteistyön ja verkostoitumisen.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osaa viestiä asianmukaisesti eri sidosryhmille, tuntee projektiviestinnän vaatimukset ja harjaantuu yhteistyötaidoissaan. </a:t>
            </a:r>
            <a:br>
              <a:rPr lang="fi-FI" sz="1200" dirty="0"/>
            </a:b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syventää oman alansa osaamista ja pystyy arvioimaan omaa osaamistaan projektin osana.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harjaantuu hankkimaan ja muokkaamaan tietoa eri lähteistä ja suhteuttamaan aiemman tiedon uuteen tietoon.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harjaantuu näkemään ja huomioimaan sekä omat että muiden tavoitteet.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tutustuu eri alojen käytänteisiin ja oppii ymmärtämään eri alojen toimijoita.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ymmärtää innovaatioprosessin luonteen ja tunnistaa luovan ongelmaratkaisuprosessin.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Opiskelija </a:t>
            </a:r>
            <a:r>
              <a:rPr lang="fi-FI" sz="1200" dirty="0"/>
              <a:t>osaa vakuuttaa ja perustella omia valintojaan ja näkemyksiään osana yhteistoiminnallista projektia.</a:t>
            </a:r>
          </a:p>
          <a:p>
            <a:endParaRPr lang="fi-FI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21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</a:t>
            </a:r>
            <a:endParaRPr lang="fi-FI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3738" y="1340768"/>
            <a:ext cx="76246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/>
              <a:t>Sisältö (OPS)</a:t>
            </a:r>
          </a:p>
          <a:p>
            <a:endParaRPr lang="fi-FI" sz="1200" b="1" dirty="0"/>
          </a:p>
          <a:p>
            <a:r>
              <a:rPr lang="fi-FI" sz="1200" dirty="0" smtClean="0"/>
              <a:t>Ydinsisältö:</a:t>
            </a:r>
            <a:r>
              <a:rPr lang="fi-FI" sz="1200" dirty="0"/>
              <a:t/>
            </a:r>
            <a:br>
              <a:rPr lang="fi-FI" sz="1200" dirty="0"/>
            </a:b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Kehittämistoiminnan </a:t>
            </a:r>
            <a:r>
              <a:rPr lang="fi-FI" sz="1200" dirty="0"/>
              <a:t>prosessiosaaminen, koordinointi- ja </a:t>
            </a:r>
            <a:r>
              <a:rPr lang="fi-FI" sz="1200" dirty="0" smtClean="0"/>
              <a:t>hallintaosaaminen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Muotoilijan </a:t>
            </a:r>
            <a:r>
              <a:rPr lang="fi-FI" sz="1200" dirty="0"/>
              <a:t>vuorovaikutustaidot yritysyhteistyöprojekteissa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Ammattialan </a:t>
            </a:r>
            <a:r>
              <a:rPr lang="fi-FI" sz="1200" dirty="0"/>
              <a:t>tai monialainen tuotekehitys- ja/tai </a:t>
            </a:r>
            <a:r>
              <a:rPr lang="fi-FI" sz="1200" dirty="0" smtClean="0"/>
              <a:t>tutkimustoiminta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Opintojen </a:t>
            </a:r>
            <a:r>
              <a:rPr lang="fi-FI" sz="1200" dirty="0"/>
              <a:t>käytäntöön soveltaminen </a:t>
            </a: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endParaRPr lang="fi-FI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/>
              <a:t>Työelämäyhteistyö</a:t>
            </a:r>
            <a:endParaRPr lang="fi-FI" sz="1200" dirty="0"/>
          </a:p>
          <a:p>
            <a:endParaRPr lang="fi-FI" sz="1200" dirty="0" smtClean="0">
              <a:latin typeface="Calibri" pitchFamily="34" charset="0"/>
            </a:endParaRPr>
          </a:p>
          <a:p>
            <a:pPr marL="228600" indent="-228600">
              <a:buAutoNum type="arabicPeriod"/>
            </a:pPr>
            <a:endParaRPr lang="fi-FI" sz="1200" dirty="0">
              <a:latin typeface="Calibri" pitchFamily="34" charset="0"/>
            </a:endParaRPr>
          </a:p>
          <a:p>
            <a:pPr marL="228600" indent="-228600">
              <a:buAutoNum type="arabicPeriod"/>
            </a:pPr>
            <a:endParaRPr lang="fi-FI" sz="1200" dirty="0" smtClean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4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</a:t>
            </a:r>
            <a:endParaRPr lang="fi-FI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3738" y="1340768"/>
            <a:ext cx="76246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Calibri" pitchFamily="34" charset="0"/>
              </a:rPr>
              <a:t>Kurssin tavoitteita:</a:t>
            </a:r>
          </a:p>
          <a:p>
            <a:endParaRPr lang="fi-FI" sz="1200" dirty="0" smtClean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Tutustuttaa opiskelijat eri tyyppisiin lähdeaineistoihin, erilaisiin tiedonhankintakanaviin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>
                <a:latin typeface="Calibri" pitchFamily="34" charset="0"/>
              </a:rPr>
              <a:t>L</a:t>
            </a:r>
            <a:r>
              <a:rPr lang="fi-FI" sz="1200" dirty="0" smtClean="0">
                <a:latin typeface="Calibri" pitchFamily="34" charset="0"/>
              </a:rPr>
              <a:t>isätä opiskelijoiden ymmärrystä yhdyskuntasuunnittelusta, </a:t>
            </a:r>
            <a:r>
              <a:rPr lang="fi-FI" sz="1200" dirty="0" err="1" smtClean="0">
                <a:latin typeface="Calibri" pitchFamily="34" charset="0"/>
              </a:rPr>
              <a:t>konseptoinnista</a:t>
            </a:r>
            <a:r>
              <a:rPr lang="fi-FI" sz="1200" dirty="0" smtClean="0">
                <a:latin typeface="Calibri" pitchFamily="34" charset="0"/>
              </a:rPr>
              <a:t>, käyttäjäryhmistä, käyttäjälähtöisistä suunnittelumetodeista, palveluiden mallintamisesta </a:t>
            </a:r>
            <a:r>
              <a:rPr lang="fi-FI" sz="1200" dirty="0">
                <a:latin typeface="Calibri" pitchFamily="34" charset="0"/>
              </a:rPr>
              <a:t>ja </a:t>
            </a:r>
            <a:r>
              <a:rPr lang="fi-FI" sz="1200" dirty="0" smtClean="0">
                <a:latin typeface="Calibri" pitchFamily="34" charset="0"/>
              </a:rPr>
              <a:t>kehittämisestä </a:t>
            </a:r>
            <a:endParaRPr lang="fi-FI" sz="1200" dirty="0">
              <a:latin typeface="Calibri" pitchFamily="34" charset="0"/>
            </a:endParaRPr>
          </a:p>
          <a:p>
            <a:endParaRPr lang="fi-FI" sz="1200" dirty="0" smtClean="0">
              <a:latin typeface="Calibri" pitchFamily="34" charset="0"/>
            </a:endParaRPr>
          </a:p>
          <a:p>
            <a:r>
              <a:rPr lang="fi-FI" sz="1200" dirty="0" smtClean="0">
                <a:latin typeface="Calibri" pitchFamily="34" charset="0"/>
              </a:rPr>
              <a:t> </a:t>
            </a:r>
          </a:p>
          <a:p>
            <a:endParaRPr lang="fi-FI" sz="1200" dirty="0">
              <a:latin typeface="Calibri" pitchFamily="34" charset="0"/>
            </a:endParaRPr>
          </a:p>
          <a:p>
            <a:r>
              <a:rPr lang="fi-FI" sz="1200" b="1" dirty="0" smtClean="0">
                <a:latin typeface="Calibri" pitchFamily="34" charset="0"/>
              </a:rPr>
              <a:t>Käytännön tavoitteita:</a:t>
            </a:r>
          </a:p>
          <a:p>
            <a:endParaRPr lang="fi-FI" sz="1200" dirty="0" smtClean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Luoda kattava kuvaus kiinnostavista pyöräilijätyypeistä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Kuvata näiden eri pyöräilijätyyppien kokema matkapolku kaikkine vaiheineen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Löytää matkapolkujen sisältämät ongelmakohdat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Arvottaa ongelmakohdat niiden vakavuuden/vaikuttavuuden mukaan (kosmeettinen – katastrofaalinen)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Ideoida havaittuihin ongelmakohtiin ratkaisuja, jotka poistavat ko. ongelmakohdan tai pienentävät niistä aiheutuvaa haittaa</a:t>
            </a:r>
          </a:p>
          <a:p>
            <a:pPr marL="171450" indent="-171450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Muodostaa matkapolusta ja uusista ratkaisuista yhtenäinen konsepti kullekin pyöräilijätyypille ja testata/protoilla ratkaisuja joiltain osin   </a:t>
            </a:r>
          </a:p>
          <a:p>
            <a:endParaRPr lang="fi-FI" sz="1200" dirty="0" smtClean="0">
              <a:latin typeface="Calibri" pitchFamily="34" charset="0"/>
            </a:endParaRPr>
          </a:p>
          <a:p>
            <a:pPr marL="228600" indent="-228600">
              <a:buAutoNum type="arabicPeriod"/>
            </a:pPr>
            <a:endParaRPr lang="fi-FI" sz="1200" dirty="0">
              <a:latin typeface="Calibri" pitchFamily="34" charset="0"/>
            </a:endParaRPr>
          </a:p>
          <a:p>
            <a:pPr marL="228600" indent="-228600">
              <a:buAutoNum type="arabicPeriod"/>
            </a:pPr>
            <a:endParaRPr lang="fi-FI" sz="1200" dirty="0" smtClean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8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</a:t>
            </a:r>
            <a:endParaRPr lang="fi-FI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3738" y="1340768"/>
            <a:ext cx="762468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Calibri" pitchFamily="34" charset="0"/>
              </a:rPr>
              <a:t>I Aineiston kerääminen, läpikäynti ja analysointi</a:t>
            </a:r>
          </a:p>
          <a:p>
            <a:pPr marL="357188" indent="-357188">
              <a:buFont typeface="Arial" pitchFamily="34" charset="0"/>
              <a:buChar char="•"/>
            </a:pPr>
            <a:endParaRPr lang="fi-FI" sz="1200" dirty="0">
              <a:latin typeface="Calibri" pitchFamily="34" charset="0"/>
            </a:endParaRPr>
          </a:p>
          <a:p>
            <a:pPr marL="357188" indent="-357188">
              <a:buFont typeface="Arial" pitchFamily="34" charset="0"/>
              <a:buChar char="•"/>
            </a:pPr>
            <a:r>
              <a:rPr lang="fi-FI" sz="1200" dirty="0" err="1" smtClean="0">
                <a:latin typeface="Calibri" pitchFamily="34" charset="0"/>
              </a:rPr>
              <a:t>Ryhmäytyminen</a:t>
            </a:r>
            <a:r>
              <a:rPr lang="fi-FI" sz="1200" dirty="0" smtClean="0">
                <a:latin typeface="Calibri" pitchFamily="34" charset="0"/>
              </a:rPr>
              <a:t>: ensi vaiheessa muodostetaan 3 hengen tutkimusryhmät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pyöräilyväylät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pyörien säilytys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pyörien kuljetus julkisissa välineissä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pyöräilyvälineet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muuttuva kaupunki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liikkumiseen liittyvät palvelut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turvallisuus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ekologisuus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viihtyisyys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opastaminen</a:t>
            </a:r>
          </a:p>
          <a:p>
            <a:pPr marL="357188" indent="-357188">
              <a:buFont typeface="Arial" pitchFamily="34" charset="0"/>
              <a:buChar char="•"/>
            </a:pPr>
            <a:endParaRPr lang="fi-FI" sz="1200" dirty="0" smtClean="0">
              <a:latin typeface="Calibri" pitchFamily="34" charset="0"/>
            </a:endParaRPr>
          </a:p>
          <a:p>
            <a:pPr marL="357188" indent="-357188">
              <a:buFont typeface="Arial" pitchFamily="34" charset="0"/>
              <a:buChar char="•"/>
            </a:pPr>
            <a:r>
              <a:rPr lang="fi-FI" sz="1200" dirty="0" smtClean="0">
                <a:latin typeface="Calibri" pitchFamily="34" charset="0"/>
              </a:rPr>
              <a:t>Ryhmät käyvät läpi annetun ja itse etsityn aineiston annettujen otsikoiden pohjalta</a:t>
            </a:r>
            <a:endParaRPr lang="fi-FI" sz="1200" dirty="0">
              <a:latin typeface="Calibri" pitchFamily="34" charset="0"/>
            </a:endParaRPr>
          </a:p>
          <a:p>
            <a:r>
              <a:rPr lang="fi-FI" sz="1200" dirty="0" smtClean="0">
                <a:latin typeface="Calibri" pitchFamily="34" charset="0"/>
              </a:rPr>
              <a:t>	- Mitä annettu aineisto sisältää, kohokohdat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Mitä oma aineisto sisältää, </a:t>
            </a:r>
            <a:r>
              <a:rPr lang="fi-FI" sz="1200" dirty="0">
                <a:latin typeface="Calibri" pitchFamily="34" charset="0"/>
              </a:rPr>
              <a:t>kohokohdat. Omaa aineistoa on kerättävä 3-10 uutta lähdettä / </a:t>
            </a:r>
            <a:r>
              <a:rPr lang="fi-FI" sz="1200" dirty="0" smtClean="0">
                <a:latin typeface="Calibri" pitchFamily="34" charset="0"/>
              </a:rPr>
              <a:t>ryhmä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Mikä aineistoissa </a:t>
            </a:r>
            <a:r>
              <a:rPr lang="fi-FI" sz="1200" dirty="0">
                <a:latin typeface="Calibri" pitchFamily="34" charset="0"/>
              </a:rPr>
              <a:t>on kiinnostavaa </a:t>
            </a:r>
            <a:r>
              <a:rPr lang="fi-FI" sz="1200" dirty="0" smtClean="0">
                <a:latin typeface="Calibri" pitchFamily="34" charset="0"/>
              </a:rPr>
              <a:t>/ turhaa?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Millaisia polkupyörän kanssa liikkumiseen liittyviä käyttäjä-/etenijäprofiileja pystytte tunnistamaan ja 		   keksimään aineistosta</a:t>
            </a:r>
          </a:p>
          <a:p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 Millaisia omia kokemuksia sinulla on?</a:t>
            </a:r>
          </a:p>
          <a:p>
            <a:endParaRPr lang="fi-FI" sz="1200" dirty="0">
              <a:latin typeface="Calibri" pitchFamily="34" charset="0"/>
            </a:endParaRPr>
          </a:p>
          <a:p>
            <a:r>
              <a:rPr lang="fi-FI" sz="1200" b="1" dirty="0" err="1" smtClean="0">
                <a:latin typeface="Calibri" pitchFamily="34" charset="0"/>
              </a:rPr>
              <a:t>Presentaatio</a:t>
            </a:r>
            <a:r>
              <a:rPr lang="fi-FI" sz="1200" b="1" dirty="0" smtClean="0">
                <a:latin typeface="Calibri" pitchFamily="34" charset="0"/>
              </a:rPr>
              <a:t> 25.8.2011</a:t>
            </a:r>
          </a:p>
          <a:p>
            <a:endParaRPr lang="fi-FI" sz="1200" b="1" dirty="0">
              <a:latin typeface="Calibri" pitchFamily="34" charset="0"/>
            </a:endParaRPr>
          </a:p>
          <a:p>
            <a:r>
              <a:rPr lang="fi-FI" sz="1200" b="1" dirty="0" smtClean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-sähköisessä muodossa, esityksen jälkeen liitetään </a:t>
            </a:r>
            <a:r>
              <a:rPr lang="fi-FI" sz="1200" dirty="0" err="1" smtClean="0">
                <a:latin typeface="Calibri" pitchFamily="34" charset="0"/>
              </a:rPr>
              <a:t>wikiin</a:t>
            </a:r>
            <a:r>
              <a:rPr lang="fi-FI" sz="1200" dirty="0" smtClean="0">
                <a:latin typeface="Calibri" pitchFamily="34" charset="0"/>
              </a:rPr>
              <a:t>  </a:t>
            </a:r>
            <a:endParaRPr lang="fi-FI" sz="1200" dirty="0">
              <a:latin typeface="Calibri" pitchFamily="34" charset="0"/>
            </a:endParaRPr>
          </a:p>
          <a:p>
            <a:endParaRPr lang="fi-FI" sz="1200" dirty="0" smtClean="0">
              <a:latin typeface="Calibri" pitchFamily="34" charset="0"/>
            </a:endParaRPr>
          </a:p>
          <a:p>
            <a:endParaRPr lang="fi-FI" sz="1200" dirty="0" smtClean="0">
              <a:latin typeface="Calibri" pitchFamily="34" charset="0"/>
            </a:endParaRPr>
          </a:p>
          <a:p>
            <a:endParaRPr lang="fi-FI" sz="1200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1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</a:t>
            </a:r>
            <a:endParaRPr lang="fi-FI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3738" y="1340768"/>
            <a:ext cx="76246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/>
            <a:r>
              <a:rPr lang="fi-FI" sz="1200" b="1" dirty="0" smtClean="0">
                <a:latin typeface="Calibri" pitchFamily="34" charset="0"/>
              </a:rPr>
              <a:t>II Käyttäjätyyppien ja käyttäjäkokemuksen mallintaminen</a:t>
            </a:r>
            <a:r>
              <a:rPr lang="fi-FI" sz="1200" dirty="0" smtClean="0">
                <a:latin typeface="Calibri" pitchFamily="34" charset="0"/>
              </a:rPr>
              <a:t> </a:t>
            </a:r>
          </a:p>
          <a:p>
            <a:pPr marL="357188" indent="-357188"/>
            <a:endParaRPr lang="fi-FI" sz="1200" dirty="0" smtClean="0">
              <a:latin typeface="Calibri" pitchFamily="34" charset="0"/>
            </a:endParaRPr>
          </a:p>
          <a:p>
            <a:pPr marL="357188" indent="-357188">
              <a:buFontTx/>
              <a:buAutoNum type="arabicPeriod"/>
            </a:pPr>
            <a:r>
              <a:rPr lang="fi-FI" sz="1200" dirty="0" smtClean="0">
                <a:latin typeface="Calibri" pitchFamily="34" charset="0"/>
              </a:rPr>
              <a:t>Eri käyttäjätyyppien tunnistaminen ja valinta projektiryhmien muodostaminen</a:t>
            </a:r>
          </a:p>
          <a:p>
            <a:pPr marL="357188" indent="-357188">
              <a:buFontTx/>
              <a:buAutoNum type="arabicPeriod"/>
            </a:pPr>
            <a:endParaRPr lang="fi-FI" sz="1200" dirty="0">
              <a:latin typeface="Calibri" pitchFamily="34" charset="0"/>
            </a:endParaRPr>
          </a:p>
          <a:p>
            <a:pPr marL="357188" indent="-357188">
              <a:buAutoNum type="arabicPeriod" startAt="2"/>
            </a:pPr>
            <a:r>
              <a:rPr lang="fi-FI" sz="1200" dirty="0" smtClean="0">
                <a:latin typeface="Calibri" pitchFamily="34" charset="0"/>
              </a:rPr>
              <a:t>Nykytilanteen kartoitus ja </a:t>
            </a:r>
            <a:r>
              <a:rPr lang="fi-FI" sz="1200" dirty="0" err="1" smtClean="0">
                <a:latin typeface="Calibri" pitchFamily="34" charset="0"/>
              </a:rPr>
              <a:t>kuvaaminen(kulutusputki/palvelupolku</a:t>
            </a:r>
            <a:r>
              <a:rPr lang="fi-FI" sz="1200" dirty="0" smtClean="0">
                <a:latin typeface="Calibri" pitchFamily="34" charset="0"/>
              </a:rPr>
              <a:t>), erilaisten käyttäjätyyppien ja käyttäjäkokemuksen ymmärtäminen</a:t>
            </a:r>
          </a:p>
          <a:p>
            <a:pPr marL="357188" indent="-357188"/>
            <a:r>
              <a:rPr lang="fi-FI" sz="1200" dirty="0">
                <a:latin typeface="Calibri" pitchFamily="34" charset="0"/>
              </a:rPr>
              <a:t>	</a:t>
            </a:r>
            <a:r>
              <a:rPr lang="fi-FI" sz="1200" dirty="0" smtClean="0">
                <a:latin typeface="Calibri" pitchFamily="34" charset="0"/>
              </a:rPr>
              <a:t>(ryhmien oma paras arvaus sekä käyttäjähaastattelut 3 kpl) </a:t>
            </a:r>
          </a:p>
          <a:p>
            <a:pPr marL="357188" indent="-357188">
              <a:buAutoNum type="arabicPeriod"/>
            </a:pPr>
            <a:endParaRPr lang="fi-FI" sz="1200" dirty="0" smtClean="0">
              <a:latin typeface="Calibri" pitchFamily="34" charset="0"/>
            </a:endParaRPr>
          </a:p>
          <a:p>
            <a:pPr marL="357188" indent="-357188">
              <a:buAutoNum type="arabicPeriod" startAt="3"/>
            </a:pPr>
            <a:r>
              <a:rPr lang="fi-FI" sz="1200" dirty="0" smtClean="0">
                <a:latin typeface="Calibri" pitchFamily="34" charset="0"/>
              </a:rPr>
              <a:t>Ongelmakohtien /epäjatkuvuuskohtien ymmärtäminen ja kuvaus + </a:t>
            </a:r>
            <a:r>
              <a:rPr lang="fi-FI" sz="1200" b="1" dirty="0" err="1" smtClean="0">
                <a:latin typeface="Calibri" pitchFamily="34" charset="0"/>
              </a:rPr>
              <a:t>Presentaatio</a:t>
            </a:r>
            <a:endParaRPr lang="fi-FI" sz="1200" b="1" dirty="0" smtClean="0">
              <a:latin typeface="Calibri" pitchFamily="34" charset="0"/>
            </a:endParaRPr>
          </a:p>
          <a:p>
            <a:pPr marL="357188" indent="-357188">
              <a:buAutoNum type="arabicPeriod" startAt="3"/>
            </a:pPr>
            <a:endParaRPr lang="fi-FI" sz="1200" b="1" dirty="0">
              <a:latin typeface="Calibri" pitchFamily="34" charset="0"/>
            </a:endParaRPr>
          </a:p>
          <a:p>
            <a:pPr marL="357188" indent="-357188">
              <a:buAutoNum type="arabicPeriod" startAt="3"/>
            </a:pPr>
            <a:r>
              <a:rPr lang="fi-FI" sz="1200" dirty="0" smtClean="0">
                <a:latin typeface="Calibri" pitchFamily="34" charset="0"/>
              </a:rPr>
              <a:t>Ongelmien Arvottaminen yhdessä  (hinta, vaiva, vaikeusaste,)</a:t>
            </a:r>
          </a:p>
          <a:p>
            <a:pPr marL="357188" indent="-357188">
              <a:buAutoNum type="arabicPeriod"/>
            </a:pPr>
            <a:endParaRPr lang="fi-FI" sz="1200" dirty="0" smtClean="0">
              <a:latin typeface="Calibri" pitchFamily="34" charset="0"/>
            </a:endParaRPr>
          </a:p>
          <a:p>
            <a:pPr marL="361950" indent="-361950"/>
            <a:r>
              <a:rPr lang="fi-FI" sz="1200" dirty="0" smtClean="0">
                <a:latin typeface="Calibri" pitchFamily="34" charset="0"/>
              </a:rPr>
              <a:t>5.	Ideaali käyttäjäkokemus valitun ryhmän näkökulmasta </a:t>
            </a:r>
          </a:p>
          <a:p>
            <a:pPr marL="357188" indent="-357188">
              <a:buAutoNum type="arabicPeriod" startAt="4"/>
            </a:pPr>
            <a:endParaRPr lang="fi-FI" sz="1200" dirty="0">
              <a:latin typeface="Calibri" pitchFamily="34" charset="0"/>
            </a:endParaRPr>
          </a:p>
          <a:p>
            <a:pPr marL="361950" indent="-361950"/>
            <a:r>
              <a:rPr lang="fi-FI" sz="1200" dirty="0" smtClean="0">
                <a:latin typeface="Calibri" pitchFamily="34" charset="0"/>
              </a:rPr>
              <a:t>6.	Ideoista </a:t>
            </a:r>
            <a:r>
              <a:rPr lang="fi-FI" sz="1200" dirty="0">
                <a:latin typeface="Calibri" pitchFamily="34" charset="0"/>
              </a:rPr>
              <a:t>konsepteja käytännön kokeilua varten  + ensimmäiset </a:t>
            </a:r>
            <a:r>
              <a:rPr lang="fi-FI" sz="1200" dirty="0" smtClean="0">
                <a:latin typeface="Calibri" pitchFamily="34" charset="0"/>
              </a:rPr>
              <a:t>kokeilut/protot + </a:t>
            </a:r>
            <a:r>
              <a:rPr lang="fi-FI" sz="1200" b="1" dirty="0" err="1" smtClean="0">
                <a:latin typeface="Calibri" pitchFamily="34" charset="0"/>
              </a:rPr>
              <a:t>Presentaatio</a:t>
            </a:r>
            <a:endParaRPr lang="fi-FI" sz="1200" b="1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1346490" y="4869160"/>
            <a:ext cx="5961814" cy="662424"/>
            <a:chOff x="417569" y="3300413"/>
            <a:chExt cx="5797827" cy="628653"/>
          </a:xfrm>
        </p:grpSpPr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69" cy="628653"/>
              <a:chOff x="409948" y="3228975"/>
              <a:chExt cx="5751169" cy="771529"/>
            </a:xfrm>
          </p:grpSpPr>
          <p:sp>
            <p:nvSpPr>
              <p:cNvPr id="19" name="AutoShape 68"/>
              <p:cNvSpPr>
                <a:spLocks noChangeArrowheads="1"/>
              </p:cNvSpPr>
              <p:nvPr/>
            </p:nvSpPr>
            <p:spPr bwMode="auto">
              <a:xfrm>
                <a:off x="5310190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0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1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2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3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5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6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7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8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31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33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</p:grp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17569" y="3394393"/>
              <a:ext cx="644203" cy="369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564116" y="3394867"/>
              <a:ext cx="538766" cy="280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055867" y="3394867"/>
              <a:ext cx="468241" cy="280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414519" y="3394867"/>
              <a:ext cx="676349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934787" y="3394867"/>
              <a:ext cx="572295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433914" y="3394867"/>
              <a:ext cx="520268" cy="280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881430" y="3394867"/>
              <a:ext cx="483533" cy="270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5305018" y="3394867"/>
              <a:ext cx="505238" cy="280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4810124" y="3394867"/>
              <a:ext cx="572294" cy="280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4381496" y="3394867"/>
              <a:ext cx="384514" cy="270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460843" y="5652513"/>
            <a:ext cx="350043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sz="1000" i="1" dirty="0">
                <a:latin typeface="+mn-lt"/>
              </a:rPr>
              <a:t>Kuva: Esimerkki </a:t>
            </a:r>
            <a:r>
              <a:rPr lang="fi-FI" sz="1000" i="1" dirty="0" err="1">
                <a:latin typeface="+mn-lt"/>
              </a:rPr>
              <a:t>geneerisestä</a:t>
            </a:r>
            <a:r>
              <a:rPr lang="fi-FI" sz="1000" i="1" dirty="0">
                <a:latin typeface="+mn-lt"/>
              </a:rPr>
              <a:t> kulutusputkesta</a:t>
            </a:r>
            <a:endParaRPr lang="en-US" sz="1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90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042" y="5661248"/>
            <a:ext cx="1104959" cy="95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INNOVAATIOPROJEKTI  </a:t>
            </a:r>
            <a:endParaRPr lang="fi-FI" dirty="0" smtClean="0"/>
          </a:p>
        </p:txBody>
      </p:sp>
      <p:sp>
        <p:nvSpPr>
          <p:cNvPr id="6" name="Rectangle 5"/>
          <p:cNvSpPr/>
          <p:nvPr/>
        </p:nvSpPr>
        <p:spPr>
          <a:xfrm>
            <a:off x="763738" y="1340768"/>
            <a:ext cx="7624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Calibri" pitchFamily="34" charset="0"/>
              </a:rPr>
              <a:t>Kurssin aikataulu: </a:t>
            </a:r>
          </a:p>
          <a:p>
            <a:endParaRPr lang="fi-FI" sz="1200" dirty="0">
              <a:latin typeface="Calibri" pitchFamily="34" charset="0"/>
            </a:endParaRPr>
          </a:p>
          <a:p>
            <a:pPr marL="228600" indent="-228600">
              <a:buAutoNum type="arabicPeriod"/>
            </a:pPr>
            <a:endParaRPr lang="fi-FI" sz="1200" dirty="0">
              <a:latin typeface="Calibri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194963"/>
              </p:ext>
            </p:extLst>
          </p:nvPr>
        </p:nvGraphicFramePr>
        <p:xfrm>
          <a:off x="747778" y="2132856"/>
          <a:ext cx="7986765" cy="23294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76150"/>
                <a:gridCol w="648072"/>
                <a:gridCol w="648072"/>
                <a:gridCol w="632108"/>
                <a:gridCol w="576064"/>
                <a:gridCol w="576064"/>
                <a:gridCol w="576064"/>
                <a:gridCol w="576064"/>
                <a:gridCol w="578107"/>
              </a:tblGrid>
              <a:tr h="370840"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>
                          <a:solidFill>
                            <a:schemeClr val="tx1"/>
                          </a:solidFill>
                        </a:rPr>
                        <a:t>vko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 34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>
                          <a:solidFill>
                            <a:schemeClr val="tx1"/>
                          </a:solidFill>
                        </a:rPr>
                        <a:t>vko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 35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vko36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vko37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vko38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vko39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vko40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vko41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1. Ryhmien</a:t>
                      </a:r>
                      <a:r>
                        <a:rPr lang="fi-FI" sz="1200" baseline="0" dirty="0" smtClean="0"/>
                        <a:t> muodostaminen 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2. Käyttäjätyyppien tunnistaminen ja valinta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3. Nykytilanteen kartoitus ja kuvaaminen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4. Ongelmakohtien ymmärtäminen ja kuvaus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5. </a:t>
                      </a:r>
                      <a:r>
                        <a:rPr lang="fi-FI" sz="1200" dirty="0" err="1" smtClean="0">
                          <a:latin typeface="Calibri" pitchFamily="34" charset="0"/>
                        </a:rPr>
                        <a:t>Konseptointi</a:t>
                      </a:r>
                      <a:r>
                        <a:rPr lang="fi-FI" sz="1200" dirty="0" smtClean="0">
                          <a:latin typeface="Calibri" pitchFamily="34" charset="0"/>
                        </a:rPr>
                        <a:t> + ensimmäiset kokeilut/protot</a:t>
                      </a:r>
                    </a:p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002740" y="1855857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/>
              <a:t>22.8.</a:t>
            </a:r>
            <a:endParaRPr lang="fi-FI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179204" y="1844824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/>
              <a:t>13.10.</a:t>
            </a:r>
            <a:endParaRPr lang="fi-FI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556425" y="446475"/>
            <a:ext cx="2589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/>
              <a:t>Syksyn ohjelma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</a:t>
            </a:r>
            <a:endParaRPr lang="fi-FI" sz="1000" dirty="0" smtClean="0"/>
          </a:p>
        </p:txBody>
      </p:sp>
    </p:spTree>
    <p:extLst>
      <p:ext uri="{BB962C8B-B14F-4D97-AF65-F5344CB8AC3E}">
        <p14:creationId xmlns:p14="http://schemas.microsoft.com/office/powerpoint/2010/main" val="26073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9"/>
          <p:cNvGrpSpPr>
            <a:grpSpLocks/>
          </p:cNvGrpSpPr>
          <p:nvPr/>
        </p:nvGrpSpPr>
        <p:grpSpPr bwMode="auto">
          <a:xfrm>
            <a:off x="1500186" y="2972686"/>
            <a:ext cx="2315253" cy="276566"/>
            <a:chOff x="417569" y="3253210"/>
            <a:chExt cx="5797827" cy="675856"/>
          </a:xfrm>
        </p:grpSpPr>
        <p:grpSp>
          <p:nvGrpSpPr>
            <p:cNvPr id="89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101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2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3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4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5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6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7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8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09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0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1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2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13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90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91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92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93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94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95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96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97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98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99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100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61" name="Group 49"/>
          <p:cNvGrpSpPr>
            <a:grpSpLocks/>
          </p:cNvGrpSpPr>
          <p:nvPr/>
        </p:nvGrpSpPr>
        <p:grpSpPr bwMode="auto">
          <a:xfrm>
            <a:off x="1371561" y="2770924"/>
            <a:ext cx="2315253" cy="276566"/>
            <a:chOff x="417569" y="3253210"/>
            <a:chExt cx="5797827" cy="675856"/>
          </a:xfrm>
        </p:grpSpPr>
        <p:grpSp>
          <p:nvGrpSpPr>
            <p:cNvPr id="62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74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7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78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79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8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8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63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65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66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67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68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69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70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71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72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69269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Innovaatioprojektit</a:t>
            </a:r>
          </a:p>
        </p:txBody>
      </p:sp>
      <p:grpSp>
        <p:nvGrpSpPr>
          <p:cNvPr id="35" name="Group 49"/>
          <p:cNvGrpSpPr>
            <a:grpSpLocks/>
          </p:cNvGrpSpPr>
          <p:nvPr/>
        </p:nvGrpSpPr>
        <p:grpSpPr bwMode="auto">
          <a:xfrm>
            <a:off x="1259632" y="2572449"/>
            <a:ext cx="2315253" cy="276566"/>
            <a:chOff x="417569" y="3253210"/>
            <a:chExt cx="5797827" cy="675856"/>
          </a:xfrm>
        </p:grpSpPr>
        <p:grpSp>
          <p:nvGrpSpPr>
            <p:cNvPr id="36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48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49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0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1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2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3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4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5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6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7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8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59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60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39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42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44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45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47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827584" y="1484784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2011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Innovaatioprojekti</a:t>
            </a:r>
            <a:endParaRPr lang="fi-FI" sz="1000" dirty="0" smtClean="0"/>
          </a:p>
        </p:txBody>
      </p:sp>
      <p:sp>
        <p:nvSpPr>
          <p:cNvPr id="119" name="TextBox 118"/>
          <p:cNvSpPr txBox="1"/>
          <p:nvPr/>
        </p:nvSpPr>
        <p:spPr>
          <a:xfrm>
            <a:off x="827584" y="4329372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Kevät  2012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2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tuotekehityskurssit</a:t>
            </a:r>
            <a:endParaRPr lang="fi-FI" sz="1000" dirty="0" smtClean="0"/>
          </a:p>
        </p:txBody>
      </p:sp>
      <p:sp>
        <p:nvSpPr>
          <p:cNvPr id="120" name="TextBox 119"/>
          <p:cNvSpPr txBox="1"/>
          <p:nvPr/>
        </p:nvSpPr>
        <p:spPr>
          <a:xfrm>
            <a:off x="755576" y="1902688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käyttäjätyypit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ongelmakohdat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konseptit kullekin ryhmälle</a:t>
            </a:r>
            <a:endParaRPr lang="fi-FI" sz="1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755576" y="4793358"/>
            <a:ext cx="3353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käyttäjätyyppien ongelmat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ratkaisut joihinkin ongelmiin (yksittäisiä tuotteita)</a:t>
            </a:r>
            <a:endParaRPr lang="fi-FI" sz="1000" dirty="0"/>
          </a:p>
        </p:txBody>
      </p:sp>
      <p:grpSp>
        <p:nvGrpSpPr>
          <p:cNvPr id="174" name="Group 49"/>
          <p:cNvGrpSpPr>
            <a:grpSpLocks/>
          </p:cNvGrpSpPr>
          <p:nvPr/>
        </p:nvGrpSpPr>
        <p:grpSpPr bwMode="auto">
          <a:xfrm>
            <a:off x="5339558" y="2291794"/>
            <a:ext cx="2315253" cy="276566"/>
            <a:chOff x="417569" y="3253210"/>
            <a:chExt cx="5797827" cy="675856"/>
          </a:xfrm>
        </p:grpSpPr>
        <p:grpSp>
          <p:nvGrpSpPr>
            <p:cNvPr id="175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187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88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89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0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1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2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3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4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5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6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7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8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199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176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177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178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179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180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181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182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183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184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185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186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4932040" y="1490163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2012</a:t>
            </a:r>
          </a:p>
          <a:p>
            <a:pPr algn="ctr"/>
            <a:r>
              <a:rPr lang="fi-FI" sz="1000" b="1" dirty="0" smtClean="0"/>
              <a:t> 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ja Sisu 3 </a:t>
            </a:r>
            <a:r>
              <a:rPr lang="fi-FI" sz="1000" b="1" dirty="0" err="1" smtClean="0"/>
              <a:t>vsk</a:t>
            </a:r>
            <a:r>
              <a:rPr lang="fi-FI" sz="1000" b="1" dirty="0" smtClean="0"/>
              <a:t>. Innovaatioprojekti</a:t>
            </a:r>
            <a:endParaRPr lang="fi-FI" sz="1000" dirty="0" smtClean="0"/>
          </a:p>
        </p:txBody>
      </p:sp>
      <p:sp>
        <p:nvSpPr>
          <p:cNvPr id="201" name="TextBox 200"/>
          <p:cNvSpPr txBox="1"/>
          <p:nvPr/>
        </p:nvSpPr>
        <p:spPr>
          <a:xfrm>
            <a:off x="4826358" y="1908067"/>
            <a:ext cx="3490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Paikkasidonnaiset konseptit (Malmi, Päärautatieasema, </a:t>
            </a:r>
            <a:r>
              <a:rPr lang="fi-FI" sz="1000" dirty="0" err="1" smtClean="0"/>
              <a:t>jne</a:t>
            </a:r>
            <a:r>
              <a:rPr lang="fi-FI" sz="1000" dirty="0" smtClean="0"/>
              <a:t>) </a:t>
            </a:r>
            <a:endParaRPr lang="fi-FI" sz="1000" dirty="0"/>
          </a:p>
        </p:txBody>
      </p:sp>
      <p:sp>
        <p:nvSpPr>
          <p:cNvPr id="202" name="Down Arrow 201"/>
          <p:cNvSpPr/>
          <p:nvPr/>
        </p:nvSpPr>
        <p:spPr>
          <a:xfrm>
            <a:off x="2085826" y="365501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3" name="Down Arrow 202"/>
          <p:cNvSpPr/>
          <p:nvPr/>
        </p:nvSpPr>
        <p:spPr>
          <a:xfrm rot="16200000">
            <a:off x="4248429" y="213239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204" name="Group 49"/>
          <p:cNvGrpSpPr>
            <a:grpSpLocks/>
          </p:cNvGrpSpPr>
          <p:nvPr/>
        </p:nvGrpSpPr>
        <p:grpSpPr bwMode="auto">
          <a:xfrm>
            <a:off x="5343947" y="2683031"/>
            <a:ext cx="2315253" cy="276566"/>
            <a:chOff x="417569" y="3253210"/>
            <a:chExt cx="5797827" cy="675856"/>
          </a:xfrm>
        </p:grpSpPr>
        <p:grpSp>
          <p:nvGrpSpPr>
            <p:cNvPr id="205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17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18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19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0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1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2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3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4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5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6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7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8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29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06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07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08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09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10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11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12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13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14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15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16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230" name="Group 49"/>
          <p:cNvGrpSpPr>
            <a:grpSpLocks/>
          </p:cNvGrpSpPr>
          <p:nvPr/>
        </p:nvGrpSpPr>
        <p:grpSpPr bwMode="auto">
          <a:xfrm>
            <a:off x="5348336" y="3074268"/>
            <a:ext cx="2315253" cy="276566"/>
            <a:chOff x="417569" y="3253210"/>
            <a:chExt cx="5797827" cy="675856"/>
          </a:xfrm>
        </p:grpSpPr>
        <p:grpSp>
          <p:nvGrpSpPr>
            <p:cNvPr id="231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3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4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5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8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9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0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1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2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3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4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55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32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33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34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35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36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37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38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39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0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1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2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57" name="TextBox 256"/>
          <p:cNvSpPr txBox="1"/>
          <p:nvPr/>
        </p:nvSpPr>
        <p:spPr>
          <a:xfrm>
            <a:off x="4932040" y="4329372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Kevät  2013</a:t>
            </a:r>
          </a:p>
          <a:p>
            <a:pPr algn="ctr"/>
            <a:r>
              <a:rPr lang="fi-FI" sz="1000" b="1" dirty="0" smtClean="0"/>
              <a:t> Vaatetus/Tekstiili ,</a:t>
            </a:r>
            <a:r>
              <a:rPr lang="fi-FI" sz="1000" b="1" dirty="0" err="1" smtClean="0"/>
              <a:t>Temu</a:t>
            </a:r>
            <a:r>
              <a:rPr lang="fi-FI" sz="1000" b="1" dirty="0" smtClean="0"/>
              <a:t> </a:t>
            </a:r>
            <a:r>
              <a:rPr lang="fi-FI" sz="1000" b="1" dirty="0"/>
              <a:t>ja Sisu Lopputyöt</a:t>
            </a:r>
            <a:endParaRPr lang="fi-FI" sz="1000" dirty="0" smtClean="0"/>
          </a:p>
        </p:txBody>
      </p:sp>
      <p:sp>
        <p:nvSpPr>
          <p:cNvPr id="259" name="Down Arrow 258"/>
          <p:cNvSpPr/>
          <p:nvPr/>
        </p:nvSpPr>
        <p:spPr>
          <a:xfrm>
            <a:off x="6346842" y="3655012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263" name="Group 262"/>
          <p:cNvGrpSpPr/>
          <p:nvPr/>
        </p:nvGrpSpPr>
        <p:grpSpPr>
          <a:xfrm>
            <a:off x="1547664" y="5337484"/>
            <a:ext cx="205787" cy="347080"/>
            <a:chOff x="1578395" y="5085184"/>
            <a:chExt cx="624781" cy="1053754"/>
          </a:xfrm>
        </p:grpSpPr>
        <p:sp>
          <p:nvSpPr>
            <p:cNvPr id="261" name="Rounded Rectangle 260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0" name="Rounded Rectangle 259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1811165" y="5337958"/>
            <a:ext cx="205787" cy="347080"/>
            <a:chOff x="1578395" y="5085184"/>
            <a:chExt cx="624781" cy="1053754"/>
          </a:xfrm>
        </p:grpSpPr>
        <p:sp>
          <p:nvSpPr>
            <p:cNvPr id="273" name="Rounded Rectangle 272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4" name="Rounded Rectangle 273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2074666" y="5338432"/>
            <a:ext cx="205787" cy="347080"/>
            <a:chOff x="1578395" y="5085184"/>
            <a:chExt cx="624781" cy="1053754"/>
          </a:xfrm>
        </p:grpSpPr>
        <p:sp>
          <p:nvSpPr>
            <p:cNvPr id="277" name="Rounded Rectangle 276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2338167" y="5338906"/>
            <a:ext cx="205787" cy="347080"/>
            <a:chOff x="1578395" y="5085184"/>
            <a:chExt cx="624781" cy="1053754"/>
          </a:xfrm>
        </p:grpSpPr>
        <p:sp>
          <p:nvSpPr>
            <p:cNvPr id="281" name="Rounded Rectangle 280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2" name="Rounded Rectangle 281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2601668" y="5339380"/>
            <a:ext cx="205787" cy="347080"/>
            <a:chOff x="1578395" y="5085184"/>
            <a:chExt cx="624781" cy="1053754"/>
          </a:xfrm>
        </p:grpSpPr>
        <p:sp>
          <p:nvSpPr>
            <p:cNvPr id="285" name="Rounded Rectangle 284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6" name="Rounded Rectangle 285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2865169" y="5339854"/>
            <a:ext cx="205787" cy="347080"/>
            <a:chOff x="1578395" y="5085184"/>
            <a:chExt cx="624781" cy="1053754"/>
          </a:xfrm>
        </p:grpSpPr>
        <p:sp>
          <p:nvSpPr>
            <p:cNvPr id="289" name="Rounded Rectangle 288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292" name="TextBox 291"/>
          <p:cNvSpPr txBox="1"/>
          <p:nvPr/>
        </p:nvSpPr>
        <p:spPr>
          <a:xfrm>
            <a:off x="4812771" y="4793138"/>
            <a:ext cx="3935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Eri käyttäjätyyppien/paikkojen/tilojen ongelmat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Ideaalit ratkaisut joihinkin yksittäisiin ongelmiin tai kokonaisuuksiin</a:t>
            </a:r>
            <a:endParaRPr lang="fi-FI" sz="1000" dirty="0"/>
          </a:p>
        </p:txBody>
      </p:sp>
      <p:grpSp>
        <p:nvGrpSpPr>
          <p:cNvPr id="293" name="Group 292"/>
          <p:cNvGrpSpPr/>
          <p:nvPr/>
        </p:nvGrpSpPr>
        <p:grpSpPr>
          <a:xfrm>
            <a:off x="5446333" y="5337484"/>
            <a:ext cx="205787" cy="347080"/>
            <a:chOff x="1578395" y="5085184"/>
            <a:chExt cx="624781" cy="1053754"/>
          </a:xfrm>
        </p:grpSpPr>
        <p:sp>
          <p:nvSpPr>
            <p:cNvPr id="294" name="Rounded Rectangle 293"/>
            <p:cNvSpPr/>
            <p:nvPr/>
          </p:nvSpPr>
          <p:spPr>
            <a:xfrm>
              <a:off x="1733015" y="5085184"/>
              <a:ext cx="318705" cy="72008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5" name="Rounded Rectangle 294"/>
            <p:cNvSpPr/>
            <p:nvPr/>
          </p:nvSpPr>
          <p:spPr>
            <a:xfrm>
              <a:off x="1578395" y="5301208"/>
              <a:ext cx="624781" cy="8377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708129" y="5229200"/>
              <a:ext cx="377660" cy="720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97" name="Group 49"/>
          <p:cNvGrpSpPr>
            <a:grpSpLocks/>
          </p:cNvGrpSpPr>
          <p:nvPr/>
        </p:nvGrpSpPr>
        <p:grpSpPr bwMode="auto">
          <a:xfrm>
            <a:off x="5940152" y="5384346"/>
            <a:ext cx="2315253" cy="276566"/>
            <a:chOff x="417569" y="3253210"/>
            <a:chExt cx="5797827" cy="675856"/>
          </a:xfrm>
        </p:grpSpPr>
        <p:grpSp>
          <p:nvGrpSpPr>
            <p:cNvPr id="298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310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1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2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3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4" name="AutoShape 68"/>
              <p:cNvSpPr>
                <a:spLocks noChangeArrowheads="1"/>
              </p:cNvSpPr>
              <p:nvPr/>
            </p:nvSpPr>
            <p:spPr bwMode="auto">
              <a:xfrm>
                <a:off x="4022404" y="3230534"/>
                <a:ext cx="652011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5" name="AutoShape 68"/>
              <p:cNvSpPr>
                <a:spLocks noChangeArrowheads="1"/>
              </p:cNvSpPr>
              <p:nvPr/>
            </p:nvSpPr>
            <p:spPr bwMode="auto">
              <a:xfrm>
                <a:off x="3808971" y="3230534"/>
                <a:ext cx="649408" cy="769970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6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7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8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19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0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1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322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>
              <a:off x="417569" y="3409949"/>
              <a:ext cx="644202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300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301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302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303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304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305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306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307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308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309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323" name="TextBox 322"/>
          <p:cNvSpPr txBox="1"/>
          <p:nvPr/>
        </p:nvSpPr>
        <p:spPr>
          <a:xfrm>
            <a:off x="6121809" y="226857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MALMI</a:t>
            </a:r>
            <a:endParaRPr lang="fi-FI" b="1" dirty="0"/>
          </a:p>
        </p:txBody>
      </p:sp>
      <p:sp>
        <p:nvSpPr>
          <p:cNvPr id="324" name="TextBox 323"/>
          <p:cNvSpPr txBox="1"/>
          <p:nvPr/>
        </p:nvSpPr>
        <p:spPr>
          <a:xfrm>
            <a:off x="5868144" y="2663896"/>
            <a:ext cx="178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MARJA-VANTAA </a:t>
            </a:r>
            <a:endParaRPr lang="fi-FI" b="1" dirty="0"/>
          </a:p>
        </p:txBody>
      </p:sp>
      <p:sp>
        <p:nvSpPr>
          <p:cNvPr id="325" name="TextBox 324"/>
          <p:cNvSpPr txBox="1"/>
          <p:nvPr/>
        </p:nvSpPr>
        <p:spPr>
          <a:xfrm>
            <a:off x="6012160" y="3023936"/>
            <a:ext cx="124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TIKKURILA </a:t>
            </a:r>
            <a:endParaRPr lang="fi-FI" b="1" dirty="0"/>
          </a:p>
        </p:txBody>
      </p:sp>
      <p:pic>
        <p:nvPicPr>
          <p:cNvPr id="256" name="Picture 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" name="Down Arrow 257"/>
          <p:cNvSpPr/>
          <p:nvPr/>
        </p:nvSpPr>
        <p:spPr>
          <a:xfrm rot="16200000">
            <a:off x="4258145" y="4796688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4" name="Down Arrow 263"/>
          <p:cNvSpPr/>
          <p:nvPr/>
        </p:nvSpPr>
        <p:spPr>
          <a:xfrm rot="16200000">
            <a:off x="4246292" y="3403177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47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i="1" dirty="0" smtClean="0">
                <a:solidFill>
                  <a:schemeClr val="bg1">
                    <a:lumMod val="65000"/>
                  </a:schemeClr>
                </a:solidFill>
              </a:rPr>
              <a:t>Innovaatioprojektit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71600" y="2285207"/>
            <a:ext cx="2736304" cy="400110"/>
          </a:xfrm>
          <a:prstGeom prst="rect">
            <a:avLst/>
          </a:prstGeom>
          <a:noFill/>
          <a:ln w="317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000" b="1" dirty="0" smtClean="0"/>
              <a:t>Syksy 2013</a:t>
            </a:r>
          </a:p>
          <a:p>
            <a:pPr algn="ctr"/>
            <a:r>
              <a:rPr lang="fi-FI" sz="1000" b="1" dirty="0" smtClean="0"/>
              <a:t> hankkeen tulosten julkistaminen </a:t>
            </a:r>
            <a:endParaRPr lang="fi-FI" sz="1000" dirty="0" smtClean="0"/>
          </a:p>
        </p:txBody>
      </p:sp>
      <p:sp>
        <p:nvSpPr>
          <p:cNvPr id="120" name="TextBox 119"/>
          <p:cNvSpPr txBox="1"/>
          <p:nvPr/>
        </p:nvSpPr>
        <p:spPr>
          <a:xfrm>
            <a:off x="934587" y="2703111"/>
            <a:ext cx="1907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Julkaisut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Näyttely ja messuesiintymiset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Kokeilut ja arviointi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jatkohankkeet!</a:t>
            </a:r>
            <a:endParaRPr lang="fi-FI" sz="1000" dirty="0"/>
          </a:p>
        </p:txBody>
      </p:sp>
      <p:pic>
        <p:nvPicPr>
          <p:cNvPr id="256" name="Picture 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142208"/>
            <a:ext cx="1584176" cy="38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5" name="TextBox 264"/>
          <p:cNvSpPr txBox="1"/>
          <p:nvPr/>
        </p:nvSpPr>
        <p:spPr>
          <a:xfrm>
            <a:off x="920585" y="3555012"/>
            <a:ext cx="73958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3300"/>
              </a:buClr>
              <a:buFont typeface="Arial" pitchFamily="34" charset="0"/>
              <a:buChar char="•"/>
            </a:pPr>
            <a:endParaRPr lang="fi-FI" sz="1400" dirty="0"/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+ </a:t>
            </a:r>
            <a:r>
              <a:rPr lang="fi-FI" sz="1400" b="1" dirty="0" err="1" smtClean="0">
                <a:solidFill>
                  <a:srgbClr val="FF3300"/>
                </a:solidFill>
              </a:rPr>
              <a:t>SYKLIn</a:t>
            </a:r>
            <a:r>
              <a:rPr lang="fi-FI" sz="1400" b="1" dirty="0" smtClean="0">
                <a:solidFill>
                  <a:srgbClr val="FF3300"/>
                </a:solidFill>
              </a:rPr>
              <a:t> kanssa tehtävät erillishankkeet</a:t>
            </a:r>
          </a:p>
          <a:p>
            <a:pPr>
              <a:buClr>
                <a:srgbClr val="FF3300"/>
              </a:buClr>
            </a:pPr>
            <a:r>
              <a:rPr lang="fi-FI" sz="1400" b="1" dirty="0" smtClean="0">
                <a:solidFill>
                  <a:srgbClr val="FF3300"/>
                </a:solidFill>
              </a:rPr>
              <a:t> </a:t>
            </a:r>
          </a:p>
          <a:p>
            <a:pPr marL="285750" indent="-285750">
              <a:buClr>
                <a:srgbClr val="FF3300"/>
              </a:buClr>
              <a:buSzPct val="130000"/>
              <a:buFont typeface="Arial" pitchFamily="34" charset="0"/>
              <a:buChar char="•"/>
            </a:pPr>
            <a:r>
              <a:rPr lang="fi-FI" sz="1400" dirty="0" err="1"/>
              <a:t>Metropolian</a:t>
            </a:r>
            <a:r>
              <a:rPr lang="fi-FI" sz="1400" dirty="0"/>
              <a:t> vapaasti valittavat opinnot lisäävät joustavuutta osaprojektien aikatauluissa ja mahdollistavat monialaisen soveltamisen muotoilussa. </a:t>
            </a:r>
          </a:p>
        </p:txBody>
      </p:sp>
      <p:sp>
        <p:nvSpPr>
          <p:cNvPr id="266" name="Down Arrow 265"/>
          <p:cNvSpPr/>
          <p:nvPr/>
        </p:nvSpPr>
        <p:spPr>
          <a:xfrm>
            <a:off x="2085826" y="1466781"/>
            <a:ext cx="529414" cy="530344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13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720</Words>
  <Application>Microsoft Office PowerPoint</Application>
  <PresentationFormat>On-screen Show (4:3)</PresentationFormat>
  <Paragraphs>365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56</cp:revision>
  <dcterms:created xsi:type="dcterms:W3CDTF">2011-08-15T10:24:06Z</dcterms:created>
  <dcterms:modified xsi:type="dcterms:W3CDTF">2011-08-22T06:03:25Z</dcterms:modified>
</cp:coreProperties>
</file>