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7" r:id="rId5"/>
    <p:sldId id="268" r:id="rId6"/>
    <p:sldId id="261" r:id="rId7"/>
    <p:sldId id="262" r:id="rId8"/>
    <p:sldId id="263" r:id="rId9"/>
    <p:sldId id="265" r:id="rId10"/>
    <p:sldId id="259" r:id="rId11"/>
    <p:sldId id="260" r:id="rId12"/>
    <p:sldId id="258" r:id="rId13"/>
    <p:sldId id="269" r:id="rId1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5038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67811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110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3532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105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5815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808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8520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146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149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8583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67D96-5840-428B-9006-475BCE0B25EE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FF2AC-9E88-4D9A-9CD8-8EED0996C41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791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yoraillensuomessa.fi/index.php?p=sis&amp;pid=15&amp;l=fi" TargetMode="External"/><Relationship Id="rId13" Type="http://schemas.openxmlformats.org/officeDocument/2006/relationships/hyperlink" Target="http://www.aep.wur.nl/NR/rdonlyres/D3255A0B-D9AB-4EF3.../036_Piket.docwww.aep.wur.nl/NR/rdonlyres/D3255A0B-D9AB-4EF3.../036_Piket.doc" TargetMode="External"/><Relationship Id="rId3" Type="http://schemas.openxmlformats.org/officeDocument/2006/relationships/hyperlink" Target="http://www.sustrans.org.uk/assets/files/Info%20sheets/ff28.pdf" TargetMode="External"/><Relationship Id="rId7" Type="http://schemas.openxmlformats.org/officeDocument/2006/relationships/hyperlink" Target="http://www.visitfinland.com/web/guest/finland-guide/what-to-see/summer-activities/cycling" TargetMode="External"/><Relationship Id="rId12" Type="http://schemas.openxmlformats.org/officeDocument/2006/relationships/hyperlink" Target="http://www.aep.wur.nl/NR/rdonlyres/D3255A0B-D9AB-4EF3.../036_Piket.doc" TargetMode="External"/><Relationship Id="rId2" Type="http://schemas.openxmlformats.org/officeDocument/2006/relationships/hyperlink" Target="http://www.onestreet.org/resources-for-increasing-bicycling/143-cycle-touris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ansportal.fi/Hankkeet/jaloin/liikennepolitiikka/pyoramatkailupolitiikka_121103.pdf" TargetMode="External"/><Relationship Id="rId11" Type="http://schemas.openxmlformats.org/officeDocument/2006/relationships/hyperlink" Target="http://www.linkbc.ca/torc/downs1/cycleTourism.pdf" TargetMode="External"/><Relationship Id="rId5" Type="http://schemas.openxmlformats.org/officeDocument/2006/relationships/hyperlink" Target="http://www.mek.fi/w5/mekfi/index.nsf/6dbe7db571ccef1cc225678b004e73ed/7620b7fbb6d5b604c2257524002b5937/$FILE/Pyorailymatkailun_kehitt%C3%A4misstrategia_2009-2013%20vrs%202.pdf" TargetMode="External"/><Relationship Id="rId10" Type="http://schemas.openxmlformats.org/officeDocument/2006/relationships/hyperlink" Target="http://www.kk.dk/sitecore/content/Subsites/CityOfCopenhagen/SubsiteFrontpage/LivingInCopenhagen/CityAndTraffic/CityOfCyclists.aspx" TargetMode="External"/><Relationship Id="rId4" Type="http://schemas.openxmlformats.org/officeDocument/2006/relationships/hyperlink" Target="http://www.velo.info/Library/Cycling_Leisure_Tourism.pdf" TargetMode="External"/><Relationship Id="rId9" Type="http://schemas.openxmlformats.org/officeDocument/2006/relationships/hyperlink" Target="http://www.mek.fi/W5/mekfi/index.nsf/730493a8cd104eacc22570ac00411b4b/1748edc7dc3fe88ac225735b0032a947/$FILE/A134%20Melonta-%20py%C3%B6raily-%20vaellustarjontamme%20ja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40152" y="404664"/>
            <a:ext cx="18002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152" y="5373216"/>
            <a:ext cx="1800200" cy="1695772"/>
          </a:xfrm>
        </p:spPr>
        <p:txBody>
          <a:bodyPr>
            <a:normAutofit/>
          </a:bodyPr>
          <a:lstStyle/>
          <a:p>
            <a:r>
              <a:rPr lang="fi-FI" sz="12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Adobe Ming Std L" pitchFamily="18" charset="-128"/>
              </a:rPr>
              <a:t>Rosa Lindqvist</a:t>
            </a:r>
          </a:p>
          <a:p>
            <a:r>
              <a:rPr lang="fi-FI" sz="12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Adobe Ming Std L" pitchFamily="18" charset="-128"/>
              </a:rPr>
              <a:t>Sari Seppälä</a:t>
            </a:r>
          </a:p>
          <a:p>
            <a:r>
              <a:rPr lang="fi-FI" sz="12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Adobe Ming Std L" pitchFamily="18" charset="-128"/>
              </a:rPr>
              <a:t>Sanna </a:t>
            </a:r>
            <a:r>
              <a:rPr lang="fi-FI" sz="1200" dirty="0" err="1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Adobe Ming Std L" pitchFamily="18" charset="-128"/>
              </a:rPr>
              <a:t>Viik</a:t>
            </a:r>
            <a:endParaRPr lang="fi-FI" sz="1200" dirty="0" smtClean="0">
              <a:solidFill>
                <a:schemeClr val="accent6">
                  <a:lumMod val="75000"/>
                </a:schemeClr>
              </a:solidFill>
              <a:latin typeface="Bookman Old Style" pitchFamily="18" charset="0"/>
              <a:ea typeface="Adobe Ming Std L" pitchFamily="18" charset="-128"/>
            </a:endParaRPr>
          </a:p>
          <a:p>
            <a:r>
              <a:rPr lang="fi-FI" sz="12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Adobe Ming Std L" pitchFamily="18" charset="-128"/>
              </a:rPr>
              <a:t>31.8.2010</a:t>
            </a:r>
            <a:endParaRPr lang="fi-FI" sz="1200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  <a:ea typeface="Adobe Ming Std L" pitchFamily="18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940152" y="1976256"/>
            <a:ext cx="3888432" cy="2123658"/>
            <a:chOff x="3491880" y="1844824"/>
            <a:chExt cx="3888432" cy="2123658"/>
          </a:xfrm>
        </p:grpSpPr>
        <p:sp>
          <p:nvSpPr>
            <p:cNvPr id="4" name="TextBox 3"/>
            <p:cNvSpPr txBox="1"/>
            <p:nvPr/>
          </p:nvSpPr>
          <p:spPr>
            <a:xfrm>
              <a:off x="3491880" y="1844824"/>
              <a:ext cx="3888432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6600" dirty="0" smtClean="0">
                  <a:latin typeface="Adobe Ming Std L" pitchFamily="18" charset="-128"/>
                  <a:ea typeface="Adobe Ming Std L" pitchFamily="18" charset="-128"/>
                </a:rPr>
                <a:t>I</a:t>
              </a:r>
            </a:p>
            <a:p>
              <a:r>
                <a:rPr lang="fi-FI" sz="6600" dirty="0" smtClean="0">
                  <a:latin typeface="Adobe Ming Std L" pitchFamily="18" charset="-128"/>
                  <a:ea typeface="Adobe Ming Std L" pitchFamily="18" charset="-128"/>
                </a:rPr>
                <a:t>HKI</a:t>
              </a:r>
              <a:endParaRPr lang="fi-FI" sz="6600" dirty="0">
                <a:latin typeface="Adobe Ming Std L" pitchFamily="18" charset="-128"/>
                <a:ea typeface="Adobe Ming Std L" pitchFamily="18" charset="-128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2060848"/>
              <a:ext cx="1296144" cy="7234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268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1268760"/>
            <a:ext cx="6984776" cy="43845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Rectangle 3"/>
          <p:cNvSpPr/>
          <p:nvPr/>
        </p:nvSpPr>
        <p:spPr>
          <a:xfrm>
            <a:off x="7164288" y="4824536"/>
            <a:ext cx="1475656" cy="1484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831695"/>
            <a:ext cx="2431853" cy="156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i-FI" sz="2800" dirty="0" smtClean="0">
                <a:latin typeface="Bookman Old Style" pitchFamily="18" charset="0"/>
                <a:ea typeface="Adobe Ming Std L" pitchFamily="18" charset="-128"/>
              </a:rPr>
              <a:t>Pyöräilyturismi</a:t>
            </a:r>
            <a:endParaRPr lang="fi-FI" sz="2800" dirty="0">
              <a:latin typeface="Bookman Old Style" pitchFamily="18" charset="0"/>
              <a:ea typeface="Adobe Ming Std L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7841" y="1700808"/>
            <a:ext cx="6832551" cy="4525963"/>
          </a:xfrm>
        </p:spPr>
        <p:txBody>
          <a:bodyPr>
            <a:normAutofit/>
          </a:bodyPr>
          <a:lstStyle/>
          <a:p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Vuonna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2003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Iso-Britanniassa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pyöräilyturismi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tuotti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yli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350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miljoonaa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euroa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. </a:t>
            </a:r>
          </a:p>
          <a:p>
            <a:pPr marL="0" indent="0">
              <a:buNone/>
            </a:pP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Euroopassa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2005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pyöräilymatkailun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kokonaistuotto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oli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n. 4-5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miljardia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euroa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Pyöräilyturismin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kasvunäkymät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ovat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rajattomat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Arvioiden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mukaan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vuonna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2020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pyöräilyturismi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tuottaa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Euroopassa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yli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20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miljardia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euroa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vuodessa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>
              <a:buNone/>
            </a:pPr>
            <a:endParaRPr lang="en-US" sz="1400" dirty="0">
              <a:latin typeface="Calibri" pitchFamily="34" charset="0"/>
              <a:cs typeface="Calibri" pitchFamily="34" charset="0"/>
            </a:endParaRPr>
          </a:p>
          <a:p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Pyöräilyturismin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hyödyt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: </a:t>
            </a:r>
          </a:p>
          <a:p>
            <a:pPr lvl="1"/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pienemmät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päästöt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vähemmän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rasitusta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liikenteessä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talouden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kasvu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terveyden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ja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matkailun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edistäminen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. </a:t>
            </a:r>
          </a:p>
          <a:p>
            <a:pPr lvl="1"/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Kestävä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kehitys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endParaRPr lang="en-US" sz="1400" dirty="0" smtClean="0"/>
          </a:p>
          <a:p>
            <a:pPr marL="457200" lvl="1" indent="0">
              <a:buNone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5008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15616" y="1268760"/>
            <a:ext cx="6984776" cy="43845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Bookman Old Style" pitchFamily="18" charset="0"/>
              </a:rPr>
              <a:t>Pyöräilyturismi</a:t>
            </a:r>
            <a:endParaRPr lang="fi-FI" sz="2400" dirty="0">
              <a:latin typeface="Bookman Old Styl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1829841"/>
            <a:ext cx="631844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 </a:t>
            </a:r>
            <a:r>
              <a:rPr lang="en-US" sz="1400" dirty="0" smtClean="0"/>
              <a:t>           </a:t>
            </a:r>
            <a:r>
              <a:rPr lang="en-US" sz="1200" dirty="0" smtClean="0"/>
              <a:t>    </a:t>
            </a:r>
            <a:r>
              <a:rPr lang="en-US" sz="1200" dirty="0" err="1" smtClean="0"/>
              <a:t>Pyöräilyturismin</a:t>
            </a:r>
            <a:r>
              <a:rPr lang="en-US" sz="1200" dirty="0" smtClean="0"/>
              <a:t> </a:t>
            </a:r>
            <a:r>
              <a:rPr lang="en-US" sz="1200" dirty="0" err="1" smtClean="0"/>
              <a:t>kasvuun</a:t>
            </a:r>
            <a:r>
              <a:rPr lang="en-US" sz="1200" dirty="0" smtClean="0"/>
              <a:t> </a:t>
            </a:r>
            <a:r>
              <a:rPr lang="en-US" sz="1200" dirty="0" err="1" smtClean="0"/>
              <a:t>vaadittavia</a:t>
            </a:r>
            <a:r>
              <a:rPr lang="en-US" sz="1200" dirty="0" smtClean="0"/>
              <a:t> </a:t>
            </a:r>
            <a:r>
              <a:rPr lang="en-US" sz="1200" dirty="0" err="1" smtClean="0"/>
              <a:t>tekijöitä</a:t>
            </a:r>
            <a:r>
              <a:rPr lang="en-US" sz="1200" dirty="0" smtClean="0"/>
              <a:t>:</a:t>
            </a:r>
          </a:p>
          <a:p>
            <a:endParaRPr lang="en-US" sz="1200" dirty="0" smtClean="0"/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Infrastruktuurin</a:t>
            </a:r>
            <a:r>
              <a:rPr lang="en-US" sz="1200" dirty="0" smtClean="0"/>
              <a:t> </a:t>
            </a:r>
            <a:r>
              <a:rPr lang="en-US" sz="1200" dirty="0" err="1" smtClean="0"/>
              <a:t>kehittyminen</a:t>
            </a:r>
            <a:r>
              <a:rPr lang="en-US" sz="1200" dirty="0" smtClean="0"/>
              <a:t>; </a:t>
            </a:r>
            <a:r>
              <a:rPr lang="en-US" sz="1200" dirty="0" err="1" smtClean="0"/>
              <a:t>houkuttelevat</a:t>
            </a:r>
            <a:r>
              <a:rPr lang="en-US" sz="1200" dirty="0" smtClean="0"/>
              <a:t> </a:t>
            </a:r>
            <a:r>
              <a:rPr lang="en-US" sz="1200" dirty="0" err="1" smtClean="0"/>
              <a:t>pyöräilyreitit</a:t>
            </a:r>
            <a:endParaRPr lang="en-US" sz="1200" dirty="0"/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Turvallinen</a:t>
            </a:r>
            <a:r>
              <a:rPr lang="en-US" sz="1200" dirty="0" smtClean="0"/>
              <a:t> </a:t>
            </a:r>
            <a:r>
              <a:rPr lang="en-US" sz="1200" dirty="0" err="1" smtClean="0"/>
              <a:t>ja</a:t>
            </a:r>
            <a:r>
              <a:rPr lang="en-US" sz="1200" dirty="0" smtClean="0"/>
              <a:t> </a:t>
            </a:r>
            <a:r>
              <a:rPr lang="en-US" sz="1200" dirty="0" err="1" smtClean="0"/>
              <a:t>helppo</a:t>
            </a:r>
            <a:r>
              <a:rPr lang="en-US" sz="1200" dirty="0" smtClean="0"/>
              <a:t> </a:t>
            </a:r>
            <a:r>
              <a:rPr lang="en-US" sz="1200" dirty="0" err="1" smtClean="0"/>
              <a:t>siirtyminen</a:t>
            </a:r>
            <a:r>
              <a:rPr lang="en-US" sz="1200" dirty="0" smtClean="0"/>
              <a:t> </a:t>
            </a:r>
            <a:r>
              <a:rPr lang="en-US" sz="1200" dirty="0" err="1" smtClean="0"/>
              <a:t>kaupunkien</a:t>
            </a:r>
            <a:r>
              <a:rPr lang="en-US" sz="1200" dirty="0" smtClean="0"/>
              <a:t> </a:t>
            </a:r>
            <a:r>
              <a:rPr lang="en-US" sz="1200" dirty="0" err="1" smtClean="0"/>
              <a:t>ja</a:t>
            </a:r>
            <a:r>
              <a:rPr lang="en-US" sz="1200" dirty="0" smtClean="0"/>
              <a:t> </a:t>
            </a:r>
            <a:r>
              <a:rPr lang="en-US" sz="1200" dirty="0" err="1" smtClean="0"/>
              <a:t>maaseudun</a:t>
            </a:r>
            <a:r>
              <a:rPr lang="en-US" sz="1200" dirty="0" smtClean="0"/>
              <a:t> </a:t>
            </a:r>
            <a:r>
              <a:rPr lang="en-US" sz="1200" dirty="0" err="1" smtClean="0"/>
              <a:t>välillä</a:t>
            </a:r>
            <a:endParaRPr lang="en-US" sz="1200" dirty="0"/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Näkyvät</a:t>
            </a:r>
            <a:r>
              <a:rPr lang="en-US" sz="1200" dirty="0" smtClean="0"/>
              <a:t> </a:t>
            </a:r>
            <a:r>
              <a:rPr lang="en-US" sz="1200" dirty="0" err="1" smtClean="0"/>
              <a:t>ja</a:t>
            </a:r>
            <a:r>
              <a:rPr lang="en-US" sz="1200" dirty="0" smtClean="0"/>
              <a:t> </a:t>
            </a:r>
            <a:r>
              <a:rPr lang="en-US" sz="1200" dirty="0" err="1" smtClean="0"/>
              <a:t>yhdenmukaiset</a:t>
            </a:r>
            <a:r>
              <a:rPr lang="en-US" sz="1200" dirty="0" smtClean="0"/>
              <a:t> </a:t>
            </a:r>
            <a:r>
              <a:rPr lang="en-US" sz="1200" dirty="0" err="1" smtClean="0"/>
              <a:t>opasteet</a:t>
            </a:r>
            <a:r>
              <a:rPr lang="en-US" sz="1200" dirty="0" smtClean="0"/>
              <a:t> </a:t>
            </a:r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Ajankohtaiset</a:t>
            </a:r>
            <a:r>
              <a:rPr lang="en-US" sz="1200" dirty="0" smtClean="0"/>
              <a:t> </a:t>
            </a:r>
            <a:r>
              <a:rPr lang="en-US" sz="1200" dirty="0" err="1" smtClean="0"/>
              <a:t>kartat</a:t>
            </a:r>
            <a:r>
              <a:rPr lang="en-US" sz="1200" dirty="0" smtClean="0"/>
              <a:t> </a:t>
            </a:r>
            <a:r>
              <a:rPr lang="en-US" sz="1200" dirty="0" err="1" smtClean="0"/>
              <a:t>ja</a:t>
            </a:r>
            <a:r>
              <a:rPr lang="en-US" sz="1200" dirty="0" smtClean="0"/>
              <a:t> </a:t>
            </a:r>
            <a:r>
              <a:rPr lang="en-US" sz="1200" dirty="0" err="1" smtClean="0"/>
              <a:t>oppaat</a:t>
            </a:r>
            <a:endParaRPr lang="en-US" sz="1200" dirty="0"/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Kehittynyt</a:t>
            </a:r>
            <a:r>
              <a:rPr lang="en-US" sz="1200" dirty="0" smtClean="0"/>
              <a:t> </a:t>
            </a:r>
            <a:r>
              <a:rPr lang="en-US" sz="1200" dirty="0" err="1" smtClean="0"/>
              <a:t>julkinen</a:t>
            </a:r>
            <a:r>
              <a:rPr lang="en-US" sz="1200" dirty="0" smtClean="0"/>
              <a:t> </a:t>
            </a:r>
            <a:r>
              <a:rPr lang="en-US" sz="1200" dirty="0" err="1" smtClean="0"/>
              <a:t>liikenne</a:t>
            </a:r>
            <a:r>
              <a:rPr lang="en-US" sz="1200" dirty="0" smtClean="0"/>
              <a:t> – </a:t>
            </a:r>
            <a:r>
              <a:rPr lang="en-US" sz="1200" dirty="0" err="1" smtClean="0"/>
              <a:t>pyörien</a:t>
            </a:r>
            <a:r>
              <a:rPr lang="en-US" sz="1200" dirty="0" smtClean="0"/>
              <a:t> </a:t>
            </a:r>
            <a:r>
              <a:rPr lang="en-US" sz="1200" dirty="0" err="1" smtClean="0"/>
              <a:t>kuljettaminen</a:t>
            </a:r>
            <a:r>
              <a:rPr lang="en-US" sz="1200" dirty="0" smtClean="0"/>
              <a:t> </a:t>
            </a:r>
            <a:r>
              <a:rPr lang="en-US" sz="1200" dirty="0" err="1" smtClean="0"/>
              <a:t>sekä</a:t>
            </a:r>
            <a:r>
              <a:rPr lang="en-US" sz="1200" dirty="0" smtClean="0"/>
              <a:t> </a:t>
            </a:r>
            <a:r>
              <a:rPr lang="en-US" sz="1200" dirty="0" err="1" smtClean="0"/>
              <a:t>matkailijoiden</a:t>
            </a:r>
            <a:r>
              <a:rPr lang="en-US" sz="1200" dirty="0" smtClean="0"/>
              <a:t> </a:t>
            </a:r>
            <a:r>
              <a:rPr lang="en-US" sz="1200" dirty="0" err="1" smtClean="0"/>
              <a:t>tiedottaminen</a:t>
            </a:r>
            <a:endParaRPr lang="en-US" sz="1200" dirty="0"/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Kehittyneet</a:t>
            </a:r>
            <a:r>
              <a:rPr lang="en-US" sz="1200" dirty="0" smtClean="0"/>
              <a:t> </a:t>
            </a:r>
            <a:r>
              <a:rPr lang="en-US" sz="1200" dirty="0" err="1" smtClean="0"/>
              <a:t>pyörien</a:t>
            </a:r>
            <a:r>
              <a:rPr lang="en-US" sz="1200" dirty="0" smtClean="0"/>
              <a:t> </a:t>
            </a:r>
            <a:r>
              <a:rPr lang="en-US" sz="1200" dirty="0" err="1" smtClean="0"/>
              <a:t>vuokrauspalvelut</a:t>
            </a:r>
            <a:r>
              <a:rPr lang="en-US" sz="1200" dirty="0" smtClean="0"/>
              <a:t> -  </a:t>
            </a:r>
            <a:r>
              <a:rPr lang="en-US" sz="1200" dirty="0" err="1" smtClean="0"/>
              <a:t>myös</a:t>
            </a:r>
            <a:r>
              <a:rPr lang="en-US" sz="1200" dirty="0" smtClean="0"/>
              <a:t> </a:t>
            </a:r>
            <a:r>
              <a:rPr lang="en-US" sz="1200" dirty="0" err="1" smtClean="0"/>
              <a:t>autojen</a:t>
            </a:r>
            <a:r>
              <a:rPr lang="en-US" sz="1200" dirty="0" smtClean="0"/>
              <a:t> </a:t>
            </a:r>
            <a:r>
              <a:rPr lang="en-US" sz="1200" dirty="0" err="1" smtClean="0"/>
              <a:t>parkkeeraaminen</a:t>
            </a:r>
            <a:r>
              <a:rPr lang="en-US" sz="1200" dirty="0" smtClean="0"/>
              <a:t> </a:t>
            </a:r>
            <a:r>
              <a:rPr lang="en-US" sz="1200" dirty="0" err="1" smtClean="0"/>
              <a:t>huomioitava</a:t>
            </a:r>
            <a:endParaRPr lang="en-US" sz="1200" dirty="0"/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Hotellien</a:t>
            </a:r>
            <a:r>
              <a:rPr lang="en-US" sz="1200" dirty="0" smtClean="0"/>
              <a:t> </a:t>
            </a:r>
            <a:r>
              <a:rPr lang="en-US" sz="1200" dirty="0" err="1" smtClean="0"/>
              <a:t>varauspalvelut</a:t>
            </a:r>
            <a:r>
              <a:rPr lang="en-US" sz="1200" dirty="0" smtClean="0"/>
              <a:t> </a:t>
            </a:r>
            <a:r>
              <a:rPr lang="en-US" sz="1200" dirty="0" err="1" smtClean="0"/>
              <a:t>ja</a:t>
            </a:r>
            <a:r>
              <a:rPr lang="en-US" sz="1200" dirty="0" smtClean="0"/>
              <a:t> </a:t>
            </a:r>
            <a:r>
              <a:rPr lang="en-US" sz="1200" dirty="0" err="1" smtClean="0"/>
              <a:t>pyöräilypaketit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r>
              <a:rPr lang="en-US" sz="1200" dirty="0" smtClean="0"/>
              <a:t>                </a:t>
            </a:r>
            <a:r>
              <a:rPr lang="en-US" sz="1200" dirty="0" err="1" smtClean="0"/>
              <a:t>Pyöräilyturismin</a:t>
            </a:r>
            <a:r>
              <a:rPr lang="en-US" sz="1200" dirty="0" smtClean="0"/>
              <a:t> </a:t>
            </a:r>
            <a:r>
              <a:rPr lang="en-US" sz="1200" dirty="0" err="1" smtClean="0"/>
              <a:t>kasvuun</a:t>
            </a:r>
            <a:r>
              <a:rPr lang="en-US" sz="1200" dirty="0" smtClean="0"/>
              <a:t> </a:t>
            </a:r>
            <a:r>
              <a:rPr lang="en-US" sz="1200" dirty="0" err="1" smtClean="0"/>
              <a:t>vaikuttavia</a:t>
            </a:r>
            <a:r>
              <a:rPr lang="en-US" sz="1200" dirty="0" smtClean="0"/>
              <a:t> </a:t>
            </a:r>
            <a:r>
              <a:rPr lang="en-US" sz="1200" dirty="0" err="1" smtClean="0"/>
              <a:t>tekijöitä</a:t>
            </a:r>
            <a:r>
              <a:rPr lang="en-US" sz="1200" dirty="0" smtClean="0"/>
              <a:t>: </a:t>
            </a:r>
          </a:p>
          <a:p>
            <a:endParaRPr lang="en-US" sz="1200" dirty="0" smtClean="0"/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Aktiivilomien</a:t>
            </a:r>
            <a:r>
              <a:rPr lang="en-US" sz="1200" dirty="0" smtClean="0"/>
              <a:t> </a:t>
            </a:r>
            <a:r>
              <a:rPr lang="en-US" sz="1200" dirty="0" err="1" smtClean="0"/>
              <a:t>tarpeen</a:t>
            </a:r>
            <a:r>
              <a:rPr lang="en-US" sz="1200" dirty="0" smtClean="0"/>
              <a:t> </a:t>
            </a:r>
            <a:r>
              <a:rPr lang="en-US" sz="1200" dirty="0" err="1" smtClean="0"/>
              <a:t>kasvu</a:t>
            </a:r>
            <a:r>
              <a:rPr lang="en-US" sz="1200" dirty="0" smtClean="0"/>
              <a:t> (</a:t>
            </a:r>
            <a:r>
              <a:rPr lang="en-US" sz="1200" dirty="0" err="1" smtClean="0"/>
              <a:t>kiinnostus</a:t>
            </a:r>
            <a:r>
              <a:rPr lang="en-US" sz="1200" dirty="0" smtClean="0"/>
              <a:t> </a:t>
            </a:r>
            <a:r>
              <a:rPr lang="en-US" sz="1200" dirty="0" err="1" smtClean="0"/>
              <a:t>hyvinvointimatkailuun</a:t>
            </a:r>
            <a:r>
              <a:rPr lang="en-US" sz="1200" dirty="0" smtClean="0"/>
              <a:t>)</a:t>
            </a:r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Kiinnostus</a:t>
            </a:r>
            <a:r>
              <a:rPr lang="en-US" sz="1200" dirty="0" smtClean="0"/>
              <a:t> </a:t>
            </a:r>
            <a:r>
              <a:rPr lang="en-US" sz="1200" dirty="0" err="1" smtClean="0"/>
              <a:t>ekomatkailuun</a:t>
            </a:r>
            <a:r>
              <a:rPr lang="en-US" sz="1200" dirty="0" smtClean="0"/>
              <a:t> (</a:t>
            </a:r>
            <a:r>
              <a:rPr lang="en-US" sz="1200" dirty="0" err="1" smtClean="0"/>
              <a:t>kestäväkehitys</a:t>
            </a:r>
            <a:r>
              <a:rPr lang="en-US" sz="1200" dirty="0" smtClean="0"/>
              <a:t>)</a:t>
            </a:r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Kiinnostus</a:t>
            </a:r>
            <a:r>
              <a:rPr lang="en-US" sz="1200" dirty="0" smtClean="0"/>
              <a:t> </a:t>
            </a:r>
            <a:r>
              <a:rPr lang="en-US" sz="1200" dirty="0" err="1" smtClean="0"/>
              <a:t>maaseutuun</a:t>
            </a:r>
            <a:r>
              <a:rPr lang="en-US" sz="1200" dirty="0" smtClean="0"/>
              <a:t> </a:t>
            </a:r>
            <a:r>
              <a:rPr lang="en-US" sz="1200" dirty="0" err="1" smtClean="0"/>
              <a:t>ja</a:t>
            </a:r>
            <a:r>
              <a:rPr lang="en-US" sz="1200" dirty="0" smtClean="0"/>
              <a:t> </a:t>
            </a:r>
            <a:r>
              <a:rPr lang="en-US" sz="1200" dirty="0" err="1" smtClean="0"/>
              <a:t>kulttuuriin</a:t>
            </a:r>
            <a:endParaRPr lang="en-US" sz="1200" dirty="0"/>
          </a:p>
          <a:p>
            <a:pPr marL="628650" lvl="1" indent="-171450">
              <a:buFontTx/>
              <a:buChar char="-"/>
            </a:pPr>
            <a:r>
              <a:rPr lang="en-US" sz="1200" dirty="0" err="1" smtClean="0"/>
              <a:t>Pyöräilyn</a:t>
            </a:r>
            <a:r>
              <a:rPr lang="en-US" sz="1200" dirty="0" smtClean="0"/>
              <a:t> </a:t>
            </a:r>
            <a:r>
              <a:rPr lang="en-US" sz="1200" dirty="0" err="1" smtClean="0"/>
              <a:t>trendikkyys</a:t>
            </a:r>
            <a:r>
              <a:rPr lang="en-US" sz="1200" dirty="0" smtClean="0"/>
              <a:t> (imago, </a:t>
            </a:r>
            <a:r>
              <a:rPr lang="en-US" sz="1200" dirty="0" err="1" smtClean="0"/>
              <a:t>muoti</a:t>
            </a:r>
            <a:r>
              <a:rPr lang="en-US" sz="1200" dirty="0" smtClean="0"/>
              <a:t>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64288" y="4789278"/>
            <a:ext cx="2431853" cy="1664058"/>
            <a:chOff x="7164288" y="4789278"/>
            <a:chExt cx="2431853" cy="1664058"/>
          </a:xfrm>
        </p:grpSpPr>
        <p:sp>
          <p:nvSpPr>
            <p:cNvPr id="12" name="Rectangle 11"/>
            <p:cNvSpPr/>
            <p:nvPr/>
          </p:nvSpPr>
          <p:spPr>
            <a:xfrm>
              <a:off x="7164288" y="4789278"/>
              <a:ext cx="1475656" cy="148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4884947"/>
              <a:ext cx="2431853" cy="1568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2886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/>
              <a:t>Lähteet </a:t>
            </a:r>
            <a:endParaRPr lang="fi-FI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fi-FI" sz="1300" dirty="0" smtClean="0">
                <a:hlinkClick r:id="rId2"/>
              </a:rPr>
              <a:t>http://www.onestreet.org/resources-for-increasing-bicycling/143-cycle-tourism</a:t>
            </a:r>
            <a:endParaRPr lang="fi-FI" sz="1300" dirty="0" smtClean="0"/>
          </a:p>
          <a:p>
            <a:pPr marL="0" indent="0">
              <a:lnSpc>
                <a:spcPct val="120000"/>
              </a:lnSpc>
              <a:buNone/>
            </a:pPr>
            <a:endParaRPr lang="fi-FI" sz="1300" dirty="0" smtClean="0"/>
          </a:p>
          <a:p>
            <a:pPr>
              <a:lnSpc>
                <a:spcPct val="120000"/>
              </a:lnSpc>
            </a:pPr>
            <a:r>
              <a:rPr lang="fi-FI" sz="1300" dirty="0" smtClean="0">
                <a:hlinkClick r:id="rId3"/>
              </a:rPr>
              <a:t>http://www.sustrans.org.uk/assets/files/Info%20sheets/ff28.pdf</a:t>
            </a:r>
            <a:endParaRPr lang="fi-FI" sz="1300" dirty="0" smtClean="0"/>
          </a:p>
          <a:p>
            <a:pPr marL="0" indent="0">
              <a:lnSpc>
                <a:spcPct val="120000"/>
              </a:lnSpc>
              <a:buNone/>
            </a:pPr>
            <a:endParaRPr lang="fi-FI" sz="1300" dirty="0" smtClean="0"/>
          </a:p>
          <a:p>
            <a:pPr>
              <a:lnSpc>
                <a:spcPct val="120000"/>
              </a:lnSpc>
            </a:pPr>
            <a:r>
              <a:rPr lang="fi-FI" sz="1300" dirty="0" smtClean="0">
                <a:hlinkClick r:id="rId4"/>
              </a:rPr>
              <a:t>http://www.velo.info/Library/Cycling_Leisure_Tourism.pdf</a:t>
            </a:r>
            <a:endParaRPr lang="fi-FI" sz="1300" dirty="0" smtClean="0"/>
          </a:p>
          <a:p>
            <a:pPr marL="0" indent="0">
              <a:lnSpc>
                <a:spcPct val="120000"/>
              </a:lnSpc>
              <a:buNone/>
            </a:pPr>
            <a:endParaRPr lang="fi-FI" sz="1300" dirty="0" smtClean="0"/>
          </a:p>
          <a:p>
            <a:pPr>
              <a:lnSpc>
                <a:spcPct val="120000"/>
              </a:lnSpc>
            </a:pPr>
            <a:r>
              <a:rPr lang="fi-FI" sz="1300" dirty="0" smtClean="0">
                <a:hlinkClick r:id="rId5"/>
              </a:rPr>
              <a:t>http://www.mek.fi/w5/mekfi/index.nsf/6dbe7db571ccef1cc225678b004e73ed/7620b7fbb6d5b604c2257524002b5937/$FILE/Pyorailymatkailun_kehitt%C3%A4misstrategia_2009-2013%20vrs%202.pdf</a:t>
            </a:r>
            <a:endParaRPr lang="fi-FI" sz="1300" dirty="0" smtClean="0"/>
          </a:p>
          <a:p>
            <a:pPr>
              <a:lnSpc>
                <a:spcPct val="120000"/>
              </a:lnSpc>
            </a:pPr>
            <a:endParaRPr lang="fi-FI" sz="1300" dirty="0" smtClean="0"/>
          </a:p>
          <a:p>
            <a:pPr>
              <a:lnSpc>
                <a:spcPct val="120000"/>
              </a:lnSpc>
            </a:pPr>
            <a:r>
              <a:rPr lang="fi-FI" sz="1300" dirty="0" smtClean="0">
                <a:hlinkClick r:id="rId6"/>
              </a:rPr>
              <a:t>http://www.transportal.fi/Hankkeet/jaloin/liikennepolitiikka/pyoramatkailupolitiikka_121103.pdf</a:t>
            </a:r>
            <a:endParaRPr lang="fi-FI" sz="1300" dirty="0" smtClean="0"/>
          </a:p>
          <a:p>
            <a:pPr>
              <a:lnSpc>
                <a:spcPct val="120000"/>
              </a:lnSpc>
            </a:pPr>
            <a:endParaRPr lang="fi-FI" sz="1300" dirty="0" smtClean="0"/>
          </a:p>
          <a:p>
            <a:pPr>
              <a:lnSpc>
                <a:spcPct val="120000"/>
              </a:lnSpc>
            </a:pPr>
            <a:r>
              <a:rPr lang="fi-FI" sz="1300" dirty="0" smtClean="0">
                <a:hlinkClick r:id="rId7"/>
              </a:rPr>
              <a:t>http://www.visitfinland.com/web/guest/finland-guide/what-to-see/summer-activities/cycling</a:t>
            </a:r>
            <a:endParaRPr lang="fi-FI" sz="1300" dirty="0" smtClean="0"/>
          </a:p>
          <a:p>
            <a:pPr>
              <a:lnSpc>
                <a:spcPct val="120000"/>
              </a:lnSpc>
            </a:pPr>
            <a:endParaRPr lang="fi-FI" sz="1300" dirty="0" smtClean="0"/>
          </a:p>
          <a:p>
            <a:pPr>
              <a:lnSpc>
                <a:spcPct val="120000"/>
              </a:lnSpc>
            </a:pPr>
            <a:r>
              <a:rPr lang="fi-FI" sz="1300" dirty="0" smtClean="0">
                <a:hlinkClick r:id="rId8"/>
              </a:rPr>
              <a:t>http://www.pyoraillensuomessa.fi/index.php?p=sis&amp;pid=15&amp;l=fi</a:t>
            </a:r>
            <a:endParaRPr lang="fi-FI" sz="1300" dirty="0" smtClean="0"/>
          </a:p>
          <a:p>
            <a:pPr>
              <a:lnSpc>
                <a:spcPct val="120000"/>
              </a:lnSpc>
            </a:pPr>
            <a:endParaRPr lang="fi-FI" sz="1300" dirty="0" smtClean="0"/>
          </a:p>
          <a:p>
            <a:pPr>
              <a:lnSpc>
                <a:spcPct val="120000"/>
              </a:lnSpc>
            </a:pPr>
            <a:r>
              <a:rPr lang="fi-FI" sz="1300" dirty="0" smtClean="0">
                <a:hlinkClick r:id="rId9"/>
              </a:rPr>
              <a:t>http://www.mek.fi/W5/mekfi/index.nsf/730493a8cd104eacc22570ac00411b4b/1748edc7dc3fe88ac225735b0032a947/$FILE/A134%20Melonta-%20py%C3%B6raily-%20vaellustarjontamme%20ja.pdf</a:t>
            </a:r>
            <a:endParaRPr lang="fi-FI" sz="1300" dirty="0" smtClean="0"/>
          </a:p>
          <a:p>
            <a:pPr>
              <a:lnSpc>
                <a:spcPct val="120000"/>
              </a:lnSpc>
            </a:pPr>
            <a:endParaRPr lang="fi-FI" sz="1300" dirty="0" smtClean="0"/>
          </a:p>
          <a:p>
            <a:pPr>
              <a:lnSpc>
                <a:spcPct val="120000"/>
              </a:lnSpc>
            </a:pPr>
            <a:r>
              <a:rPr lang="fi-FI" sz="1300" dirty="0">
                <a:hlinkClick r:id="rId10"/>
              </a:rPr>
              <a:t>http://www.kk.dk/sitecore/content/Subsites/CityOfCopenhagen/SubsiteFrontpage/LivingInCopenhagen/CityAndTraffic/CityOfCyclists.aspx</a:t>
            </a:r>
            <a:r>
              <a:rPr lang="fi-FI" sz="1300" dirty="0"/>
              <a:t> </a:t>
            </a:r>
            <a:br>
              <a:rPr lang="fi-FI" sz="1300" dirty="0"/>
            </a:br>
            <a:endParaRPr lang="fi-FI" sz="1300" dirty="0"/>
          </a:p>
          <a:p>
            <a:pPr>
              <a:lnSpc>
                <a:spcPct val="120000"/>
              </a:lnSpc>
            </a:pPr>
            <a:r>
              <a:rPr lang="fi-FI" sz="1300" dirty="0">
                <a:hlinkClick r:id="rId11"/>
              </a:rPr>
              <a:t>http://</a:t>
            </a:r>
            <a:r>
              <a:rPr lang="fi-FI" sz="1300" dirty="0" smtClean="0">
                <a:hlinkClick r:id="rId11"/>
              </a:rPr>
              <a:t>www.linkbc.ca/torc/downs1/cycleTourism.pdf</a:t>
            </a:r>
            <a:endParaRPr lang="fi-FI" sz="1300" dirty="0"/>
          </a:p>
          <a:p>
            <a:pPr>
              <a:lnSpc>
                <a:spcPct val="120000"/>
              </a:lnSpc>
            </a:pPr>
            <a:endParaRPr lang="fi-FI" sz="1300" dirty="0"/>
          </a:p>
          <a:p>
            <a:pPr marL="0" indent="0">
              <a:lnSpc>
                <a:spcPct val="120000"/>
              </a:lnSpc>
              <a:buNone/>
            </a:pPr>
            <a:endParaRPr lang="fi-FI" sz="1300" dirty="0"/>
          </a:p>
          <a:p>
            <a:pPr>
              <a:lnSpc>
                <a:spcPct val="120000"/>
              </a:lnSpc>
            </a:pPr>
            <a:r>
              <a:rPr lang="fi-FI" sz="1300" dirty="0">
                <a:hlinkClick r:id="rId12"/>
              </a:rPr>
              <a:t>www.aep.wur.nl/NR/rdonlyres/D3255A0B-D9AB-4EF3.../</a:t>
            </a:r>
            <a:r>
              <a:rPr lang="fi-FI" sz="1300" dirty="0" smtClean="0">
                <a:hlinkClick r:id="rId12"/>
              </a:rPr>
              <a:t>036_Piket.doc</a:t>
            </a:r>
            <a:endParaRPr lang="fi-FI" sz="13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fi-FI" sz="1300" dirty="0"/>
              <a:t/>
            </a:r>
            <a:br>
              <a:rPr lang="fi-FI" sz="1300" dirty="0"/>
            </a:br>
            <a:endParaRPr lang="fi-FI" sz="1300" dirty="0"/>
          </a:p>
          <a:p>
            <a:pPr>
              <a:lnSpc>
                <a:spcPct val="120000"/>
              </a:lnSpc>
            </a:pPr>
            <a:r>
              <a:rPr lang="fi-FI" sz="1300" dirty="0">
                <a:hlinkClick r:id="rId13"/>
              </a:rPr>
              <a:t>www.aep.wur.nl/NR/rdonlyres/D3255A0B-D9AB-4EF3.../036_Piket.docwww.aep.wur.nl/NR/rdonlyres/D3255A0B-D9AB-4EF3.../</a:t>
            </a:r>
            <a:r>
              <a:rPr lang="fi-FI" sz="1300" dirty="0" smtClean="0">
                <a:hlinkClick r:id="rId13"/>
              </a:rPr>
              <a:t>036_Piket.doc</a:t>
            </a:r>
            <a:endParaRPr lang="fi-FI" sz="1300" dirty="0" smtClean="0"/>
          </a:p>
          <a:p>
            <a:endParaRPr lang="fi-FI" sz="1200" dirty="0"/>
          </a:p>
          <a:p>
            <a:pPr marL="0" indent="0">
              <a:buNone/>
            </a:pPr>
            <a:endParaRPr lang="fi-FI" sz="1200" dirty="0"/>
          </a:p>
          <a:p>
            <a:endParaRPr lang="fi-FI" sz="1200" dirty="0" smtClean="0"/>
          </a:p>
          <a:p>
            <a:endParaRPr lang="fi-FI" sz="1200" dirty="0" smtClean="0"/>
          </a:p>
          <a:p>
            <a:endParaRPr lang="fi-FI" sz="1200" dirty="0" smtClean="0"/>
          </a:p>
          <a:p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399587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7944" y="2636912"/>
            <a:ext cx="129614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564904"/>
            <a:ext cx="2431853" cy="156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33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7544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3200" dirty="0" smtClean="0">
                <a:latin typeface="Bookman Old Style" pitchFamily="18" charset="0"/>
              </a:rPr>
              <a:t>Turismi-vuokra-satunnainen</a:t>
            </a:r>
            <a:endParaRPr lang="fi-FI" sz="3200" dirty="0">
              <a:latin typeface="Bookman Old Style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80512" cy="26369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Rectangle 5"/>
          <p:cNvSpPr/>
          <p:nvPr/>
        </p:nvSpPr>
        <p:spPr>
          <a:xfrm>
            <a:off x="-7912" y="4293096"/>
            <a:ext cx="9180512" cy="26369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959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27138"/>
            <a:ext cx="7010400" cy="440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>
                <a:latin typeface="Bookman Old Style" pitchFamily="18" charset="0"/>
              </a:rPr>
              <a:t>Profiili jaottelua:</a:t>
            </a:r>
            <a:endParaRPr lang="fi-FI" sz="2400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27138"/>
            <a:ext cx="8229600" cy="5256584"/>
          </a:xfrm>
        </p:spPr>
        <p:txBody>
          <a:bodyPr>
            <a:normAutofit/>
          </a:bodyPr>
          <a:lstStyle/>
          <a:p>
            <a:pPr lvl="1"/>
            <a:endParaRPr lang="fi-FI" sz="1400" dirty="0" smtClean="0"/>
          </a:p>
          <a:p>
            <a:pPr lvl="1"/>
            <a:r>
              <a:rPr lang="fi-FI" sz="1400" dirty="0" smtClean="0"/>
              <a:t>Vuokrapyöräilijät</a:t>
            </a:r>
            <a:endParaRPr lang="fi-FI" sz="1400" dirty="0" smtClean="0"/>
          </a:p>
          <a:p>
            <a:pPr lvl="1"/>
            <a:r>
              <a:rPr lang="fi-FI" sz="1400" dirty="0" smtClean="0"/>
              <a:t>Matkapyöräilijät</a:t>
            </a:r>
            <a:endParaRPr lang="fi-FI" sz="1400" dirty="0" smtClean="0"/>
          </a:p>
          <a:p>
            <a:pPr lvl="1"/>
            <a:r>
              <a:rPr lang="fi-FI" sz="1400" dirty="0" smtClean="0"/>
              <a:t>Kokoontumisajoihin saapuvat </a:t>
            </a:r>
            <a:r>
              <a:rPr lang="fi-FI" sz="1400" dirty="0" smtClean="0"/>
              <a:t>pyöräilijät</a:t>
            </a:r>
            <a:endParaRPr lang="fi-FI" sz="1400" dirty="0" smtClean="0"/>
          </a:p>
          <a:p>
            <a:pPr lvl="1"/>
            <a:r>
              <a:rPr lang="fi-FI" sz="1400" dirty="0" smtClean="0"/>
              <a:t>Hotellipyöräilijät</a:t>
            </a:r>
            <a:endParaRPr lang="fi-FI" sz="1400" dirty="0" smtClean="0"/>
          </a:p>
          <a:p>
            <a:pPr lvl="1"/>
            <a:r>
              <a:rPr lang="fi-FI" sz="1400" dirty="0" smtClean="0"/>
              <a:t>Elämyspyöräilijät</a:t>
            </a:r>
          </a:p>
          <a:p>
            <a:pPr lvl="2"/>
            <a:r>
              <a:rPr lang="fi-FI" sz="1000" dirty="0" smtClean="0"/>
              <a:t>Extreme</a:t>
            </a:r>
          </a:p>
          <a:p>
            <a:pPr lvl="2"/>
            <a:r>
              <a:rPr lang="fi-FI" sz="1000" dirty="0" smtClean="0"/>
              <a:t>Uudet </a:t>
            </a:r>
            <a:r>
              <a:rPr lang="fi-FI" sz="1000" dirty="0" smtClean="0"/>
              <a:t>kokemukset</a:t>
            </a:r>
            <a:endParaRPr lang="fi-FI" sz="1000" dirty="0" smtClean="0"/>
          </a:p>
          <a:p>
            <a:pPr lvl="1"/>
            <a:r>
              <a:rPr lang="fi-FI" sz="1400" dirty="0" smtClean="0"/>
              <a:t>Retkipyöräilijät</a:t>
            </a:r>
          </a:p>
          <a:p>
            <a:pPr lvl="2"/>
            <a:r>
              <a:rPr lang="fi-FI" sz="1200" dirty="0" smtClean="0"/>
              <a:t>Kaupunkiretket</a:t>
            </a:r>
          </a:p>
          <a:p>
            <a:pPr lvl="2"/>
            <a:r>
              <a:rPr lang="fi-FI" sz="1200" dirty="0" smtClean="0"/>
              <a:t>Luontoretket</a:t>
            </a:r>
          </a:p>
          <a:p>
            <a:pPr lvl="2"/>
            <a:r>
              <a:rPr lang="fi-FI" sz="1200" dirty="0" smtClean="0"/>
              <a:t>Vaellukset</a:t>
            </a:r>
          </a:p>
          <a:p>
            <a:pPr lvl="2"/>
            <a:r>
              <a:rPr lang="fi-FI" sz="1200" dirty="0" smtClean="0"/>
              <a:t>Yhdistelmämatkailijat</a:t>
            </a:r>
            <a:endParaRPr lang="fi-FI" sz="1200" dirty="0" smtClean="0"/>
          </a:p>
          <a:p>
            <a:pPr lvl="1"/>
            <a:r>
              <a:rPr lang="fi-FI" sz="1400" dirty="0" err="1" smtClean="0"/>
              <a:t>Lifestyle</a:t>
            </a:r>
            <a:r>
              <a:rPr lang="fi-FI" sz="1400" dirty="0" smtClean="0"/>
              <a:t> pyöräilijät</a:t>
            </a:r>
          </a:p>
          <a:p>
            <a:pPr lvl="2"/>
            <a:r>
              <a:rPr lang="fi-FI" sz="1200" dirty="0" smtClean="0"/>
              <a:t>Hyvinvointipyöräilijät</a:t>
            </a:r>
          </a:p>
          <a:p>
            <a:pPr lvl="2"/>
            <a:r>
              <a:rPr lang="fi-FI" sz="1200" dirty="0" smtClean="0"/>
              <a:t>Liikuntapyöräilijät</a:t>
            </a:r>
          </a:p>
          <a:p>
            <a:pPr lvl="2"/>
            <a:r>
              <a:rPr lang="fi-FI" sz="1200" dirty="0" smtClean="0"/>
              <a:t>Budjettimatkailijat – hyödyntää pyörämatkailua</a:t>
            </a:r>
          </a:p>
          <a:p>
            <a:pPr lvl="1"/>
            <a:endParaRPr lang="fi-FI" dirty="0"/>
          </a:p>
        </p:txBody>
      </p:sp>
      <p:grpSp>
        <p:nvGrpSpPr>
          <p:cNvPr id="8" name="Group 7"/>
          <p:cNvGrpSpPr/>
          <p:nvPr/>
        </p:nvGrpSpPr>
        <p:grpSpPr>
          <a:xfrm>
            <a:off x="7164288" y="4789278"/>
            <a:ext cx="2431853" cy="1664058"/>
            <a:chOff x="7164288" y="4789278"/>
            <a:chExt cx="2431853" cy="1664058"/>
          </a:xfrm>
        </p:grpSpPr>
        <p:sp>
          <p:nvSpPr>
            <p:cNvPr id="9" name="Rectangle 8"/>
            <p:cNvSpPr/>
            <p:nvPr/>
          </p:nvSpPr>
          <p:spPr>
            <a:xfrm>
              <a:off x="7164288" y="4789278"/>
              <a:ext cx="1475656" cy="148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4884947"/>
              <a:ext cx="2431853" cy="1568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5852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6237312"/>
            <a:ext cx="216024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400" dirty="0" smtClean="0">
                <a:latin typeface="Bookman Old Style" pitchFamily="18" charset="0"/>
              </a:rPr>
              <a:t>Satunnainen</a:t>
            </a:r>
            <a:endParaRPr lang="fi-FI" sz="1400" dirty="0"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4869160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Vuokrapyöräilijät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5589240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Matkapyöräilijät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7864" y="6243979"/>
            <a:ext cx="216024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400" dirty="0" smtClean="0">
                <a:latin typeface="Bookman Old Style" pitchFamily="18" charset="0"/>
              </a:rPr>
              <a:t>Vuokra</a:t>
            </a:r>
            <a:endParaRPr lang="fi-FI" sz="1400" dirty="0"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6224012"/>
            <a:ext cx="216024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400" dirty="0" smtClean="0">
                <a:latin typeface="Bookman Old Style" pitchFamily="18" charset="0"/>
              </a:rPr>
              <a:t>Turisti</a:t>
            </a:r>
            <a:endParaRPr lang="fi-FI" sz="1400" dirty="0"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5301208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err="1" smtClean="0">
                <a:latin typeface="Bookman Old Style" pitchFamily="18" charset="0"/>
              </a:rPr>
              <a:t>Tavikset</a:t>
            </a:r>
            <a:endParaRPr lang="fi-FI" sz="1050" dirty="0">
              <a:latin typeface="Bookman Old Style" pitchFamily="18" charset="0"/>
            </a:endParaRPr>
          </a:p>
        </p:txBody>
      </p:sp>
      <p:cxnSp>
        <p:nvCxnSpPr>
          <p:cNvPr id="16" name="Straight Arrow Connector 15"/>
          <p:cNvCxnSpPr>
            <a:stCxn id="5" idx="0"/>
          </p:cNvCxnSpPr>
          <p:nvPr/>
        </p:nvCxnSpPr>
        <p:spPr>
          <a:xfrm flipV="1">
            <a:off x="1403648" y="5661248"/>
            <a:ext cx="0" cy="576064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48163" y="4869160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Oma pyörä mukana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48163" y="4365104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Kokoontumisajot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3968" y="3543798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err="1" smtClean="0">
                <a:latin typeface="Bookman Old Style" pitchFamily="18" charset="0"/>
              </a:rPr>
              <a:t>Extremepyöräilijät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38794" y="3717032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Elämyspyöräilijät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83968" y="3967172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Uudet kokemukset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44208" y="2276872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Retkipyöräilijät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83968" y="2924944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Kaupunkiretket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83968" y="2469758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Luontoretket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83968" y="2094964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Vaellukset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83968" y="1734924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Yhdistelmämatkailijat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49160" y="692696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err="1" smtClean="0">
                <a:latin typeface="Bookman Old Style" pitchFamily="18" charset="0"/>
              </a:rPr>
              <a:t>Lifestylepyöräilijät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83968" y="1090628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Hyvinvointi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83968" y="702634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Liikunta</a:t>
            </a:r>
            <a:endParaRPr lang="fi-FI" sz="1050" dirty="0"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3968" y="332656"/>
            <a:ext cx="1728192" cy="253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50" dirty="0" smtClean="0">
                <a:latin typeface="Bookman Old Style" pitchFamily="18" charset="0"/>
              </a:rPr>
              <a:t>Budjetti</a:t>
            </a:r>
            <a:endParaRPr lang="fi-FI" sz="1050" dirty="0">
              <a:latin typeface="Bookman Old Style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2279077" y="5123076"/>
            <a:ext cx="1284811" cy="326263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4457073" y="5229200"/>
            <a:ext cx="1" cy="99481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457073" y="5843156"/>
            <a:ext cx="474967" cy="39415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8460432" y="819654"/>
            <a:ext cx="72008" cy="5403031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6804248" y="5843157"/>
            <a:ext cx="1728192" cy="379528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8277936" y="836712"/>
            <a:ext cx="182496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8244408" y="2425276"/>
            <a:ext cx="21602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8277936" y="3843990"/>
            <a:ext cx="21602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8280412" y="4492062"/>
            <a:ext cx="21602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8307058" y="4996118"/>
            <a:ext cx="21602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5868144" y="5195084"/>
            <a:ext cx="474967" cy="39415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5436096" y="5195084"/>
            <a:ext cx="432047" cy="39415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3851920" y="481830"/>
            <a:ext cx="0" cy="438733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3851920" y="476672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3851920" y="838707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3851920" y="1217782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3865729" y="1862078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3865729" y="2229557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3851920" y="2596912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3865729" y="3032904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3851920" y="3711874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3865729" y="4082571"/>
            <a:ext cx="360040" cy="103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6084168" y="3722190"/>
            <a:ext cx="343533" cy="12180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6084168" y="3843990"/>
            <a:ext cx="363996" cy="238581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6105627" y="1988840"/>
            <a:ext cx="332306" cy="40983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 flipV="1">
            <a:off x="6105627" y="2308223"/>
            <a:ext cx="333168" cy="81314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30" idx="1"/>
          </p:cNvCxnSpPr>
          <p:nvPr/>
        </p:nvCxnSpPr>
        <p:spPr>
          <a:xfrm flipH="1">
            <a:off x="6089582" y="2403830"/>
            <a:ext cx="354626" cy="19288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30" idx="1"/>
          </p:cNvCxnSpPr>
          <p:nvPr/>
        </p:nvCxnSpPr>
        <p:spPr>
          <a:xfrm flipH="1">
            <a:off x="6111041" y="2403830"/>
            <a:ext cx="333167" cy="521114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H="1" flipV="1">
            <a:off x="6084168" y="476672"/>
            <a:ext cx="354627" cy="34298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endCxn id="38" idx="3"/>
          </p:cNvCxnSpPr>
          <p:nvPr/>
        </p:nvCxnSpPr>
        <p:spPr>
          <a:xfrm flipH="1" flipV="1">
            <a:off x="6012160" y="829592"/>
            <a:ext cx="437000" cy="712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H="1">
            <a:off x="6084168" y="853079"/>
            <a:ext cx="379796" cy="369861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 flipV="1">
            <a:off x="6084168" y="648163"/>
            <a:ext cx="363996" cy="1697993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 flipV="1">
            <a:off x="6012160" y="956550"/>
            <a:ext cx="426635" cy="1416904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H="1" flipV="1">
            <a:off x="6012160" y="1412776"/>
            <a:ext cx="436004" cy="996539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7308306" y="980728"/>
            <a:ext cx="4950" cy="122507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7313256" y="2573558"/>
            <a:ext cx="0" cy="1097198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V="1">
            <a:off x="1403648" y="4725144"/>
            <a:ext cx="0" cy="576064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H="1">
            <a:off x="107504" y="4725144"/>
            <a:ext cx="129614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 flipV="1">
            <a:off x="5699682" y="6391200"/>
            <a:ext cx="744526" cy="666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H="1" flipV="1">
            <a:off x="7452320" y="5218792"/>
            <a:ext cx="1" cy="99481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H="1" flipV="1">
            <a:off x="7452320" y="4619020"/>
            <a:ext cx="3" cy="25014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2483768" y="6410475"/>
            <a:ext cx="792088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V="1">
            <a:off x="2483768" y="5229200"/>
            <a:ext cx="1152128" cy="1148701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/>
          <p:cNvGrpSpPr/>
          <p:nvPr/>
        </p:nvGrpSpPr>
        <p:grpSpPr>
          <a:xfrm>
            <a:off x="280116" y="258599"/>
            <a:ext cx="2431853" cy="1664058"/>
            <a:chOff x="7164288" y="4789278"/>
            <a:chExt cx="2431853" cy="1664058"/>
          </a:xfrm>
        </p:grpSpPr>
        <p:sp>
          <p:nvSpPr>
            <p:cNvPr id="131" name="Rectangle 130"/>
            <p:cNvSpPr/>
            <p:nvPr/>
          </p:nvSpPr>
          <p:spPr>
            <a:xfrm>
              <a:off x="7164288" y="4789278"/>
              <a:ext cx="1475656" cy="148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3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4884947"/>
              <a:ext cx="2431853" cy="1568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767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80512" cy="26369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Rectangle 4"/>
          <p:cNvSpPr/>
          <p:nvPr/>
        </p:nvSpPr>
        <p:spPr>
          <a:xfrm>
            <a:off x="-7912" y="4293096"/>
            <a:ext cx="9180512" cy="26369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TextBox 5"/>
          <p:cNvSpPr txBox="1"/>
          <p:nvPr/>
        </p:nvSpPr>
        <p:spPr>
          <a:xfrm>
            <a:off x="611560" y="3168844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dirty="0" smtClean="0"/>
              <a:t>” Pyöräilijäprofiilien erittely osoittautui monimutkaiseksi, sillä vuokra, satunnainen ja turisti ryhmittelyt lomittuvat keskenään.  Päätimme ratkaista asian toisin…”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338061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27138"/>
            <a:ext cx="7010400" cy="440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400" dirty="0" smtClean="0">
                <a:latin typeface="Bookman Old Style" pitchFamily="18" charset="0"/>
              </a:rPr>
              <a:t>Pyöräilijäprofiiliryhmät</a:t>
            </a:r>
            <a:endParaRPr lang="fi-FI" sz="2400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68152"/>
            <a:ext cx="7416824" cy="5733256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i-FI" sz="1400" dirty="0"/>
          </a:p>
          <a:p>
            <a:pPr marL="457200" lvl="1" indent="0">
              <a:buNone/>
            </a:pPr>
            <a:r>
              <a:rPr lang="fi-FI" sz="1400" dirty="0" smtClean="0"/>
              <a:t>                 Ulko- tai kotimaanmatkailija, joka vuokraa pyörän tai tuo oman pyörän mukanaan:</a:t>
            </a:r>
          </a:p>
          <a:p>
            <a:pPr marL="457200" lvl="1" indent="0">
              <a:buNone/>
            </a:pPr>
            <a:endParaRPr lang="fi-FI" sz="1400" dirty="0" smtClean="0"/>
          </a:p>
          <a:p>
            <a:pPr lvl="2">
              <a:buFont typeface="Arial" charset="0"/>
              <a:buChar char="•"/>
            </a:pPr>
            <a:r>
              <a:rPr lang="fi-FI" sz="1200" dirty="0" smtClean="0"/>
              <a:t>Matkailija joka haluaa vuokrata pyörän muutamaksi tunniksi keskusta-alueilla</a:t>
            </a:r>
            <a:r>
              <a:rPr lang="fi-FI" sz="1000" dirty="0" smtClean="0"/>
              <a:t>. </a:t>
            </a:r>
            <a:r>
              <a:rPr lang="fi-FI" sz="1200" dirty="0" smtClean="0"/>
              <a:t> Yksinkertainen kaupunkipyörä, jonka vuokraaminen melko edullista. </a:t>
            </a:r>
            <a:r>
              <a:rPr lang="fi-FI" sz="1200" dirty="0" smtClean="0">
                <a:solidFill>
                  <a:schemeClr val="accent5">
                    <a:lumMod val="50000"/>
                  </a:schemeClr>
                </a:solidFill>
              </a:rPr>
              <a:t>Motiiveina mm. nähtävyyksien katselu, liikkumisen helppous, nopeat visiitit keskusta-alueen ulkopuolella, tavaroiden kätevä kuljettaminen, yllättävä tarve,  liikunta, budjetti, imago.</a:t>
            </a:r>
          </a:p>
          <a:p>
            <a:pPr marL="914400" lvl="2" indent="0">
              <a:buNone/>
            </a:pPr>
            <a:endParaRPr lang="fi-FI" sz="1200" dirty="0" smtClean="0"/>
          </a:p>
          <a:p>
            <a:pPr lvl="2">
              <a:buFont typeface="Arial" charset="0"/>
              <a:buChar char="•"/>
            </a:pPr>
            <a:r>
              <a:rPr lang="fi-FI" sz="1200" dirty="0" smtClean="0"/>
              <a:t>Matkailija joka haluaa vuokrata pyörän useiksi päiviksi. Esim. Turun saariston rengasmatkaa varten. Pyörältä vaaditaan ainakin ajomukavuutta. </a:t>
            </a:r>
            <a:r>
              <a:rPr lang="fi-FI" sz="1200" dirty="0" smtClean="0">
                <a:solidFill>
                  <a:schemeClr val="accent4">
                    <a:lumMod val="75000"/>
                  </a:schemeClr>
                </a:solidFill>
              </a:rPr>
              <a:t>Motiiveina mm. elämyksien tavoittelu, helppo liikkuminen, alueisiin tai nähtävyyksiin laajempi tutustuminen, ajallinen vapaus, liikunta, sulautuminen paikallisväestöön, ekologisuus, budjetti, imago.</a:t>
            </a:r>
          </a:p>
          <a:p>
            <a:pPr marL="914400" lvl="2" indent="0">
              <a:buNone/>
            </a:pPr>
            <a:endParaRPr lang="fi-FI" sz="1200" dirty="0" smtClean="0"/>
          </a:p>
          <a:p>
            <a:pPr lvl="2">
              <a:buFont typeface="Arial" charset="0"/>
              <a:buChar char="•"/>
            </a:pPr>
            <a:r>
              <a:rPr lang="fi-FI" sz="1200" dirty="0" smtClean="0"/>
              <a:t>Matkailija joka haluaa vuokrata pyörän pidemmäksi aikaa. Esim. Lapin pyörävaellukset tai pidemmät maantieajomatkat. Pyörältä vaaditaan teknisiä ominaisuuksia, varusteiden tarve kasvaa. </a:t>
            </a:r>
            <a:r>
              <a:rPr lang="fi-FI" sz="1200" dirty="0" smtClean="0">
                <a:solidFill>
                  <a:schemeClr val="accent3">
                    <a:lumMod val="75000"/>
                  </a:schemeClr>
                </a:solidFill>
              </a:rPr>
              <a:t>Motiiveina mm. liikunnallisuus, elämäntapa, uudet elämykset, itsensä haastaminen, elämänarvot, syvempi tutustuminen laajempaan alueeseen.</a:t>
            </a:r>
            <a:endParaRPr lang="fi-FI" sz="1200" dirty="0" smtClean="0"/>
          </a:p>
          <a:p>
            <a:pPr lvl="2">
              <a:buFont typeface="Arial" charset="0"/>
              <a:buChar char="•"/>
            </a:pPr>
            <a:endParaRPr lang="fi-FI" sz="1200" dirty="0"/>
          </a:p>
          <a:p>
            <a:pPr marL="914400" lvl="2" indent="0">
              <a:buNone/>
            </a:pPr>
            <a:endParaRPr lang="fi-FI" sz="1200" dirty="0" smtClean="0"/>
          </a:p>
          <a:p>
            <a:pPr lvl="2">
              <a:buFont typeface="Arial" charset="0"/>
              <a:buChar char="•"/>
            </a:pPr>
            <a:endParaRPr lang="fi-FI" sz="1200" dirty="0" smtClean="0"/>
          </a:p>
          <a:p>
            <a:pPr lvl="2">
              <a:buFont typeface="Arial" charset="0"/>
              <a:buChar char="•"/>
            </a:pPr>
            <a:endParaRPr lang="fi-FI" sz="1200" dirty="0" smtClean="0"/>
          </a:p>
          <a:p>
            <a:pPr lvl="2">
              <a:buFont typeface="Arial" charset="0"/>
              <a:buChar char="•"/>
            </a:pPr>
            <a:endParaRPr lang="fi-FI" sz="1000" dirty="0" smtClean="0"/>
          </a:p>
          <a:p>
            <a:pPr lvl="2">
              <a:buFont typeface="Arial" charset="0"/>
              <a:buChar char="•"/>
            </a:pPr>
            <a:endParaRPr lang="fi-FI" sz="1000" dirty="0"/>
          </a:p>
        </p:txBody>
      </p:sp>
      <p:grpSp>
        <p:nvGrpSpPr>
          <p:cNvPr id="8" name="Group 7"/>
          <p:cNvGrpSpPr/>
          <p:nvPr/>
        </p:nvGrpSpPr>
        <p:grpSpPr>
          <a:xfrm>
            <a:off x="7164288" y="4789278"/>
            <a:ext cx="2431853" cy="1664058"/>
            <a:chOff x="7164288" y="4789278"/>
            <a:chExt cx="2431853" cy="1664058"/>
          </a:xfrm>
        </p:grpSpPr>
        <p:sp>
          <p:nvSpPr>
            <p:cNvPr id="9" name="Rectangle 8"/>
            <p:cNvSpPr/>
            <p:nvPr/>
          </p:nvSpPr>
          <p:spPr>
            <a:xfrm>
              <a:off x="7164288" y="4789278"/>
              <a:ext cx="1475656" cy="148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4884947"/>
              <a:ext cx="2431853" cy="1568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167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27138"/>
            <a:ext cx="7010400" cy="440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536" y="1844824"/>
            <a:ext cx="75608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Arial" charset="0"/>
              <a:buChar char="•"/>
            </a:pPr>
            <a:r>
              <a:rPr lang="fi-FI" sz="1200" dirty="0"/>
              <a:t>Matkailija joka haluaa elämyksiä. Valmis käyttämään suurenkin summan rahaa toimivista välineistä sekä opastuksesta.  Varusteet tilannekohtaiset. </a:t>
            </a:r>
            <a:r>
              <a:rPr lang="fi-FI" sz="1200" dirty="0" smtClean="0">
                <a:solidFill>
                  <a:schemeClr val="accent6">
                    <a:lumMod val="75000"/>
                  </a:schemeClr>
                </a:solidFill>
              </a:rPr>
              <a:t>Motiivina mm. teemamatkalle osallistuminen, ryhmään kuuluvuuden tunne, imagolla suuri merkitys, rakkaus pyöräilyyn, raha ja varallisuus, laadusta tinkimättömyys, täydellisen elämyksen tavoittelu.</a:t>
            </a:r>
            <a:endParaRPr lang="fi-FI" sz="1200" dirty="0"/>
          </a:p>
          <a:p>
            <a:pPr lvl="2">
              <a:buFont typeface="Arial" charset="0"/>
              <a:buChar char="•"/>
            </a:pPr>
            <a:endParaRPr lang="fi-FI" sz="1200" dirty="0"/>
          </a:p>
          <a:p>
            <a:pPr lvl="2">
              <a:buFont typeface="Arial" charset="0"/>
              <a:buChar char="•"/>
            </a:pPr>
            <a:r>
              <a:rPr lang="fi-FI" sz="1200" dirty="0"/>
              <a:t>Matkailija joka haluaa </a:t>
            </a:r>
            <a:r>
              <a:rPr lang="fi-FI" sz="1200" dirty="0" err="1"/>
              <a:t>extreme</a:t>
            </a:r>
            <a:r>
              <a:rPr lang="fi-FI" sz="1200" dirty="0"/>
              <a:t> kokemuksia. Välineiden oltava vaativaan käyttöön tarkoitettuja, suojavarusteiden tarve välttämätön. </a:t>
            </a:r>
            <a:r>
              <a:rPr lang="fi-FI" sz="1200" dirty="0" smtClean="0">
                <a:solidFill>
                  <a:schemeClr val="accent1">
                    <a:lumMod val="75000"/>
                  </a:schemeClr>
                </a:solidFill>
              </a:rPr>
              <a:t>Motiivina mm. adrenaliini ryöppy, vahvat kokemukset, itsensä haastaminen, imagon vahvistaminen, lajissa kehittyminen, intohimo.</a:t>
            </a:r>
            <a:endParaRPr lang="fi-FI" sz="1200" dirty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Font typeface="Arial" charset="0"/>
              <a:buChar char="•"/>
            </a:pPr>
            <a:endParaRPr lang="fi-FI" sz="1200" dirty="0"/>
          </a:p>
          <a:p>
            <a:pPr lvl="2">
              <a:buFont typeface="Arial" charset="0"/>
              <a:buChar char="•"/>
            </a:pPr>
            <a:r>
              <a:rPr lang="fi-FI" sz="1200" dirty="0"/>
              <a:t>Matkailija jonka pääasiallinen matkustusväline on pyörä. Ajaa omalla pyörällä ja kuljettaa suuriakin määriä matkatavaroita mukanaan.  </a:t>
            </a:r>
            <a:r>
              <a:rPr lang="fi-FI" sz="1200" dirty="0" smtClean="0">
                <a:solidFill>
                  <a:schemeClr val="accent2">
                    <a:lumMod val="75000"/>
                  </a:schemeClr>
                </a:solidFill>
              </a:rPr>
              <a:t>Motiivina mm. elämäntapa ja arvot, budjetti, huolettomuus, kokemukset, omatoimisuus, matkanteko ja päämäärä.</a:t>
            </a:r>
          </a:p>
          <a:p>
            <a:pPr lvl="2">
              <a:buFont typeface="Arial" charset="0"/>
              <a:buChar char="•"/>
            </a:pPr>
            <a:endParaRPr lang="fi-FI" sz="1200" dirty="0">
              <a:solidFill>
                <a:schemeClr val="accent2">
                  <a:lumMod val="75000"/>
                </a:schemeClr>
              </a:solidFill>
            </a:endParaRPr>
          </a:p>
          <a:p>
            <a:pPr lvl="2">
              <a:buFont typeface="Arial" charset="0"/>
              <a:buChar char="•"/>
            </a:pPr>
            <a:r>
              <a:rPr lang="fi-FI" sz="1200" dirty="0" smtClean="0"/>
              <a:t>Matkailija joka saapuu tapahtumaan. Pääasiassa syyt sosiaalisia, eikä niinkään itse pyöräily. Esim. kokoontumisajoihin saapuvat ja </a:t>
            </a:r>
            <a:r>
              <a:rPr lang="fi-FI" sz="1200" dirty="0" err="1" smtClean="0"/>
              <a:t>custom</a:t>
            </a:r>
            <a:r>
              <a:rPr lang="fi-FI" sz="1200" dirty="0" err="1"/>
              <a:t>-</a:t>
            </a:r>
            <a:r>
              <a:rPr lang="fi-FI" sz="1200" dirty="0" err="1" smtClean="0"/>
              <a:t>messuille</a:t>
            </a:r>
            <a:r>
              <a:rPr lang="fi-FI" sz="1200" dirty="0" smtClean="0"/>
              <a:t> osallistuvat. </a:t>
            </a:r>
            <a:r>
              <a:rPr lang="fi-FI" sz="1200" dirty="0" smtClean="0">
                <a:solidFill>
                  <a:schemeClr val="accent3">
                    <a:lumMod val="75000"/>
                  </a:schemeClr>
                </a:solidFill>
              </a:rPr>
              <a:t>Motiivina mm. muiden alan harrastajien tapaaminen, omien elämysten ja kokemusten jakaminen, harrastuksen vahvistaminen, tiedon kerääminen, ideoiden hankkiminen, verkostoituminen. </a:t>
            </a:r>
            <a:endParaRPr lang="fi-FI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Bookman Old Style" pitchFamily="18" charset="0"/>
              </a:rPr>
              <a:t>Pyöräilijäprofiiliryhmät</a:t>
            </a:r>
            <a:endParaRPr lang="fi-FI" sz="2400" dirty="0">
              <a:latin typeface="Bookman Old Style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64288" y="4789278"/>
            <a:ext cx="2431853" cy="1664058"/>
            <a:chOff x="7164288" y="4789278"/>
            <a:chExt cx="2431853" cy="1664058"/>
          </a:xfrm>
        </p:grpSpPr>
        <p:sp>
          <p:nvSpPr>
            <p:cNvPr id="10" name="Rectangle 9"/>
            <p:cNvSpPr/>
            <p:nvPr/>
          </p:nvSpPr>
          <p:spPr>
            <a:xfrm>
              <a:off x="7164288" y="4789278"/>
              <a:ext cx="1475656" cy="148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4884947"/>
              <a:ext cx="2431853" cy="1568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354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27138"/>
            <a:ext cx="7010400" cy="440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71389"/>
            <a:ext cx="69615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400" dirty="0"/>
              <a:t> </a:t>
            </a:r>
            <a:r>
              <a:rPr lang="fi-FI" sz="1400" dirty="0" smtClean="0"/>
              <a:t>                  </a:t>
            </a:r>
            <a:r>
              <a:rPr lang="fi-FI" sz="1200" dirty="0" smtClean="0"/>
              <a:t>Paikallinen, joka satunnaisesti vuokraa pyörän hetkelliseen tarpeeseen: </a:t>
            </a:r>
          </a:p>
          <a:p>
            <a:pPr marL="0" indent="0">
              <a:buNone/>
            </a:pPr>
            <a:endParaRPr lang="fi-FI" sz="1400" dirty="0" smtClean="0"/>
          </a:p>
          <a:p>
            <a:pPr lvl="1">
              <a:buFont typeface="Arial" charset="0"/>
              <a:buChar char="•"/>
            </a:pPr>
            <a:r>
              <a:rPr lang="fi-FI" sz="1200" dirty="0" smtClean="0"/>
              <a:t>Paikallinen joka vuokraa pyörän tavaran kuljettamiseen. Pyörässä oltava hyvä kori, satulaukku tai tavaran kuljetukseen suunniteltu pyörä. </a:t>
            </a:r>
            <a:r>
              <a:rPr lang="fi-FI" sz="1200" dirty="0" smtClean="0">
                <a:solidFill>
                  <a:schemeClr val="accent1">
                    <a:lumMod val="75000"/>
                  </a:schemeClr>
                </a:solidFill>
              </a:rPr>
              <a:t>Motiivina mm.  </a:t>
            </a:r>
            <a:r>
              <a:rPr lang="fi-FI" sz="1200" dirty="0">
                <a:solidFill>
                  <a:schemeClr val="accent1">
                    <a:lumMod val="75000"/>
                  </a:schemeClr>
                </a:solidFill>
              </a:rPr>
              <a:t>kodinkoneen hankinta, kirpputorilla myynti, tapahtuman järjestäminen. </a:t>
            </a:r>
            <a:endParaRPr lang="fi-FI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i-FI" sz="1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buFont typeface="Arial" charset="0"/>
              <a:buChar char="•"/>
            </a:pPr>
            <a:r>
              <a:rPr lang="fi-FI" sz="1200" dirty="0" smtClean="0"/>
              <a:t>Satunnaiset retket ystävien, vieraiden tai sukulaisten kanssa. </a:t>
            </a:r>
            <a:r>
              <a:rPr lang="fi-FI" sz="1200" dirty="0" smtClean="0">
                <a:solidFill>
                  <a:schemeClr val="accent3">
                    <a:lumMod val="75000"/>
                  </a:schemeClr>
                </a:solidFill>
              </a:rPr>
              <a:t>Motiivina mm. tarve korvata rikkoutunut pyörä,  ei tarvetta omalle pyörälle, kaupungin esitteleminen, ryhmään kuuluvuuden tunne.</a:t>
            </a:r>
          </a:p>
          <a:p>
            <a:pPr marL="457200" lvl="1" indent="0">
              <a:buNone/>
            </a:pPr>
            <a:endParaRPr lang="fi-FI" sz="1200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buFont typeface="Arial" charset="0"/>
              <a:buChar char="•"/>
            </a:pPr>
            <a:r>
              <a:rPr lang="fi-FI" sz="1200" dirty="0" smtClean="0"/>
              <a:t>Vuokraa omaan tai perheen tarpeeseen.</a:t>
            </a:r>
            <a:r>
              <a:rPr lang="fi-FI" sz="1200" dirty="0" smtClean="0">
                <a:solidFill>
                  <a:schemeClr val="accent6">
                    <a:lumMod val="75000"/>
                  </a:schemeClr>
                </a:solidFill>
              </a:rPr>
              <a:t> Motiivina mm.  </a:t>
            </a:r>
            <a:r>
              <a:rPr lang="fi-FI" sz="1200" dirty="0">
                <a:solidFill>
                  <a:schemeClr val="accent6">
                    <a:lumMod val="75000"/>
                  </a:schemeClr>
                </a:solidFill>
              </a:rPr>
              <a:t>oman pyörän </a:t>
            </a:r>
            <a:r>
              <a:rPr lang="fi-FI" sz="1200" dirty="0" smtClean="0">
                <a:solidFill>
                  <a:schemeClr val="accent6">
                    <a:lumMod val="75000"/>
                  </a:schemeClr>
                </a:solidFill>
              </a:rPr>
              <a:t>säilytysvaikeudet, halu testata erilaisia pyörämalleja, varallisuus, pyörän käyttö vähäistä. </a:t>
            </a:r>
            <a:endParaRPr lang="fi-FI" sz="1200" dirty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Arial" charset="0"/>
              <a:buChar char="•"/>
            </a:pPr>
            <a:endParaRPr lang="fi-FI" sz="1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Bookman Old Style" pitchFamily="18" charset="0"/>
              </a:rPr>
              <a:t>Pyöräilijäprofiiliryhmät</a:t>
            </a:r>
            <a:endParaRPr lang="fi-FI" sz="2400" dirty="0">
              <a:latin typeface="Bookman Old Style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164288" y="4789278"/>
            <a:ext cx="2431853" cy="1664058"/>
            <a:chOff x="7164288" y="4789278"/>
            <a:chExt cx="2431853" cy="1664058"/>
          </a:xfrm>
        </p:grpSpPr>
        <p:sp>
          <p:nvSpPr>
            <p:cNvPr id="9" name="Rectangle 8"/>
            <p:cNvSpPr/>
            <p:nvPr/>
          </p:nvSpPr>
          <p:spPr>
            <a:xfrm>
              <a:off x="7164288" y="4789278"/>
              <a:ext cx="1475656" cy="148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4884947"/>
              <a:ext cx="2431853" cy="1568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8373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rmAutofit/>
          </a:bodyPr>
          <a:lstStyle/>
          <a:p>
            <a:r>
              <a:rPr lang="fi-FI" sz="3600" dirty="0" smtClean="0">
                <a:latin typeface="Bookman Old Style" pitchFamily="18" charset="0"/>
              </a:rPr>
              <a:t>Pyöräilyturismi faktoja</a:t>
            </a:r>
            <a:endParaRPr lang="fi-FI" sz="3600" dirty="0">
              <a:latin typeface="Bookman Old Styl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80512" cy="26369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Rectangle 4"/>
          <p:cNvSpPr/>
          <p:nvPr/>
        </p:nvSpPr>
        <p:spPr>
          <a:xfrm>
            <a:off x="-7912" y="4293096"/>
            <a:ext cx="9180512" cy="26369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4877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667</Words>
  <Application>Microsoft Office PowerPoint</Application>
  <PresentationFormat>On-screen Show (4:3)</PresentationFormat>
  <Paragraphs>135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Profiili jaottelua:</vt:lpstr>
      <vt:lpstr>PowerPoint Presentation</vt:lpstr>
      <vt:lpstr>PowerPoint Presentation</vt:lpstr>
      <vt:lpstr>Pyöräilijäprofiiliryhmät</vt:lpstr>
      <vt:lpstr>Pyöräilijäprofiiliryhmät</vt:lpstr>
      <vt:lpstr>Pyöräilijäprofiiliryhmät</vt:lpstr>
      <vt:lpstr>Pyöräilyturismi faktoja</vt:lpstr>
      <vt:lpstr>Pyöräilyturismi</vt:lpstr>
      <vt:lpstr>Pyöräilyturismi</vt:lpstr>
      <vt:lpstr>Lähteet 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LAD- Liikkuvan arjen design Turismi-Satunnainen-Vuokra</dc:title>
  <dc:creator>Administrator</dc:creator>
  <cp:lastModifiedBy>Administrator</cp:lastModifiedBy>
  <cp:revision>31</cp:revision>
  <dcterms:created xsi:type="dcterms:W3CDTF">2011-08-29T10:27:34Z</dcterms:created>
  <dcterms:modified xsi:type="dcterms:W3CDTF">2011-08-31T10:13:57Z</dcterms:modified>
</cp:coreProperties>
</file>