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8"/>
  </p:notesMasterIdLst>
  <p:sldIdLst>
    <p:sldId id="272" r:id="rId3"/>
    <p:sldId id="292" r:id="rId4"/>
    <p:sldId id="286" r:id="rId5"/>
    <p:sldId id="290" r:id="rId6"/>
    <p:sldId id="273" r:id="rId7"/>
    <p:sldId id="274" r:id="rId8"/>
    <p:sldId id="275" r:id="rId9"/>
    <p:sldId id="277" r:id="rId10"/>
    <p:sldId id="276" r:id="rId11"/>
    <p:sldId id="278" r:id="rId12"/>
    <p:sldId id="279" r:id="rId13"/>
    <p:sldId id="280" r:id="rId14"/>
    <p:sldId id="281" r:id="rId15"/>
    <p:sldId id="282" r:id="rId16"/>
    <p:sldId id="291" r:id="rId17"/>
  </p:sldIdLst>
  <p:sldSz cx="9144000" cy="6858000" type="screen4x3"/>
  <p:notesSz cx="6858000" cy="9144000"/>
  <p:defaultText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412" autoAdjust="0"/>
    <p:restoredTop sz="94629" autoAdjust="0"/>
  </p:normalViewPr>
  <p:slideViewPr>
    <p:cSldViewPr snapToObjects="1">
      <p:cViewPr>
        <p:scale>
          <a:sx n="100" d="100"/>
          <a:sy n="100" d="100"/>
        </p:scale>
        <p:origin x="-1320" y="-37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F28F513-BD71-441D-9E74-F5E8A23813BD}" type="doc">
      <dgm:prSet loTypeId="urn:microsoft.com/office/officeart/2005/8/layout/bProcess4" loCatId="process" qsTypeId="urn:microsoft.com/office/officeart/2005/8/quickstyle/simple1" qsCatId="simple" csTypeId="urn:microsoft.com/office/officeart/2005/8/colors/accent1_2" csCatId="accent1" phldr="1"/>
      <dgm:spPr/>
      <dgm:t>
        <a:bodyPr/>
        <a:lstStyle/>
        <a:p>
          <a:endParaRPr lang="fi-FI"/>
        </a:p>
      </dgm:t>
    </dgm:pt>
    <dgm:pt modelId="{3E5C226F-7AC2-4F13-97E1-22CD968C58CB}">
      <dgm:prSet phldrT="[Teksti]"/>
      <dgm:spPr>
        <a:solidFill>
          <a:schemeClr val="bg1">
            <a:lumMod val="75000"/>
          </a:schemeClr>
        </a:solidFill>
      </dgm:spPr>
      <dgm:t>
        <a:bodyPr/>
        <a:lstStyle/>
        <a:p>
          <a:r>
            <a:rPr lang="fi-FI" b="1" dirty="0" smtClean="0"/>
            <a:t>1</a:t>
          </a:r>
          <a:r>
            <a:rPr lang="fi-FI" dirty="0" smtClean="0"/>
            <a:t> HALU MAASTO-PYÖRÄILLÄ</a:t>
          </a:r>
          <a:endParaRPr lang="fi-FI" dirty="0">
            <a:solidFill>
              <a:schemeClr val="bg1"/>
            </a:solidFill>
          </a:endParaRPr>
        </a:p>
      </dgm:t>
    </dgm:pt>
    <dgm:pt modelId="{665C5E7D-CAD5-4EB8-A07D-1E5898A58AA9}" type="parTrans" cxnId="{DDD13C6D-9FB6-440A-99B0-6EE6374E1F7B}">
      <dgm:prSet/>
      <dgm:spPr/>
      <dgm:t>
        <a:bodyPr/>
        <a:lstStyle/>
        <a:p>
          <a:endParaRPr lang="fi-FI"/>
        </a:p>
      </dgm:t>
    </dgm:pt>
    <dgm:pt modelId="{92F58F3B-EC76-4245-A713-BB6AD2B700EA}" type="sibTrans" cxnId="{DDD13C6D-9FB6-440A-99B0-6EE6374E1F7B}">
      <dgm:prSet/>
      <dgm:spPr>
        <a:solidFill>
          <a:schemeClr val="accent6">
            <a:lumMod val="75000"/>
          </a:schemeClr>
        </a:solidFill>
        <a:ln>
          <a:solidFill>
            <a:schemeClr val="accent6">
              <a:lumMod val="75000"/>
            </a:schemeClr>
          </a:solidFill>
        </a:ln>
      </dgm:spPr>
      <dgm:t>
        <a:bodyPr/>
        <a:lstStyle/>
        <a:p>
          <a:endParaRPr lang="fi-FI"/>
        </a:p>
      </dgm:t>
    </dgm:pt>
    <dgm:pt modelId="{49C125B8-AE74-4F12-8B1F-DDE6D240F924}">
      <dgm:prSet phldrT="[Teksti]"/>
      <dgm:spPr>
        <a:solidFill>
          <a:schemeClr val="bg1">
            <a:lumMod val="75000"/>
          </a:schemeClr>
        </a:solidFill>
      </dgm:spPr>
      <dgm:t>
        <a:bodyPr/>
        <a:lstStyle/>
        <a:p>
          <a:r>
            <a:rPr lang="fi-FI" b="1" dirty="0" smtClean="0">
              <a:solidFill>
                <a:schemeClr val="bg1"/>
              </a:solidFill>
            </a:rPr>
            <a:t>2</a:t>
          </a:r>
          <a:r>
            <a:rPr lang="fi-FI" dirty="0" smtClean="0"/>
            <a:t> </a:t>
          </a:r>
          <a:r>
            <a:rPr lang="fi-FI" dirty="0" smtClean="0">
              <a:solidFill>
                <a:schemeClr val="bg1"/>
              </a:solidFill>
            </a:rPr>
            <a:t>TIEDONHAKU</a:t>
          </a:r>
          <a:endParaRPr lang="fi-FI" dirty="0">
            <a:solidFill>
              <a:schemeClr val="bg1"/>
            </a:solidFill>
          </a:endParaRPr>
        </a:p>
      </dgm:t>
    </dgm:pt>
    <dgm:pt modelId="{E86E02A6-F8CA-43D7-B798-CFF757AFAEBC}" type="parTrans" cxnId="{D6C7D3AE-C4EC-425D-B038-A6AEB378BEBF}">
      <dgm:prSet/>
      <dgm:spPr/>
      <dgm:t>
        <a:bodyPr/>
        <a:lstStyle/>
        <a:p>
          <a:endParaRPr lang="fi-FI"/>
        </a:p>
      </dgm:t>
    </dgm:pt>
    <dgm:pt modelId="{9E4993DC-754F-4BC4-B0DC-CB23B74C393C}" type="sibTrans" cxnId="{D6C7D3AE-C4EC-425D-B038-A6AEB378BEBF}">
      <dgm:prSet/>
      <dgm:spPr>
        <a:solidFill>
          <a:schemeClr val="accent6">
            <a:lumMod val="75000"/>
          </a:schemeClr>
        </a:solidFill>
      </dgm:spPr>
      <dgm:t>
        <a:bodyPr/>
        <a:lstStyle/>
        <a:p>
          <a:endParaRPr lang="fi-FI"/>
        </a:p>
      </dgm:t>
    </dgm:pt>
    <dgm:pt modelId="{56D454A2-A26E-4434-ACC0-053B36804E88}">
      <dgm:prSet phldrT="[Teksti]"/>
      <dgm:spPr>
        <a:solidFill>
          <a:schemeClr val="bg1">
            <a:lumMod val="75000"/>
          </a:schemeClr>
        </a:solidFill>
      </dgm:spPr>
      <dgm:t>
        <a:bodyPr/>
        <a:lstStyle/>
        <a:p>
          <a:r>
            <a:rPr lang="fi-FI" b="1" dirty="0" smtClean="0">
              <a:solidFill>
                <a:schemeClr val="bg1"/>
              </a:solidFill>
            </a:rPr>
            <a:t>5</a:t>
          </a:r>
          <a:r>
            <a:rPr lang="fi-FI" dirty="0" smtClean="0">
              <a:solidFill>
                <a:schemeClr val="bg1"/>
              </a:solidFill>
            </a:rPr>
            <a:t> LENKILLE LÄHTÖ</a:t>
          </a:r>
          <a:endParaRPr lang="fi-FI" dirty="0">
            <a:solidFill>
              <a:schemeClr val="bg1"/>
            </a:solidFill>
          </a:endParaRPr>
        </a:p>
      </dgm:t>
    </dgm:pt>
    <dgm:pt modelId="{849EA410-1934-4BC3-B5D1-F8F9F84B70D7}" type="parTrans" cxnId="{14076AE8-E02A-4D43-948A-4BE2985E3C92}">
      <dgm:prSet/>
      <dgm:spPr/>
      <dgm:t>
        <a:bodyPr/>
        <a:lstStyle/>
        <a:p>
          <a:endParaRPr lang="fi-FI"/>
        </a:p>
      </dgm:t>
    </dgm:pt>
    <dgm:pt modelId="{178975B9-4EAC-46B7-B6D6-5DC6BFDA3618}" type="sibTrans" cxnId="{14076AE8-E02A-4D43-948A-4BE2985E3C92}">
      <dgm:prSet/>
      <dgm:spPr>
        <a:solidFill>
          <a:schemeClr val="accent6">
            <a:lumMod val="75000"/>
          </a:schemeClr>
        </a:solidFill>
      </dgm:spPr>
      <dgm:t>
        <a:bodyPr/>
        <a:lstStyle/>
        <a:p>
          <a:endParaRPr lang="fi-FI"/>
        </a:p>
      </dgm:t>
    </dgm:pt>
    <dgm:pt modelId="{E8030512-B777-4EBF-B751-B7A62FB8EA81}">
      <dgm:prSet phldrT="[Teksti]"/>
      <dgm:spPr>
        <a:solidFill>
          <a:schemeClr val="bg1">
            <a:lumMod val="75000"/>
          </a:schemeClr>
        </a:solidFill>
      </dgm:spPr>
      <dgm:t>
        <a:bodyPr/>
        <a:lstStyle/>
        <a:p>
          <a:r>
            <a:rPr lang="fi-FI" b="1" dirty="0" smtClean="0"/>
            <a:t>7</a:t>
          </a:r>
          <a:r>
            <a:rPr lang="fi-FI" dirty="0" smtClean="0"/>
            <a:t> KOTIINPALUU</a:t>
          </a:r>
          <a:endParaRPr lang="fi-FI" dirty="0"/>
        </a:p>
      </dgm:t>
    </dgm:pt>
    <dgm:pt modelId="{B728983F-566F-41C0-8AED-86849D526385}" type="parTrans" cxnId="{115F330E-5CFA-49CF-942F-DB157037E18E}">
      <dgm:prSet/>
      <dgm:spPr/>
      <dgm:t>
        <a:bodyPr/>
        <a:lstStyle/>
        <a:p>
          <a:endParaRPr lang="fi-FI"/>
        </a:p>
      </dgm:t>
    </dgm:pt>
    <dgm:pt modelId="{D8C969AB-B839-4781-B888-A5C75667BF4A}" type="sibTrans" cxnId="{115F330E-5CFA-49CF-942F-DB157037E18E}">
      <dgm:prSet/>
      <dgm:spPr>
        <a:solidFill>
          <a:schemeClr val="accent6">
            <a:lumMod val="75000"/>
          </a:schemeClr>
        </a:solidFill>
      </dgm:spPr>
      <dgm:t>
        <a:bodyPr/>
        <a:lstStyle/>
        <a:p>
          <a:endParaRPr lang="fi-FI"/>
        </a:p>
      </dgm:t>
    </dgm:pt>
    <dgm:pt modelId="{BCD019F5-45C7-47CA-B525-55100C3ACCF6}">
      <dgm:prSet phldrT="[Teksti]"/>
      <dgm:spPr>
        <a:solidFill>
          <a:schemeClr val="bg1">
            <a:lumMod val="75000"/>
          </a:schemeClr>
        </a:solidFill>
      </dgm:spPr>
      <dgm:t>
        <a:bodyPr/>
        <a:lstStyle/>
        <a:p>
          <a:r>
            <a:rPr lang="fi-FI" b="1" dirty="0" smtClean="0">
              <a:solidFill>
                <a:schemeClr val="bg1"/>
              </a:solidFill>
            </a:rPr>
            <a:t>8</a:t>
          </a:r>
          <a:r>
            <a:rPr lang="fi-FI" dirty="0" smtClean="0">
              <a:solidFill>
                <a:schemeClr val="bg1"/>
              </a:solidFill>
            </a:rPr>
            <a:t> SÄILYTYS</a:t>
          </a:r>
          <a:endParaRPr lang="fi-FI" dirty="0">
            <a:solidFill>
              <a:schemeClr val="accent6">
                <a:lumMod val="75000"/>
              </a:schemeClr>
            </a:solidFill>
          </a:endParaRPr>
        </a:p>
      </dgm:t>
    </dgm:pt>
    <dgm:pt modelId="{6DF64F69-FF58-4FFE-8C9A-FC9B22E82B5A}" type="parTrans" cxnId="{8FEBC764-1021-425D-B3D3-724B88210FD8}">
      <dgm:prSet/>
      <dgm:spPr/>
      <dgm:t>
        <a:bodyPr/>
        <a:lstStyle/>
        <a:p>
          <a:endParaRPr lang="fi-FI"/>
        </a:p>
      </dgm:t>
    </dgm:pt>
    <dgm:pt modelId="{7AE0C795-C562-46AB-B5E5-7C4308958A42}" type="sibTrans" cxnId="{8FEBC764-1021-425D-B3D3-724B88210FD8}">
      <dgm:prSet/>
      <dgm:spPr>
        <a:solidFill>
          <a:schemeClr val="accent6">
            <a:lumMod val="75000"/>
          </a:schemeClr>
        </a:solidFill>
      </dgm:spPr>
      <dgm:t>
        <a:bodyPr/>
        <a:lstStyle/>
        <a:p>
          <a:endParaRPr lang="fi-FI"/>
        </a:p>
      </dgm:t>
    </dgm:pt>
    <dgm:pt modelId="{EE51D7A3-74EE-4468-9B40-2724E4CA2E75}">
      <dgm:prSet phldrT="[Teksti]"/>
      <dgm:spPr>
        <a:solidFill>
          <a:schemeClr val="bg1">
            <a:lumMod val="75000"/>
          </a:schemeClr>
        </a:solidFill>
      </dgm:spPr>
      <dgm:t>
        <a:bodyPr/>
        <a:lstStyle/>
        <a:p>
          <a:r>
            <a:rPr lang="fi-FI" b="1" dirty="0" smtClean="0"/>
            <a:t>9 </a:t>
          </a:r>
          <a:r>
            <a:rPr lang="fi-FI" dirty="0" smtClean="0"/>
            <a:t>VARUSTEI-DEN HUOLTO</a:t>
          </a:r>
          <a:endParaRPr lang="fi-FI" dirty="0">
            <a:solidFill>
              <a:schemeClr val="bg1"/>
            </a:solidFill>
          </a:endParaRPr>
        </a:p>
      </dgm:t>
    </dgm:pt>
    <dgm:pt modelId="{24237196-5AC5-4C6D-B2AE-D8788E71A3BE}" type="parTrans" cxnId="{2D75EE51-512E-4C5E-87E2-585120A61372}">
      <dgm:prSet/>
      <dgm:spPr/>
      <dgm:t>
        <a:bodyPr/>
        <a:lstStyle/>
        <a:p>
          <a:endParaRPr lang="fi-FI"/>
        </a:p>
      </dgm:t>
    </dgm:pt>
    <dgm:pt modelId="{63714A45-F92E-4527-A72F-8804D6DF5BDF}" type="sibTrans" cxnId="{2D75EE51-512E-4C5E-87E2-585120A61372}">
      <dgm:prSet/>
      <dgm:spPr>
        <a:solidFill>
          <a:schemeClr val="accent6">
            <a:lumMod val="75000"/>
          </a:schemeClr>
        </a:solidFill>
      </dgm:spPr>
      <dgm:t>
        <a:bodyPr/>
        <a:lstStyle/>
        <a:p>
          <a:endParaRPr lang="fi-FI"/>
        </a:p>
      </dgm:t>
    </dgm:pt>
    <dgm:pt modelId="{1A0ACB93-9B1A-4817-B751-C1AAFA945DD1}">
      <dgm:prSet/>
      <dgm:spPr>
        <a:solidFill>
          <a:schemeClr val="bg1">
            <a:lumMod val="75000"/>
          </a:schemeClr>
        </a:solidFill>
      </dgm:spPr>
      <dgm:t>
        <a:bodyPr/>
        <a:lstStyle/>
        <a:p>
          <a:r>
            <a:rPr lang="fi-FI" b="1" dirty="0" smtClean="0"/>
            <a:t>3</a:t>
          </a:r>
          <a:r>
            <a:rPr lang="fi-FI" dirty="0" smtClean="0"/>
            <a:t> </a:t>
          </a:r>
          <a:r>
            <a:rPr lang="fi-FI" dirty="0" smtClean="0">
              <a:solidFill>
                <a:schemeClr val="bg1"/>
              </a:solidFill>
            </a:rPr>
            <a:t>PYÖRÄN KOEAJO</a:t>
          </a:r>
        </a:p>
      </dgm:t>
    </dgm:pt>
    <dgm:pt modelId="{4AD618A7-EE41-40E7-84EB-D9FB3E68FC87}" type="parTrans" cxnId="{051A0A15-4DAA-40BD-84E2-B1DED66EFF18}">
      <dgm:prSet/>
      <dgm:spPr/>
      <dgm:t>
        <a:bodyPr/>
        <a:lstStyle/>
        <a:p>
          <a:endParaRPr lang="fi-FI"/>
        </a:p>
      </dgm:t>
    </dgm:pt>
    <dgm:pt modelId="{970686DD-DF7C-4BEB-B034-A181A3145025}" type="sibTrans" cxnId="{051A0A15-4DAA-40BD-84E2-B1DED66EFF18}">
      <dgm:prSet/>
      <dgm:spPr>
        <a:solidFill>
          <a:schemeClr val="accent6">
            <a:lumMod val="75000"/>
          </a:schemeClr>
        </a:solidFill>
      </dgm:spPr>
      <dgm:t>
        <a:bodyPr/>
        <a:lstStyle/>
        <a:p>
          <a:endParaRPr lang="fi-FI"/>
        </a:p>
      </dgm:t>
    </dgm:pt>
    <dgm:pt modelId="{C469608B-2F07-4AEA-878F-19FDE0B39442}">
      <dgm:prSet/>
      <dgm:spPr>
        <a:solidFill>
          <a:schemeClr val="bg1">
            <a:lumMod val="75000"/>
          </a:schemeClr>
        </a:solidFill>
      </dgm:spPr>
      <dgm:t>
        <a:bodyPr/>
        <a:lstStyle/>
        <a:p>
          <a:r>
            <a:rPr lang="fi-FI" b="1" dirty="0" smtClean="0">
              <a:solidFill>
                <a:schemeClr val="bg1"/>
              </a:solidFill>
            </a:rPr>
            <a:t>4 </a:t>
          </a:r>
          <a:r>
            <a:rPr lang="fi-FI" dirty="0" smtClean="0">
              <a:solidFill>
                <a:schemeClr val="bg1"/>
              </a:solidFill>
            </a:rPr>
            <a:t>VALINTOJEN TEKEMINEN</a:t>
          </a:r>
        </a:p>
      </dgm:t>
    </dgm:pt>
    <dgm:pt modelId="{40E87408-2C0B-4CB9-945F-A4ACCF525816}" type="parTrans" cxnId="{F14AA073-C6C6-422C-AEB5-DF7E05B21997}">
      <dgm:prSet/>
      <dgm:spPr/>
      <dgm:t>
        <a:bodyPr/>
        <a:lstStyle/>
        <a:p>
          <a:endParaRPr lang="fi-FI"/>
        </a:p>
      </dgm:t>
    </dgm:pt>
    <dgm:pt modelId="{EA15F7C5-3B96-4722-92D7-3A6D0C017B35}" type="sibTrans" cxnId="{F14AA073-C6C6-422C-AEB5-DF7E05B21997}">
      <dgm:prSet/>
      <dgm:spPr>
        <a:solidFill>
          <a:schemeClr val="accent6">
            <a:lumMod val="75000"/>
          </a:schemeClr>
        </a:solidFill>
      </dgm:spPr>
      <dgm:t>
        <a:bodyPr/>
        <a:lstStyle/>
        <a:p>
          <a:endParaRPr lang="fi-FI"/>
        </a:p>
      </dgm:t>
    </dgm:pt>
    <dgm:pt modelId="{30E3067B-A068-490E-88DD-C5C345C0790D}">
      <dgm:prSet/>
      <dgm:spPr>
        <a:solidFill>
          <a:schemeClr val="bg1">
            <a:lumMod val="75000"/>
          </a:schemeClr>
        </a:solidFill>
      </dgm:spPr>
      <dgm:t>
        <a:bodyPr/>
        <a:lstStyle/>
        <a:p>
          <a:r>
            <a:rPr lang="fi-FI" b="1" dirty="0" smtClean="0"/>
            <a:t>6</a:t>
          </a:r>
          <a:r>
            <a:rPr lang="fi-FI" dirty="0" smtClean="0"/>
            <a:t> PYÖRÄILY </a:t>
          </a:r>
        </a:p>
      </dgm:t>
    </dgm:pt>
    <dgm:pt modelId="{4CE9F776-6785-451F-8758-761A514061FB}" type="parTrans" cxnId="{FBB61B89-EFEB-40E4-AC6B-4AB5DC26DCB9}">
      <dgm:prSet/>
      <dgm:spPr/>
      <dgm:t>
        <a:bodyPr/>
        <a:lstStyle/>
        <a:p>
          <a:endParaRPr lang="fi-FI"/>
        </a:p>
      </dgm:t>
    </dgm:pt>
    <dgm:pt modelId="{3D8DAB9A-3278-40E6-90E7-912206AED68F}" type="sibTrans" cxnId="{FBB61B89-EFEB-40E4-AC6B-4AB5DC26DCB9}">
      <dgm:prSet/>
      <dgm:spPr>
        <a:solidFill>
          <a:schemeClr val="accent6">
            <a:lumMod val="75000"/>
          </a:schemeClr>
        </a:solidFill>
      </dgm:spPr>
      <dgm:t>
        <a:bodyPr/>
        <a:lstStyle/>
        <a:p>
          <a:endParaRPr lang="fi-FI"/>
        </a:p>
      </dgm:t>
    </dgm:pt>
    <dgm:pt modelId="{C03E9E44-D585-46D3-9E04-D7F184825557}" type="pres">
      <dgm:prSet presAssocID="{3F28F513-BD71-441D-9E74-F5E8A23813BD}" presName="Name0" presStyleCnt="0">
        <dgm:presLayoutVars>
          <dgm:dir/>
          <dgm:resizeHandles/>
        </dgm:presLayoutVars>
      </dgm:prSet>
      <dgm:spPr/>
      <dgm:t>
        <a:bodyPr/>
        <a:lstStyle/>
        <a:p>
          <a:endParaRPr lang="fi-FI"/>
        </a:p>
      </dgm:t>
    </dgm:pt>
    <dgm:pt modelId="{429E952F-BCE7-4D8F-ABB2-C6F385CA2BDA}" type="pres">
      <dgm:prSet presAssocID="{3E5C226F-7AC2-4F13-97E1-22CD968C58CB}" presName="compNode" presStyleCnt="0"/>
      <dgm:spPr/>
    </dgm:pt>
    <dgm:pt modelId="{00E253CD-B572-40F5-8CF4-CAFFF05420DB}" type="pres">
      <dgm:prSet presAssocID="{3E5C226F-7AC2-4F13-97E1-22CD968C58CB}" presName="dummyConnPt" presStyleCnt="0"/>
      <dgm:spPr/>
    </dgm:pt>
    <dgm:pt modelId="{08365431-F986-402D-8924-D00EAD45422A}" type="pres">
      <dgm:prSet presAssocID="{3E5C226F-7AC2-4F13-97E1-22CD968C58CB}" presName="node" presStyleLbl="node1" presStyleIdx="0" presStyleCnt="9">
        <dgm:presLayoutVars>
          <dgm:bulletEnabled val="1"/>
        </dgm:presLayoutVars>
      </dgm:prSet>
      <dgm:spPr/>
      <dgm:t>
        <a:bodyPr/>
        <a:lstStyle/>
        <a:p>
          <a:endParaRPr lang="fi-FI"/>
        </a:p>
      </dgm:t>
    </dgm:pt>
    <dgm:pt modelId="{F0A273B2-D436-48F0-8505-98AA64531A4C}" type="pres">
      <dgm:prSet presAssocID="{92F58F3B-EC76-4245-A713-BB6AD2B700EA}" presName="sibTrans" presStyleLbl="bgSibTrans2D1" presStyleIdx="0" presStyleCnt="8"/>
      <dgm:spPr/>
      <dgm:t>
        <a:bodyPr/>
        <a:lstStyle/>
        <a:p>
          <a:endParaRPr lang="fi-FI"/>
        </a:p>
      </dgm:t>
    </dgm:pt>
    <dgm:pt modelId="{AD4704A1-9B21-4D7A-AB4F-063E822DF8A9}" type="pres">
      <dgm:prSet presAssocID="{49C125B8-AE74-4F12-8B1F-DDE6D240F924}" presName="compNode" presStyleCnt="0"/>
      <dgm:spPr/>
    </dgm:pt>
    <dgm:pt modelId="{8E7039CF-3C62-4BE6-BF0D-9F35644CDBB0}" type="pres">
      <dgm:prSet presAssocID="{49C125B8-AE74-4F12-8B1F-DDE6D240F924}" presName="dummyConnPt" presStyleCnt="0"/>
      <dgm:spPr/>
    </dgm:pt>
    <dgm:pt modelId="{E9738255-4F7D-4AE3-B4C6-0680AB238510}" type="pres">
      <dgm:prSet presAssocID="{49C125B8-AE74-4F12-8B1F-DDE6D240F924}" presName="node" presStyleLbl="node1" presStyleIdx="1" presStyleCnt="9">
        <dgm:presLayoutVars>
          <dgm:bulletEnabled val="1"/>
        </dgm:presLayoutVars>
      </dgm:prSet>
      <dgm:spPr/>
      <dgm:t>
        <a:bodyPr/>
        <a:lstStyle/>
        <a:p>
          <a:endParaRPr lang="fi-FI"/>
        </a:p>
      </dgm:t>
    </dgm:pt>
    <dgm:pt modelId="{7649A107-348A-44A3-A5B8-63E046D3080D}" type="pres">
      <dgm:prSet presAssocID="{9E4993DC-754F-4BC4-B0DC-CB23B74C393C}" presName="sibTrans" presStyleLbl="bgSibTrans2D1" presStyleIdx="1" presStyleCnt="8"/>
      <dgm:spPr/>
      <dgm:t>
        <a:bodyPr/>
        <a:lstStyle/>
        <a:p>
          <a:endParaRPr lang="fi-FI"/>
        </a:p>
      </dgm:t>
    </dgm:pt>
    <dgm:pt modelId="{E51839DF-B820-4805-A5CA-80821ABC1CCC}" type="pres">
      <dgm:prSet presAssocID="{1A0ACB93-9B1A-4817-B751-C1AAFA945DD1}" presName="compNode" presStyleCnt="0"/>
      <dgm:spPr/>
    </dgm:pt>
    <dgm:pt modelId="{DF91F1B5-E941-45E8-BA62-897C37DA482B}" type="pres">
      <dgm:prSet presAssocID="{1A0ACB93-9B1A-4817-B751-C1AAFA945DD1}" presName="dummyConnPt" presStyleCnt="0"/>
      <dgm:spPr/>
    </dgm:pt>
    <dgm:pt modelId="{28BB2C0B-56E5-4E1A-88F9-4E46880AEEE9}" type="pres">
      <dgm:prSet presAssocID="{1A0ACB93-9B1A-4817-B751-C1AAFA945DD1}" presName="node" presStyleLbl="node1" presStyleIdx="2" presStyleCnt="9">
        <dgm:presLayoutVars>
          <dgm:bulletEnabled val="1"/>
        </dgm:presLayoutVars>
      </dgm:prSet>
      <dgm:spPr/>
      <dgm:t>
        <a:bodyPr/>
        <a:lstStyle/>
        <a:p>
          <a:endParaRPr lang="fi-FI"/>
        </a:p>
      </dgm:t>
    </dgm:pt>
    <dgm:pt modelId="{8E14C2A0-B384-4324-903C-CA9F0F6F3592}" type="pres">
      <dgm:prSet presAssocID="{970686DD-DF7C-4BEB-B034-A181A3145025}" presName="sibTrans" presStyleLbl="bgSibTrans2D1" presStyleIdx="2" presStyleCnt="8"/>
      <dgm:spPr/>
      <dgm:t>
        <a:bodyPr/>
        <a:lstStyle/>
        <a:p>
          <a:endParaRPr lang="fi-FI"/>
        </a:p>
      </dgm:t>
    </dgm:pt>
    <dgm:pt modelId="{323FCE24-AB1A-4E32-829D-4A38F3396F6F}" type="pres">
      <dgm:prSet presAssocID="{C469608B-2F07-4AEA-878F-19FDE0B39442}" presName="compNode" presStyleCnt="0"/>
      <dgm:spPr/>
    </dgm:pt>
    <dgm:pt modelId="{17032BE9-8002-4F86-89D4-928AB0F337CE}" type="pres">
      <dgm:prSet presAssocID="{C469608B-2F07-4AEA-878F-19FDE0B39442}" presName="dummyConnPt" presStyleCnt="0"/>
      <dgm:spPr/>
    </dgm:pt>
    <dgm:pt modelId="{77611DAB-7092-456C-A91C-BB5A3A17136D}" type="pres">
      <dgm:prSet presAssocID="{C469608B-2F07-4AEA-878F-19FDE0B39442}" presName="node" presStyleLbl="node1" presStyleIdx="3" presStyleCnt="9">
        <dgm:presLayoutVars>
          <dgm:bulletEnabled val="1"/>
        </dgm:presLayoutVars>
      </dgm:prSet>
      <dgm:spPr/>
      <dgm:t>
        <a:bodyPr/>
        <a:lstStyle/>
        <a:p>
          <a:endParaRPr lang="fi-FI"/>
        </a:p>
      </dgm:t>
    </dgm:pt>
    <dgm:pt modelId="{64986B9E-6C3C-4C38-A3BC-5585D3ACF30E}" type="pres">
      <dgm:prSet presAssocID="{EA15F7C5-3B96-4722-92D7-3A6D0C017B35}" presName="sibTrans" presStyleLbl="bgSibTrans2D1" presStyleIdx="3" presStyleCnt="8"/>
      <dgm:spPr/>
      <dgm:t>
        <a:bodyPr/>
        <a:lstStyle/>
        <a:p>
          <a:endParaRPr lang="fi-FI"/>
        </a:p>
      </dgm:t>
    </dgm:pt>
    <dgm:pt modelId="{3DCC9C67-C40D-480C-BBB6-7309E2FCADDB}" type="pres">
      <dgm:prSet presAssocID="{56D454A2-A26E-4434-ACC0-053B36804E88}" presName="compNode" presStyleCnt="0"/>
      <dgm:spPr/>
    </dgm:pt>
    <dgm:pt modelId="{77B9A732-C1E4-4285-9154-28445985A677}" type="pres">
      <dgm:prSet presAssocID="{56D454A2-A26E-4434-ACC0-053B36804E88}" presName="dummyConnPt" presStyleCnt="0"/>
      <dgm:spPr/>
    </dgm:pt>
    <dgm:pt modelId="{761A7D5E-3FF3-4083-9F8D-57B5FDEDF1E6}" type="pres">
      <dgm:prSet presAssocID="{56D454A2-A26E-4434-ACC0-053B36804E88}" presName="node" presStyleLbl="node1" presStyleIdx="4" presStyleCnt="9">
        <dgm:presLayoutVars>
          <dgm:bulletEnabled val="1"/>
        </dgm:presLayoutVars>
      </dgm:prSet>
      <dgm:spPr/>
      <dgm:t>
        <a:bodyPr/>
        <a:lstStyle/>
        <a:p>
          <a:endParaRPr lang="fi-FI"/>
        </a:p>
      </dgm:t>
    </dgm:pt>
    <dgm:pt modelId="{FDD1679B-9392-4953-9160-3FFF5FC1FC5A}" type="pres">
      <dgm:prSet presAssocID="{178975B9-4EAC-46B7-B6D6-5DC6BFDA3618}" presName="sibTrans" presStyleLbl="bgSibTrans2D1" presStyleIdx="4" presStyleCnt="8"/>
      <dgm:spPr/>
      <dgm:t>
        <a:bodyPr/>
        <a:lstStyle/>
        <a:p>
          <a:endParaRPr lang="fi-FI"/>
        </a:p>
      </dgm:t>
    </dgm:pt>
    <dgm:pt modelId="{BA987D90-3B9A-4584-B661-C75C2B57AA01}" type="pres">
      <dgm:prSet presAssocID="{30E3067B-A068-490E-88DD-C5C345C0790D}" presName="compNode" presStyleCnt="0"/>
      <dgm:spPr/>
    </dgm:pt>
    <dgm:pt modelId="{9476E9EF-49B7-4C36-8BCD-FB7DA2E5C605}" type="pres">
      <dgm:prSet presAssocID="{30E3067B-A068-490E-88DD-C5C345C0790D}" presName="dummyConnPt" presStyleCnt="0"/>
      <dgm:spPr/>
    </dgm:pt>
    <dgm:pt modelId="{85A05974-23A2-49CF-8F6D-A53BC23ED53A}" type="pres">
      <dgm:prSet presAssocID="{30E3067B-A068-490E-88DD-C5C345C0790D}" presName="node" presStyleLbl="node1" presStyleIdx="5" presStyleCnt="9">
        <dgm:presLayoutVars>
          <dgm:bulletEnabled val="1"/>
        </dgm:presLayoutVars>
      </dgm:prSet>
      <dgm:spPr/>
      <dgm:t>
        <a:bodyPr/>
        <a:lstStyle/>
        <a:p>
          <a:endParaRPr lang="fi-FI"/>
        </a:p>
      </dgm:t>
    </dgm:pt>
    <dgm:pt modelId="{92963B3E-184B-4406-BF93-9A50E8D93B7A}" type="pres">
      <dgm:prSet presAssocID="{3D8DAB9A-3278-40E6-90E7-912206AED68F}" presName="sibTrans" presStyleLbl="bgSibTrans2D1" presStyleIdx="5" presStyleCnt="8"/>
      <dgm:spPr/>
      <dgm:t>
        <a:bodyPr/>
        <a:lstStyle/>
        <a:p>
          <a:endParaRPr lang="fi-FI"/>
        </a:p>
      </dgm:t>
    </dgm:pt>
    <dgm:pt modelId="{CA45119C-F3E8-47B4-AF8D-0F6080455506}" type="pres">
      <dgm:prSet presAssocID="{E8030512-B777-4EBF-B751-B7A62FB8EA81}" presName="compNode" presStyleCnt="0"/>
      <dgm:spPr/>
    </dgm:pt>
    <dgm:pt modelId="{3A1640BE-C068-4CA8-8E18-31BA3F9A3F54}" type="pres">
      <dgm:prSet presAssocID="{E8030512-B777-4EBF-B751-B7A62FB8EA81}" presName="dummyConnPt" presStyleCnt="0"/>
      <dgm:spPr/>
    </dgm:pt>
    <dgm:pt modelId="{5DAD05CC-3593-415F-B529-370B4AF1A6CC}" type="pres">
      <dgm:prSet presAssocID="{E8030512-B777-4EBF-B751-B7A62FB8EA81}" presName="node" presStyleLbl="node1" presStyleIdx="6" presStyleCnt="9">
        <dgm:presLayoutVars>
          <dgm:bulletEnabled val="1"/>
        </dgm:presLayoutVars>
      </dgm:prSet>
      <dgm:spPr/>
      <dgm:t>
        <a:bodyPr/>
        <a:lstStyle/>
        <a:p>
          <a:endParaRPr lang="fi-FI"/>
        </a:p>
      </dgm:t>
    </dgm:pt>
    <dgm:pt modelId="{842F7483-C2D0-4EFB-8BA6-30C86358EE2F}" type="pres">
      <dgm:prSet presAssocID="{D8C969AB-B839-4781-B888-A5C75667BF4A}" presName="sibTrans" presStyleLbl="bgSibTrans2D1" presStyleIdx="6" presStyleCnt="8"/>
      <dgm:spPr/>
      <dgm:t>
        <a:bodyPr/>
        <a:lstStyle/>
        <a:p>
          <a:endParaRPr lang="fi-FI"/>
        </a:p>
      </dgm:t>
    </dgm:pt>
    <dgm:pt modelId="{1421E204-03C3-4E03-BE22-5AFB81CB608D}" type="pres">
      <dgm:prSet presAssocID="{BCD019F5-45C7-47CA-B525-55100C3ACCF6}" presName="compNode" presStyleCnt="0"/>
      <dgm:spPr/>
    </dgm:pt>
    <dgm:pt modelId="{214F9D21-7780-43DB-AA92-5318663D621E}" type="pres">
      <dgm:prSet presAssocID="{BCD019F5-45C7-47CA-B525-55100C3ACCF6}" presName="dummyConnPt" presStyleCnt="0"/>
      <dgm:spPr/>
    </dgm:pt>
    <dgm:pt modelId="{2B7D5D7A-E90C-4A17-B363-7EE93252A31D}" type="pres">
      <dgm:prSet presAssocID="{BCD019F5-45C7-47CA-B525-55100C3ACCF6}" presName="node" presStyleLbl="node1" presStyleIdx="7" presStyleCnt="9">
        <dgm:presLayoutVars>
          <dgm:bulletEnabled val="1"/>
        </dgm:presLayoutVars>
      </dgm:prSet>
      <dgm:spPr/>
      <dgm:t>
        <a:bodyPr/>
        <a:lstStyle/>
        <a:p>
          <a:endParaRPr lang="fi-FI"/>
        </a:p>
      </dgm:t>
    </dgm:pt>
    <dgm:pt modelId="{3340049D-F13C-459C-A803-BD1BDAE380A2}" type="pres">
      <dgm:prSet presAssocID="{7AE0C795-C562-46AB-B5E5-7C4308958A42}" presName="sibTrans" presStyleLbl="bgSibTrans2D1" presStyleIdx="7" presStyleCnt="8"/>
      <dgm:spPr/>
      <dgm:t>
        <a:bodyPr/>
        <a:lstStyle/>
        <a:p>
          <a:endParaRPr lang="fi-FI"/>
        </a:p>
      </dgm:t>
    </dgm:pt>
    <dgm:pt modelId="{D056A966-98B6-482E-9982-DC07A84BF7BE}" type="pres">
      <dgm:prSet presAssocID="{EE51D7A3-74EE-4468-9B40-2724E4CA2E75}" presName="compNode" presStyleCnt="0"/>
      <dgm:spPr/>
    </dgm:pt>
    <dgm:pt modelId="{CE4F64DB-8481-4C4D-9FEF-CD5FB8B0ED0A}" type="pres">
      <dgm:prSet presAssocID="{EE51D7A3-74EE-4468-9B40-2724E4CA2E75}" presName="dummyConnPt" presStyleCnt="0"/>
      <dgm:spPr/>
    </dgm:pt>
    <dgm:pt modelId="{5B8ABB73-E416-4A23-9F92-F13A5BE14EF0}" type="pres">
      <dgm:prSet presAssocID="{EE51D7A3-74EE-4468-9B40-2724E4CA2E75}" presName="node" presStyleLbl="node1" presStyleIdx="8" presStyleCnt="9">
        <dgm:presLayoutVars>
          <dgm:bulletEnabled val="1"/>
        </dgm:presLayoutVars>
      </dgm:prSet>
      <dgm:spPr/>
      <dgm:t>
        <a:bodyPr/>
        <a:lstStyle/>
        <a:p>
          <a:endParaRPr lang="fi-FI"/>
        </a:p>
      </dgm:t>
    </dgm:pt>
  </dgm:ptLst>
  <dgm:cxnLst>
    <dgm:cxn modelId="{FBB61B89-EFEB-40E4-AC6B-4AB5DC26DCB9}" srcId="{3F28F513-BD71-441D-9E74-F5E8A23813BD}" destId="{30E3067B-A068-490E-88DD-C5C345C0790D}" srcOrd="5" destOrd="0" parTransId="{4CE9F776-6785-451F-8758-761A514061FB}" sibTransId="{3D8DAB9A-3278-40E6-90E7-912206AED68F}"/>
    <dgm:cxn modelId="{C78F77EE-A8CF-453D-BB4A-37084C2FF748}" type="presOf" srcId="{49C125B8-AE74-4F12-8B1F-DDE6D240F924}" destId="{E9738255-4F7D-4AE3-B4C6-0680AB238510}" srcOrd="0" destOrd="0" presId="urn:microsoft.com/office/officeart/2005/8/layout/bProcess4"/>
    <dgm:cxn modelId="{507DC978-2945-4067-B5FB-6CD4BC33B62A}" type="presOf" srcId="{E8030512-B777-4EBF-B751-B7A62FB8EA81}" destId="{5DAD05CC-3593-415F-B529-370B4AF1A6CC}" srcOrd="0" destOrd="0" presId="urn:microsoft.com/office/officeart/2005/8/layout/bProcess4"/>
    <dgm:cxn modelId="{6032B044-0142-4345-AD0C-9EA5767BB62B}" type="presOf" srcId="{BCD019F5-45C7-47CA-B525-55100C3ACCF6}" destId="{2B7D5D7A-E90C-4A17-B363-7EE93252A31D}" srcOrd="0" destOrd="0" presId="urn:microsoft.com/office/officeart/2005/8/layout/bProcess4"/>
    <dgm:cxn modelId="{14076AE8-E02A-4D43-948A-4BE2985E3C92}" srcId="{3F28F513-BD71-441D-9E74-F5E8A23813BD}" destId="{56D454A2-A26E-4434-ACC0-053B36804E88}" srcOrd="4" destOrd="0" parTransId="{849EA410-1934-4BC3-B5D1-F8F9F84B70D7}" sibTransId="{178975B9-4EAC-46B7-B6D6-5DC6BFDA3618}"/>
    <dgm:cxn modelId="{4E61C5D7-A476-484C-8556-D0A7142E1CD2}" type="presOf" srcId="{3E5C226F-7AC2-4F13-97E1-22CD968C58CB}" destId="{08365431-F986-402D-8924-D00EAD45422A}" srcOrd="0" destOrd="0" presId="urn:microsoft.com/office/officeart/2005/8/layout/bProcess4"/>
    <dgm:cxn modelId="{DDD13C6D-9FB6-440A-99B0-6EE6374E1F7B}" srcId="{3F28F513-BD71-441D-9E74-F5E8A23813BD}" destId="{3E5C226F-7AC2-4F13-97E1-22CD968C58CB}" srcOrd="0" destOrd="0" parTransId="{665C5E7D-CAD5-4EB8-A07D-1E5898A58AA9}" sibTransId="{92F58F3B-EC76-4245-A713-BB6AD2B700EA}"/>
    <dgm:cxn modelId="{ECD4F9C3-A017-49E4-BBF2-D5520F13A8F2}" type="presOf" srcId="{3F28F513-BD71-441D-9E74-F5E8A23813BD}" destId="{C03E9E44-D585-46D3-9E04-D7F184825557}" srcOrd="0" destOrd="0" presId="urn:microsoft.com/office/officeart/2005/8/layout/bProcess4"/>
    <dgm:cxn modelId="{D6C7D3AE-C4EC-425D-B038-A6AEB378BEBF}" srcId="{3F28F513-BD71-441D-9E74-F5E8A23813BD}" destId="{49C125B8-AE74-4F12-8B1F-DDE6D240F924}" srcOrd="1" destOrd="0" parTransId="{E86E02A6-F8CA-43D7-B798-CFF757AFAEBC}" sibTransId="{9E4993DC-754F-4BC4-B0DC-CB23B74C393C}"/>
    <dgm:cxn modelId="{C00BD28D-813C-44DF-B9A7-732B70E6E3D2}" type="presOf" srcId="{30E3067B-A068-490E-88DD-C5C345C0790D}" destId="{85A05974-23A2-49CF-8F6D-A53BC23ED53A}" srcOrd="0" destOrd="0" presId="urn:microsoft.com/office/officeart/2005/8/layout/bProcess4"/>
    <dgm:cxn modelId="{3582A10E-4462-49D0-987B-841268ABB589}" type="presOf" srcId="{EA15F7C5-3B96-4722-92D7-3A6D0C017B35}" destId="{64986B9E-6C3C-4C38-A3BC-5585D3ACF30E}" srcOrd="0" destOrd="0" presId="urn:microsoft.com/office/officeart/2005/8/layout/bProcess4"/>
    <dgm:cxn modelId="{F14AA073-C6C6-422C-AEB5-DF7E05B21997}" srcId="{3F28F513-BD71-441D-9E74-F5E8A23813BD}" destId="{C469608B-2F07-4AEA-878F-19FDE0B39442}" srcOrd="3" destOrd="0" parTransId="{40E87408-2C0B-4CB9-945F-A4ACCF525816}" sibTransId="{EA15F7C5-3B96-4722-92D7-3A6D0C017B35}"/>
    <dgm:cxn modelId="{051A0A15-4DAA-40BD-84E2-B1DED66EFF18}" srcId="{3F28F513-BD71-441D-9E74-F5E8A23813BD}" destId="{1A0ACB93-9B1A-4817-B751-C1AAFA945DD1}" srcOrd="2" destOrd="0" parTransId="{4AD618A7-EE41-40E7-84EB-D9FB3E68FC87}" sibTransId="{970686DD-DF7C-4BEB-B034-A181A3145025}"/>
    <dgm:cxn modelId="{694D3491-DA73-4AA0-BACA-821C18F3A422}" type="presOf" srcId="{D8C969AB-B839-4781-B888-A5C75667BF4A}" destId="{842F7483-C2D0-4EFB-8BA6-30C86358EE2F}" srcOrd="0" destOrd="0" presId="urn:microsoft.com/office/officeart/2005/8/layout/bProcess4"/>
    <dgm:cxn modelId="{C4CB338E-B6A6-4F15-93B8-EAFE3F8D0F20}" type="presOf" srcId="{92F58F3B-EC76-4245-A713-BB6AD2B700EA}" destId="{F0A273B2-D436-48F0-8505-98AA64531A4C}" srcOrd="0" destOrd="0" presId="urn:microsoft.com/office/officeart/2005/8/layout/bProcess4"/>
    <dgm:cxn modelId="{8FEBC764-1021-425D-B3D3-724B88210FD8}" srcId="{3F28F513-BD71-441D-9E74-F5E8A23813BD}" destId="{BCD019F5-45C7-47CA-B525-55100C3ACCF6}" srcOrd="7" destOrd="0" parTransId="{6DF64F69-FF58-4FFE-8C9A-FC9B22E82B5A}" sibTransId="{7AE0C795-C562-46AB-B5E5-7C4308958A42}"/>
    <dgm:cxn modelId="{FC64EF88-7DCC-4762-AA6E-86FCD9761900}" type="presOf" srcId="{C469608B-2F07-4AEA-878F-19FDE0B39442}" destId="{77611DAB-7092-456C-A91C-BB5A3A17136D}" srcOrd="0" destOrd="0" presId="urn:microsoft.com/office/officeart/2005/8/layout/bProcess4"/>
    <dgm:cxn modelId="{C73C7EB3-CBB0-48E2-B651-9311C4BE885C}" type="presOf" srcId="{1A0ACB93-9B1A-4817-B751-C1AAFA945DD1}" destId="{28BB2C0B-56E5-4E1A-88F9-4E46880AEEE9}" srcOrd="0" destOrd="0" presId="urn:microsoft.com/office/officeart/2005/8/layout/bProcess4"/>
    <dgm:cxn modelId="{986E3C37-0467-484B-AD07-186E1CAF096E}" type="presOf" srcId="{3D8DAB9A-3278-40E6-90E7-912206AED68F}" destId="{92963B3E-184B-4406-BF93-9A50E8D93B7A}" srcOrd="0" destOrd="0" presId="urn:microsoft.com/office/officeart/2005/8/layout/bProcess4"/>
    <dgm:cxn modelId="{55E24F96-B364-4568-B5DC-EA06C28095AC}" type="presOf" srcId="{56D454A2-A26E-4434-ACC0-053B36804E88}" destId="{761A7D5E-3FF3-4083-9F8D-57B5FDEDF1E6}" srcOrd="0" destOrd="0" presId="urn:microsoft.com/office/officeart/2005/8/layout/bProcess4"/>
    <dgm:cxn modelId="{56C4239F-0F4B-4893-9093-DA249DF7D949}" type="presOf" srcId="{970686DD-DF7C-4BEB-B034-A181A3145025}" destId="{8E14C2A0-B384-4324-903C-CA9F0F6F3592}" srcOrd="0" destOrd="0" presId="urn:microsoft.com/office/officeart/2005/8/layout/bProcess4"/>
    <dgm:cxn modelId="{74E8E9EA-1A1A-40B7-BFEF-B9B3C573E9BC}" type="presOf" srcId="{EE51D7A3-74EE-4468-9B40-2724E4CA2E75}" destId="{5B8ABB73-E416-4A23-9F92-F13A5BE14EF0}" srcOrd="0" destOrd="0" presId="urn:microsoft.com/office/officeart/2005/8/layout/bProcess4"/>
    <dgm:cxn modelId="{9E2C55B7-CA08-4D31-8B39-C1D65DA8611B}" type="presOf" srcId="{178975B9-4EAC-46B7-B6D6-5DC6BFDA3618}" destId="{FDD1679B-9392-4953-9160-3FFF5FC1FC5A}" srcOrd="0" destOrd="0" presId="urn:microsoft.com/office/officeart/2005/8/layout/bProcess4"/>
    <dgm:cxn modelId="{115F330E-5CFA-49CF-942F-DB157037E18E}" srcId="{3F28F513-BD71-441D-9E74-F5E8A23813BD}" destId="{E8030512-B777-4EBF-B751-B7A62FB8EA81}" srcOrd="6" destOrd="0" parTransId="{B728983F-566F-41C0-8AED-86849D526385}" sibTransId="{D8C969AB-B839-4781-B888-A5C75667BF4A}"/>
    <dgm:cxn modelId="{0118CDD5-CF0E-47E2-89C3-93F66ABCE2C2}" type="presOf" srcId="{7AE0C795-C562-46AB-B5E5-7C4308958A42}" destId="{3340049D-F13C-459C-A803-BD1BDAE380A2}" srcOrd="0" destOrd="0" presId="urn:microsoft.com/office/officeart/2005/8/layout/bProcess4"/>
    <dgm:cxn modelId="{2D75EE51-512E-4C5E-87E2-585120A61372}" srcId="{3F28F513-BD71-441D-9E74-F5E8A23813BD}" destId="{EE51D7A3-74EE-4468-9B40-2724E4CA2E75}" srcOrd="8" destOrd="0" parTransId="{24237196-5AC5-4C6D-B2AE-D8788E71A3BE}" sibTransId="{63714A45-F92E-4527-A72F-8804D6DF5BDF}"/>
    <dgm:cxn modelId="{D33CF532-78BB-4906-A8B6-480605C2C7EC}" type="presOf" srcId="{9E4993DC-754F-4BC4-B0DC-CB23B74C393C}" destId="{7649A107-348A-44A3-A5B8-63E046D3080D}" srcOrd="0" destOrd="0" presId="urn:microsoft.com/office/officeart/2005/8/layout/bProcess4"/>
    <dgm:cxn modelId="{A592777D-9555-469F-B611-D20745777D43}" type="presParOf" srcId="{C03E9E44-D585-46D3-9E04-D7F184825557}" destId="{429E952F-BCE7-4D8F-ABB2-C6F385CA2BDA}" srcOrd="0" destOrd="0" presId="urn:microsoft.com/office/officeart/2005/8/layout/bProcess4"/>
    <dgm:cxn modelId="{0261E195-593E-43DB-BEF8-30FF2E643FD6}" type="presParOf" srcId="{429E952F-BCE7-4D8F-ABB2-C6F385CA2BDA}" destId="{00E253CD-B572-40F5-8CF4-CAFFF05420DB}" srcOrd="0" destOrd="0" presId="urn:microsoft.com/office/officeart/2005/8/layout/bProcess4"/>
    <dgm:cxn modelId="{FD6EA096-53F3-4E49-A8DE-01777D64DFD4}" type="presParOf" srcId="{429E952F-BCE7-4D8F-ABB2-C6F385CA2BDA}" destId="{08365431-F986-402D-8924-D00EAD45422A}" srcOrd="1" destOrd="0" presId="urn:microsoft.com/office/officeart/2005/8/layout/bProcess4"/>
    <dgm:cxn modelId="{D5849929-63EF-466C-8211-50F2829FF98F}" type="presParOf" srcId="{C03E9E44-D585-46D3-9E04-D7F184825557}" destId="{F0A273B2-D436-48F0-8505-98AA64531A4C}" srcOrd="1" destOrd="0" presId="urn:microsoft.com/office/officeart/2005/8/layout/bProcess4"/>
    <dgm:cxn modelId="{0487139B-980F-41EB-BF99-DDDD6F25A24C}" type="presParOf" srcId="{C03E9E44-D585-46D3-9E04-D7F184825557}" destId="{AD4704A1-9B21-4D7A-AB4F-063E822DF8A9}" srcOrd="2" destOrd="0" presId="urn:microsoft.com/office/officeart/2005/8/layout/bProcess4"/>
    <dgm:cxn modelId="{C47CB9A5-5810-4FC6-A27D-28D1302A7CCB}" type="presParOf" srcId="{AD4704A1-9B21-4D7A-AB4F-063E822DF8A9}" destId="{8E7039CF-3C62-4BE6-BF0D-9F35644CDBB0}" srcOrd="0" destOrd="0" presId="urn:microsoft.com/office/officeart/2005/8/layout/bProcess4"/>
    <dgm:cxn modelId="{0C19A300-E3F5-43E7-AA32-8C5993CA453B}" type="presParOf" srcId="{AD4704A1-9B21-4D7A-AB4F-063E822DF8A9}" destId="{E9738255-4F7D-4AE3-B4C6-0680AB238510}" srcOrd="1" destOrd="0" presId="urn:microsoft.com/office/officeart/2005/8/layout/bProcess4"/>
    <dgm:cxn modelId="{FD046D05-D417-404E-84AD-DA39CB58A81D}" type="presParOf" srcId="{C03E9E44-D585-46D3-9E04-D7F184825557}" destId="{7649A107-348A-44A3-A5B8-63E046D3080D}" srcOrd="3" destOrd="0" presId="urn:microsoft.com/office/officeart/2005/8/layout/bProcess4"/>
    <dgm:cxn modelId="{93AF98F3-95EA-4657-8748-24E3256B289F}" type="presParOf" srcId="{C03E9E44-D585-46D3-9E04-D7F184825557}" destId="{E51839DF-B820-4805-A5CA-80821ABC1CCC}" srcOrd="4" destOrd="0" presId="urn:microsoft.com/office/officeart/2005/8/layout/bProcess4"/>
    <dgm:cxn modelId="{EFF93A59-F616-44A0-9EEA-01356AB4FC0A}" type="presParOf" srcId="{E51839DF-B820-4805-A5CA-80821ABC1CCC}" destId="{DF91F1B5-E941-45E8-BA62-897C37DA482B}" srcOrd="0" destOrd="0" presId="urn:microsoft.com/office/officeart/2005/8/layout/bProcess4"/>
    <dgm:cxn modelId="{EA7D420A-6F0F-458F-9042-4C68DCD4B3CD}" type="presParOf" srcId="{E51839DF-B820-4805-A5CA-80821ABC1CCC}" destId="{28BB2C0B-56E5-4E1A-88F9-4E46880AEEE9}" srcOrd="1" destOrd="0" presId="urn:microsoft.com/office/officeart/2005/8/layout/bProcess4"/>
    <dgm:cxn modelId="{E7AAA331-D7C7-475B-A21D-16E50CA29A0C}" type="presParOf" srcId="{C03E9E44-D585-46D3-9E04-D7F184825557}" destId="{8E14C2A0-B384-4324-903C-CA9F0F6F3592}" srcOrd="5" destOrd="0" presId="urn:microsoft.com/office/officeart/2005/8/layout/bProcess4"/>
    <dgm:cxn modelId="{86FD4B9C-515E-4A73-A174-C7D89EEB008E}" type="presParOf" srcId="{C03E9E44-D585-46D3-9E04-D7F184825557}" destId="{323FCE24-AB1A-4E32-829D-4A38F3396F6F}" srcOrd="6" destOrd="0" presId="urn:microsoft.com/office/officeart/2005/8/layout/bProcess4"/>
    <dgm:cxn modelId="{FA747EA8-B7B5-4C65-A528-0F46EFC43591}" type="presParOf" srcId="{323FCE24-AB1A-4E32-829D-4A38F3396F6F}" destId="{17032BE9-8002-4F86-89D4-928AB0F337CE}" srcOrd="0" destOrd="0" presId="urn:microsoft.com/office/officeart/2005/8/layout/bProcess4"/>
    <dgm:cxn modelId="{C7AD0A26-AC41-4F81-B116-1B0FDA0C2167}" type="presParOf" srcId="{323FCE24-AB1A-4E32-829D-4A38F3396F6F}" destId="{77611DAB-7092-456C-A91C-BB5A3A17136D}" srcOrd="1" destOrd="0" presId="urn:microsoft.com/office/officeart/2005/8/layout/bProcess4"/>
    <dgm:cxn modelId="{E74970B0-39ED-4D72-B8C2-2DA99B464E89}" type="presParOf" srcId="{C03E9E44-D585-46D3-9E04-D7F184825557}" destId="{64986B9E-6C3C-4C38-A3BC-5585D3ACF30E}" srcOrd="7" destOrd="0" presId="urn:microsoft.com/office/officeart/2005/8/layout/bProcess4"/>
    <dgm:cxn modelId="{9A7080D3-2960-407F-A8E3-AFFC5ED7E370}" type="presParOf" srcId="{C03E9E44-D585-46D3-9E04-D7F184825557}" destId="{3DCC9C67-C40D-480C-BBB6-7309E2FCADDB}" srcOrd="8" destOrd="0" presId="urn:microsoft.com/office/officeart/2005/8/layout/bProcess4"/>
    <dgm:cxn modelId="{9D25094F-02F9-477F-B729-0C6B78A0B83B}" type="presParOf" srcId="{3DCC9C67-C40D-480C-BBB6-7309E2FCADDB}" destId="{77B9A732-C1E4-4285-9154-28445985A677}" srcOrd="0" destOrd="0" presId="urn:microsoft.com/office/officeart/2005/8/layout/bProcess4"/>
    <dgm:cxn modelId="{26ACF54A-3871-4E2A-AC86-49DE56FEFA47}" type="presParOf" srcId="{3DCC9C67-C40D-480C-BBB6-7309E2FCADDB}" destId="{761A7D5E-3FF3-4083-9F8D-57B5FDEDF1E6}" srcOrd="1" destOrd="0" presId="urn:microsoft.com/office/officeart/2005/8/layout/bProcess4"/>
    <dgm:cxn modelId="{6AE68626-BF18-4DCA-B437-7D907FA04390}" type="presParOf" srcId="{C03E9E44-D585-46D3-9E04-D7F184825557}" destId="{FDD1679B-9392-4953-9160-3FFF5FC1FC5A}" srcOrd="9" destOrd="0" presId="urn:microsoft.com/office/officeart/2005/8/layout/bProcess4"/>
    <dgm:cxn modelId="{CBBB6355-8D77-4E64-B59C-06C7CBD2C1E6}" type="presParOf" srcId="{C03E9E44-D585-46D3-9E04-D7F184825557}" destId="{BA987D90-3B9A-4584-B661-C75C2B57AA01}" srcOrd="10" destOrd="0" presId="urn:microsoft.com/office/officeart/2005/8/layout/bProcess4"/>
    <dgm:cxn modelId="{5E13B33A-129B-4156-A29C-950AAE029B6F}" type="presParOf" srcId="{BA987D90-3B9A-4584-B661-C75C2B57AA01}" destId="{9476E9EF-49B7-4C36-8BCD-FB7DA2E5C605}" srcOrd="0" destOrd="0" presId="urn:microsoft.com/office/officeart/2005/8/layout/bProcess4"/>
    <dgm:cxn modelId="{BC1D05DC-9590-45CD-BBBE-B9E0EACDA8D7}" type="presParOf" srcId="{BA987D90-3B9A-4584-B661-C75C2B57AA01}" destId="{85A05974-23A2-49CF-8F6D-A53BC23ED53A}" srcOrd="1" destOrd="0" presId="urn:microsoft.com/office/officeart/2005/8/layout/bProcess4"/>
    <dgm:cxn modelId="{80557BAE-E432-486B-B344-5AF3EEC2AE86}" type="presParOf" srcId="{C03E9E44-D585-46D3-9E04-D7F184825557}" destId="{92963B3E-184B-4406-BF93-9A50E8D93B7A}" srcOrd="11" destOrd="0" presId="urn:microsoft.com/office/officeart/2005/8/layout/bProcess4"/>
    <dgm:cxn modelId="{B714D151-DCB4-4BDE-AFF9-4048CCFD7300}" type="presParOf" srcId="{C03E9E44-D585-46D3-9E04-D7F184825557}" destId="{CA45119C-F3E8-47B4-AF8D-0F6080455506}" srcOrd="12" destOrd="0" presId="urn:microsoft.com/office/officeart/2005/8/layout/bProcess4"/>
    <dgm:cxn modelId="{26D462B4-0E9B-4BE7-80DD-F08614B39C10}" type="presParOf" srcId="{CA45119C-F3E8-47B4-AF8D-0F6080455506}" destId="{3A1640BE-C068-4CA8-8E18-31BA3F9A3F54}" srcOrd="0" destOrd="0" presId="urn:microsoft.com/office/officeart/2005/8/layout/bProcess4"/>
    <dgm:cxn modelId="{6F26B2B6-864F-4B3F-8308-355398D44FE9}" type="presParOf" srcId="{CA45119C-F3E8-47B4-AF8D-0F6080455506}" destId="{5DAD05CC-3593-415F-B529-370B4AF1A6CC}" srcOrd="1" destOrd="0" presId="urn:microsoft.com/office/officeart/2005/8/layout/bProcess4"/>
    <dgm:cxn modelId="{03734C4D-D87D-4DDE-A14C-F0AFF6551676}" type="presParOf" srcId="{C03E9E44-D585-46D3-9E04-D7F184825557}" destId="{842F7483-C2D0-4EFB-8BA6-30C86358EE2F}" srcOrd="13" destOrd="0" presId="urn:microsoft.com/office/officeart/2005/8/layout/bProcess4"/>
    <dgm:cxn modelId="{E04187AB-F0EB-4E72-9D1D-5FA6C7716DFA}" type="presParOf" srcId="{C03E9E44-D585-46D3-9E04-D7F184825557}" destId="{1421E204-03C3-4E03-BE22-5AFB81CB608D}" srcOrd="14" destOrd="0" presId="urn:microsoft.com/office/officeart/2005/8/layout/bProcess4"/>
    <dgm:cxn modelId="{A208CB57-15DF-4C6D-859E-8F292D1B6F21}" type="presParOf" srcId="{1421E204-03C3-4E03-BE22-5AFB81CB608D}" destId="{214F9D21-7780-43DB-AA92-5318663D621E}" srcOrd="0" destOrd="0" presId="urn:microsoft.com/office/officeart/2005/8/layout/bProcess4"/>
    <dgm:cxn modelId="{6CE1142B-0ED7-40E3-ABE0-7EE6C49B6722}" type="presParOf" srcId="{1421E204-03C3-4E03-BE22-5AFB81CB608D}" destId="{2B7D5D7A-E90C-4A17-B363-7EE93252A31D}" srcOrd="1" destOrd="0" presId="urn:microsoft.com/office/officeart/2005/8/layout/bProcess4"/>
    <dgm:cxn modelId="{CDA0AA87-14C1-4C4A-AF88-3D9C7D9477AE}" type="presParOf" srcId="{C03E9E44-D585-46D3-9E04-D7F184825557}" destId="{3340049D-F13C-459C-A803-BD1BDAE380A2}" srcOrd="15" destOrd="0" presId="urn:microsoft.com/office/officeart/2005/8/layout/bProcess4"/>
    <dgm:cxn modelId="{AEBD769F-6F2F-470A-BD6A-5AD617B3E047}" type="presParOf" srcId="{C03E9E44-D585-46D3-9E04-D7F184825557}" destId="{D056A966-98B6-482E-9982-DC07A84BF7BE}" srcOrd="16" destOrd="0" presId="urn:microsoft.com/office/officeart/2005/8/layout/bProcess4"/>
    <dgm:cxn modelId="{41200E75-1226-4C21-BD85-CBA032AADCA6}" type="presParOf" srcId="{D056A966-98B6-482E-9982-DC07A84BF7BE}" destId="{CE4F64DB-8481-4C4D-9FEF-CD5FB8B0ED0A}" srcOrd="0" destOrd="0" presId="urn:microsoft.com/office/officeart/2005/8/layout/bProcess4"/>
    <dgm:cxn modelId="{2F14EE60-8B32-4427-B12B-5FA1AED1FF96}" type="presParOf" srcId="{D056A966-98B6-482E-9982-DC07A84BF7BE}" destId="{5B8ABB73-E416-4A23-9F92-F13A5BE14EF0}" srcOrd="1" destOrd="0" presId="urn:microsoft.com/office/officeart/2005/8/layout/b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0A273B2-D436-48F0-8505-98AA64531A4C}">
      <dsp:nvSpPr>
        <dsp:cNvPr id="0" name=""/>
        <dsp:cNvSpPr/>
      </dsp:nvSpPr>
      <dsp:spPr>
        <a:xfrm rot="5400000">
          <a:off x="-255633" y="863223"/>
          <a:ext cx="1139963" cy="137974"/>
        </a:xfrm>
        <a:prstGeom prst="rect">
          <a:avLst/>
        </a:prstGeom>
        <a:solidFill>
          <a:schemeClr val="accent6">
            <a:lumMod val="75000"/>
          </a:schemeClr>
        </a:solidFill>
        <a:ln>
          <a:solidFill>
            <a:schemeClr val="accent6">
              <a:lumMod val="75000"/>
            </a:schemeClr>
          </a:solidFill>
        </a:ln>
        <a:effectLst/>
      </dsp:spPr>
      <dsp:style>
        <a:lnRef idx="0">
          <a:scrgbClr r="0" g="0" b="0"/>
        </a:lnRef>
        <a:fillRef idx="1">
          <a:scrgbClr r="0" g="0" b="0"/>
        </a:fillRef>
        <a:effectRef idx="0">
          <a:scrgbClr r="0" g="0" b="0"/>
        </a:effectRef>
        <a:fontRef idx="minor">
          <a:schemeClr val="lt1"/>
        </a:fontRef>
      </dsp:style>
    </dsp:sp>
    <dsp:sp modelId="{08365431-F986-402D-8924-D00EAD45422A}">
      <dsp:nvSpPr>
        <dsp:cNvPr id="0" name=""/>
        <dsp:cNvSpPr/>
      </dsp:nvSpPr>
      <dsp:spPr>
        <a:xfrm>
          <a:off x="2824" y="130109"/>
          <a:ext cx="1533053" cy="919831"/>
        </a:xfrm>
        <a:prstGeom prst="roundRect">
          <a:avLst>
            <a:gd name="adj" fmla="val 10000"/>
          </a:avLst>
        </a:prstGeom>
        <a:solidFill>
          <a:schemeClr val="bg1">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fi-FI" sz="1700" b="1" kern="1200" dirty="0" smtClean="0"/>
            <a:t>1</a:t>
          </a:r>
          <a:r>
            <a:rPr lang="fi-FI" sz="1700" kern="1200" dirty="0" smtClean="0"/>
            <a:t> HALU MAASTO-PYÖRÄILLÄ</a:t>
          </a:r>
          <a:endParaRPr lang="fi-FI" sz="1700" kern="1200" dirty="0">
            <a:solidFill>
              <a:schemeClr val="bg1"/>
            </a:solidFill>
          </a:endParaRPr>
        </a:p>
      </dsp:txBody>
      <dsp:txXfrm>
        <a:off x="29765" y="157050"/>
        <a:ext cx="1479171" cy="865949"/>
      </dsp:txXfrm>
    </dsp:sp>
    <dsp:sp modelId="{7649A107-348A-44A3-A5B8-63E046D3080D}">
      <dsp:nvSpPr>
        <dsp:cNvPr id="0" name=""/>
        <dsp:cNvSpPr/>
      </dsp:nvSpPr>
      <dsp:spPr>
        <a:xfrm rot="5400000">
          <a:off x="-255633" y="2013012"/>
          <a:ext cx="1139963" cy="137974"/>
        </a:xfrm>
        <a:prstGeom prst="rect">
          <a:avLst/>
        </a:prstGeom>
        <a:solidFill>
          <a:schemeClr val="accent6">
            <a:lumMod val="75000"/>
          </a:schemeClr>
        </a:solidFill>
        <a:ln>
          <a:noFill/>
        </a:ln>
        <a:effectLst/>
      </dsp:spPr>
      <dsp:style>
        <a:lnRef idx="0">
          <a:scrgbClr r="0" g="0" b="0"/>
        </a:lnRef>
        <a:fillRef idx="1">
          <a:scrgbClr r="0" g="0" b="0"/>
        </a:fillRef>
        <a:effectRef idx="0">
          <a:scrgbClr r="0" g="0" b="0"/>
        </a:effectRef>
        <a:fontRef idx="minor">
          <a:schemeClr val="lt1"/>
        </a:fontRef>
      </dsp:style>
    </dsp:sp>
    <dsp:sp modelId="{E9738255-4F7D-4AE3-B4C6-0680AB238510}">
      <dsp:nvSpPr>
        <dsp:cNvPr id="0" name=""/>
        <dsp:cNvSpPr/>
      </dsp:nvSpPr>
      <dsp:spPr>
        <a:xfrm>
          <a:off x="2824" y="1279899"/>
          <a:ext cx="1533053" cy="919831"/>
        </a:xfrm>
        <a:prstGeom prst="roundRect">
          <a:avLst>
            <a:gd name="adj" fmla="val 10000"/>
          </a:avLst>
        </a:prstGeom>
        <a:solidFill>
          <a:schemeClr val="bg1">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fi-FI" sz="1700" b="1" kern="1200" dirty="0" smtClean="0">
              <a:solidFill>
                <a:schemeClr val="bg1"/>
              </a:solidFill>
            </a:rPr>
            <a:t>2</a:t>
          </a:r>
          <a:r>
            <a:rPr lang="fi-FI" sz="1700" kern="1200" dirty="0" smtClean="0"/>
            <a:t> </a:t>
          </a:r>
          <a:r>
            <a:rPr lang="fi-FI" sz="1700" kern="1200" dirty="0" smtClean="0">
              <a:solidFill>
                <a:schemeClr val="bg1"/>
              </a:solidFill>
            </a:rPr>
            <a:t>TIEDONHAKU</a:t>
          </a:r>
          <a:endParaRPr lang="fi-FI" sz="1700" kern="1200" dirty="0">
            <a:solidFill>
              <a:schemeClr val="bg1"/>
            </a:solidFill>
          </a:endParaRPr>
        </a:p>
      </dsp:txBody>
      <dsp:txXfrm>
        <a:off x="29765" y="1306840"/>
        <a:ext cx="1479171" cy="865949"/>
      </dsp:txXfrm>
    </dsp:sp>
    <dsp:sp modelId="{8E14C2A0-B384-4324-903C-CA9F0F6F3592}">
      <dsp:nvSpPr>
        <dsp:cNvPr id="0" name=""/>
        <dsp:cNvSpPr/>
      </dsp:nvSpPr>
      <dsp:spPr>
        <a:xfrm>
          <a:off x="319261" y="2587907"/>
          <a:ext cx="2029134" cy="137974"/>
        </a:xfrm>
        <a:prstGeom prst="rect">
          <a:avLst/>
        </a:prstGeom>
        <a:solidFill>
          <a:schemeClr val="accent6">
            <a:lumMod val="75000"/>
          </a:schemeClr>
        </a:solidFill>
        <a:ln>
          <a:noFill/>
        </a:ln>
        <a:effectLst/>
      </dsp:spPr>
      <dsp:style>
        <a:lnRef idx="0">
          <a:scrgbClr r="0" g="0" b="0"/>
        </a:lnRef>
        <a:fillRef idx="1">
          <a:scrgbClr r="0" g="0" b="0"/>
        </a:fillRef>
        <a:effectRef idx="0">
          <a:scrgbClr r="0" g="0" b="0"/>
        </a:effectRef>
        <a:fontRef idx="minor">
          <a:schemeClr val="lt1"/>
        </a:fontRef>
      </dsp:style>
    </dsp:sp>
    <dsp:sp modelId="{28BB2C0B-56E5-4E1A-88F9-4E46880AEEE9}">
      <dsp:nvSpPr>
        <dsp:cNvPr id="0" name=""/>
        <dsp:cNvSpPr/>
      </dsp:nvSpPr>
      <dsp:spPr>
        <a:xfrm>
          <a:off x="2824" y="2429689"/>
          <a:ext cx="1533053" cy="919831"/>
        </a:xfrm>
        <a:prstGeom prst="roundRect">
          <a:avLst>
            <a:gd name="adj" fmla="val 10000"/>
          </a:avLst>
        </a:prstGeom>
        <a:solidFill>
          <a:schemeClr val="bg1">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fi-FI" sz="1700" b="1" kern="1200" dirty="0" smtClean="0"/>
            <a:t>3</a:t>
          </a:r>
          <a:r>
            <a:rPr lang="fi-FI" sz="1700" kern="1200" dirty="0" smtClean="0"/>
            <a:t> </a:t>
          </a:r>
          <a:r>
            <a:rPr lang="fi-FI" sz="1700" kern="1200" dirty="0" smtClean="0">
              <a:solidFill>
                <a:schemeClr val="bg1"/>
              </a:solidFill>
            </a:rPr>
            <a:t>PYÖRÄN KOEAJO</a:t>
          </a:r>
        </a:p>
      </dsp:txBody>
      <dsp:txXfrm>
        <a:off x="29765" y="2456630"/>
        <a:ext cx="1479171" cy="865949"/>
      </dsp:txXfrm>
    </dsp:sp>
    <dsp:sp modelId="{64986B9E-6C3C-4C38-A3BC-5585D3ACF30E}">
      <dsp:nvSpPr>
        <dsp:cNvPr id="0" name=""/>
        <dsp:cNvSpPr/>
      </dsp:nvSpPr>
      <dsp:spPr>
        <a:xfrm rot="16200000">
          <a:off x="1783327" y="2013012"/>
          <a:ext cx="1139963" cy="137974"/>
        </a:xfrm>
        <a:prstGeom prst="rect">
          <a:avLst/>
        </a:prstGeom>
        <a:solidFill>
          <a:schemeClr val="accent6">
            <a:lumMod val="75000"/>
          </a:schemeClr>
        </a:solidFill>
        <a:ln>
          <a:noFill/>
        </a:ln>
        <a:effectLst/>
      </dsp:spPr>
      <dsp:style>
        <a:lnRef idx="0">
          <a:scrgbClr r="0" g="0" b="0"/>
        </a:lnRef>
        <a:fillRef idx="1">
          <a:scrgbClr r="0" g="0" b="0"/>
        </a:fillRef>
        <a:effectRef idx="0">
          <a:scrgbClr r="0" g="0" b="0"/>
        </a:effectRef>
        <a:fontRef idx="minor">
          <a:schemeClr val="lt1"/>
        </a:fontRef>
      </dsp:style>
    </dsp:sp>
    <dsp:sp modelId="{77611DAB-7092-456C-A91C-BB5A3A17136D}">
      <dsp:nvSpPr>
        <dsp:cNvPr id="0" name=""/>
        <dsp:cNvSpPr/>
      </dsp:nvSpPr>
      <dsp:spPr>
        <a:xfrm>
          <a:off x="2041785" y="2429689"/>
          <a:ext cx="1533053" cy="919831"/>
        </a:xfrm>
        <a:prstGeom prst="roundRect">
          <a:avLst>
            <a:gd name="adj" fmla="val 10000"/>
          </a:avLst>
        </a:prstGeom>
        <a:solidFill>
          <a:schemeClr val="bg1">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fi-FI" sz="1700" b="1" kern="1200" dirty="0" smtClean="0">
              <a:solidFill>
                <a:schemeClr val="bg1"/>
              </a:solidFill>
            </a:rPr>
            <a:t>4 </a:t>
          </a:r>
          <a:r>
            <a:rPr lang="fi-FI" sz="1700" kern="1200" dirty="0" smtClean="0">
              <a:solidFill>
                <a:schemeClr val="bg1"/>
              </a:solidFill>
            </a:rPr>
            <a:t>VALINTOJEN TEKEMINEN</a:t>
          </a:r>
        </a:p>
      </dsp:txBody>
      <dsp:txXfrm>
        <a:off x="2068726" y="2456630"/>
        <a:ext cx="1479171" cy="865949"/>
      </dsp:txXfrm>
    </dsp:sp>
    <dsp:sp modelId="{FDD1679B-9392-4953-9160-3FFF5FC1FC5A}">
      <dsp:nvSpPr>
        <dsp:cNvPr id="0" name=""/>
        <dsp:cNvSpPr/>
      </dsp:nvSpPr>
      <dsp:spPr>
        <a:xfrm rot="16200000">
          <a:off x="1783327" y="863223"/>
          <a:ext cx="1139963" cy="137974"/>
        </a:xfrm>
        <a:prstGeom prst="rect">
          <a:avLst/>
        </a:prstGeom>
        <a:solidFill>
          <a:schemeClr val="accent6">
            <a:lumMod val="75000"/>
          </a:schemeClr>
        </a:solidFill>
        <a:ln>
          <a:noFill/>
        </a:ln>
        <a:effectLst/>
      </dsp:spPr>
      <dsp:style>
        <a:lnRef idx="0">
          <a:scrgbClr r="0" g="0" b="0"/>
        </a:lnRef>
        <a:fillRef idx="1">
          <a:scrgbClr r="0" g="0" b="0"/>
        </a:fillRef>
        <a:effectRef idx="0">
          <a:scrgbClr r="0" g="0" b="0"/>
        </a:effectRef>
        <a:fontRef idx="minor">
          <a:schemeClr val="lt1"/>
        </a:fontRef>
      </dsp:style>
    </dsp:sp>
    <dsp:sp modelId="{761A7D5E-3FF3-4083-9F8D-57B5FDEDF1E6}">
      <dsp:nvSpPr>
        <dsp:cNvPr id="0" name=""/>
        <dsp:cNvSpPr/>
      </dsp:nvSpPr>
      <dsp:spPr>
        <a:xfrm>
          <a:off x="2041785" y="1279899"/>
          <a:ext cx="1533053" cy="919831"/>
        </a:xfrm>
        <a:prstGeom prst="roundRect">
          <a:avLst>
            <a:gd name="adj" fmla="val 10000"/>
          </a:avLst>
        </a:prstGeom>
        <a:solidFill>
          <a:schemeClr val="bg1">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fi-FI" sz="1700" b="1" kern="1200" dirty="0" smtClean="0">
              <a:solidFill>
                <a:schemeClr val="bg1"/>
              </a:solidFill>
            </a:rPr>
            <a:t>5</a:t>
          </a:r>
          <a:r>
            <a:rPr lang="fi-FI" sz="1700" kern="1200" dirty="0" smtClean="0">
              <a:solidFill>
                <a:schemeClr val="bg1"/>
              </a:solidFill>
            </a:rPr>
            <a:t> LENKILLE LÄHTÖ</a:t>
          </a:r>
          <a:endParaRPr lang="fi-FI" sz="1700" kern="1200" dirty="0">
            <a:solidFill>
              <a:schemeClr val="bg1"/>
            </a:solidFill>
          </a:endParaRPr>
        </a:p>
      </dsp:txBody>
      <dsp:txXfrm>
        <a:off x="2068726" y="1306840"/>
        <a:ext cx="1479171" cy="865949"/>
      </dsp:txXfrm>
    </dsp:sp>
    <dsp:sp modelId="{92963B3E-184B-4406-BF93-9A50E8D93B7A}">
      <dsp:nvSpPr>
        <dsp:cNvPr id="0" name=""/>
        <dsp:cNvSpPr/>
      </dsp:nvSpPr>
      <dsp:spPr>
        <a:xfrm>
          <a:off x="2358222" y="288328"/>
          <a:ext cx="2029134" cy="137974"/>
        </a:xfrm>
        <a:prstGeom prst="rect">
          <a:avLst/>
        </a:prstGeom>
        <a:solidFill>
          <a:schemeClr val="accent6">
            <a:lumMod val="75000"/>
          </a:schemeClr>
        </a:solidFill>
        <a:ln>
          <a:noFill/>
        </a:ln>
        <a:effectLst/>
      </dsp:spPr>
      <dsp:style>
        <a:lnRef idx="0">
          <a:scrgbClr r="0" g="0" b="0"/>
        </a:lnRef>
        <a:fillRef idx="1">
          <a:scrgbClr r="0" g="0" b="0"/>
        </a:fillRef>
        <a:effectRef idx="0">
          <a:scrgbClr r="0" g="0" b="0"/>
        </a:effectRef>
        <a:fontRef idx="minor">
          <a:schemeClr val="lt1"/>
        </a:fontRef>
      </dsp:style>
    </dsp:sp>
    <dsp:sp modelId="{85A05974-23A2-49CF-8F6D-A53BC23ED53A}">
      <dsp:nvSpPr>
        <dsp:cNvPr id="0" name=""/>
        <dsp:cNvSpPr/>
      </dsp:nvSpPr>
      <dsp:spPr>
        <a:xfrm>
          <a:off x="2041785" y="130109"/>
          <a:ext cx="1533053" cy="919831"/>
        </a:xfrm>
        <a:prstGeom prst="roundRect">
          <a:avLst>
            <a:gd name="adj" fmla="val 10000"/>
          </a:avLst>
        </a:prstGeom>
        <a:solidFill>
          <a:schemeClr val="bg1">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fi-FI" sz="1700" b="1" kern="1200" dirty="0" smtClean="0"/>
            <a:t>6</a:t>
          </a:r>
          <a:r>
            <a:rPr lang="fi-FI" sz="1700" kern="1200" dirty="0" smtClean="0"/>
            <a:t> PYÖRÄILY </a:t>
          </a:r>
        </a:p>
      </dsp:txBody>
      <dsp:txXfrm>
        <a:off x="2068726" y="157050"/>
        <a:ext cx="1479171" cy="865949"/>
      </dsp:txXfrm>
    </dsp:sp>
    <dsp:sp modelId="{842F7483-C2D0-4EFB-8BA6-30C86358EE2F}">
      <dsp:nvSpPr>
        <dsp:cNvPr id="0" name=""/>
        <dsp:cNvSpPr/>
      </dsp:nvSpPr>
      <dsp:spPr>
        <a:xfrm rot="5400000">
          <a:off x="3822287" y="863223"/>
          <a:ext cx="1139963" cy="137974"/>
        </a:xfrm>
        <a:prstGeom prst="rect">
          <a:avLst/>
        </a:prstGeom>
        <a:solidFill>
          <a:schemeClr val="accent6">
            <a:lumMod val="75000"/>
          </a:schemeClr>
        </a:solidFill>
        <a:ln>
          <a:noFill/>
        </a:ln>
        <a:effectLst/>
      </dsp:spPr>
      <dsp:style>
        <a:lnRef idx="0">
          <a:scrgbClr r="0" g="0" b="0"/>
        </a:lnRef>
        <a:fillRef idx="1">
          <a:scrgbClr r="0" g="0" b="0"/>
        </a:fillRef>
        <a:effectRef idx="0">
          <a:scrgbClr r="0" g="0" b="0"/>
        </a:effectRef>
        <a:fontRef idx="minor">
          <a:schemeClr val="lt1"/>
        </a:fontRef>
      </dsp:style>
    </dsp:sp>
    <dsp:sp modelId="{5DAD05CC-3593-415F-B529-370B4AF1A6CC}">
      <dsp:nvSpPr>
        <dsp:cNvPr id="0" name=""/>
        <dsp:cNvSpPr/>
      </dsp:nvSpPr>
      <dsp:spPr>
        <a:xfrm>
          <a:off x="4080746" y="130109"/>
          <a:ext cx="1533053" cy="919831"/>
        </a:xfrm>
        <a:prstGeom prst="roundRect">
          <a:avLst>
            <a:gd name="adj" fmla="val 10000"/>
          </a:avLst>
        </a:prstGeom>
        <a:solidFill>
          <a:schemeClr val="bg1">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fi-FI" sz="1700" b="1" kern="1200" dirty="0" smtClean="0"/>
            <a:t>7</a:t>
          </a:r>
          <a:r>
            <a:rPr lang="fi-FI" sz="1700" kern="1200" dirty="0" smtClean="0"/>
            <a:t> KOTIINPALUU</a:t>
          </a:r>
          <a:endParaRPr lang="fi-FI" sz="1700" kern="1200" dirty="0"/>
        </a:p>
      </dsp:txBody>
      <dsp:txXfrm>
        <a:off x="4107687" y="157050"/>
        <a:ext cx="1479171" cy="865949"/>
      </dsp:txXfrm>
    </dsp:sp>
    <dsp:sp modelId="{3340049D-F13C-459C-A803-BD1BDAE380A2}">
      <dsp:nvSpPr>
        <dsp:cNvPr id="0" name=""/>
        <dsp:cNvSpPr/>
      </dsp:nvSpPr>
      <dsp:spPr>
        <a:xfrm rot="5400000">
          <a:off x="3822287" y="2013012"/>
          <a:ext cx="1139963" cy="137974"/>
        </a:xfrm>
        <a:prstGeom prst="rect">
          <a:avLst/>
        </a:prstGeom>
        <a:solidFill>
          <a:schemeClr val="accent6">
            <a:lumMod val="75000"/>
          </a:schemeClr>
        </a:solidFill>
        <a:ln>
          <a:noFill/>
        </a:ln>
        <a:effectLst/>
      </dsp:spPr>
      <dsp:style>
        <a:lnRef idx="0">
          <a:scrgbClr r="0" g="0" b="0"/>
        </a:lnRef>
        <a:fillRef idx="1">
          <a:scrgbClr r="0" g="0" b="0"/>
        </a:fillRef>
        <a:effectRef idx="0">
          <a:scrgbClr r="0" g="0" b="0"/>
        </a:effectRef>
        <a:fontRef idx="minor">
          <a:schemeClr val="lt1"/>
        </a:fontRef>
      </dsp:style>
    </dsp:sp>
    <dsp:sp modelId="{2B7D5D7A-E90C-4A17-B363-7EE93252A31D}">
      <dsp:nvSpPr>
        <dsp:cNvPr id="0" name=""/>
        <dsp:cNvSpPr/>
      </dsp:nvSpPr>
      <dsp:spPr>
        <a:xfrm>
          <a:off x="4080746" y="1279899"/>
          <a:ext cx="1533053" cy="919831"/>
        </a:xfrm>
        <a:prstGeom prst="roundRect">
          <a:avLst>
            <a:gd name="adj" fmla="val 10000"/>
          </a:avLst>
        </a:prstGeom>
        <a:solidFill>
          <a:schemeClr val="bg1">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fi-FI" sz="1700" b="1" kern="1200" dirty="0" smtClean="0">
              <a:solidFill>
                <a:schemeClr val="bg1"/>
              </a:solidFill>
            </a:rPr>
            <a:t>8</a:t>
          </a:r>
          <a:r>
            <a:rPr lang="fi-FI" sz="1700" kern="1200" dirty="0" smtClean="0">
              <a:solidFill>
                <a:schemeClr val="bg1"/>
              </a:solidFill>
            </a:rPr>
            <a:t> SÄILYTYS</a:t>
          </a:r>
          <a:endParaRPr lang="fi-FI" sz="1700" kern="1200" dirty="0">
            <a:solidFill>
              <a:schemeClr val="accent6">
                <a:lumMod val="75000"/>
              </a:schemeClr>
            </a:solidFill>
          </a:endParaRPr>
        </a:p>
      </dsp:txBody>
      <dsp:txXfrm>
        <a:off x="4107687" y="1306840"/>
        <a:ext cx="1479171" cy="865949"/>
      </dsp:txXfrm>
    </dsp:sp>
    <dsp:sp modelId="{5B8ABB73-E416-4A23-9F92-F13A5BE14EF0}">
      <dsp:nvSpPr>
        <dsp:cNvPr id="0" name=""/>
        <dsp:cNvSpPr/>
      </dsp:nvSpPr>
      <dsp:spPr>
        <a:xfrm>
          <a:off x="4080746" y="2429689"/>
          <a:ext cx="1533053" cy="919831"/>
        </a:xfrm>
        <a:prstGeom prst="roundRect">
          <a:avLst>
            <a:gd name="adj" fmla="val 10000"/>
          </a:avLst>
        </a:prstGeom>
        <a:solidFill>
          <a:schemeClr val="bg1">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fi-FI" sz="1700" b="1" kern="1200" dirty="0" smtClean="0"/>
            <a:t>9 </a:t>
          </a:r>
          <a:r>
            <a:rPr lang="fi-FI" sz="1700" kern="1200" dirty="0" smtClean="0"/>
            <a:t>VARUSTEI-DEN HUOLTO</a:t>
          </a:r>
          <a:endParaRPr lang="fi-FI" sz="1700" kern="1200" dirty="0">
            <a:solidFill>
              <a:schemeClr val="bg1"/>
            </a:solidFill>
          </a:endParaRPr>
        </a:p>
      </dsp:txBody>
      <dsp:txXfrm>
        <a:off x="4107687" y="2456630"/>
        <a:ext cx="1479171" cy="865949"/>
      </dsp:txXfrm>
    </dsp:sp>
  </dsp:spTree>
</dsp:drawing>
</file>

<file path=ppt/diagrams/layout1.xml><?xml version="1.0" encoding="utf-8"?>
<dgm:layoutDef xmlns:dgm="http://schemas.openxmlformats.org/drawingml/2006/diagram" xmlns:a="http://schemas.openxmlformats.org/drawingml/2006/main" uniqueId="urn:microsoft.com/office/officeart/2005/8/layout/bProcess4">
  <dgm:title val=""/>
  <dgm:desc val=""/>
  <dgm:catLst>
    <dgm:cat type="process" pri="19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dgm:varLst>
    <dgm:choose name="Name1">
      <dgm:if name="Name2" func="var" arg="dir" op="equ" val="norm">
        <dgm:alg type="snake">
          <dgm:param type="grDir" val="tL"/>
          <dgm:param type="flowDir" val="col"/>
          <dgm:param type="contDir" val="revDir"/>
          <dgm:param type="bkpt" val="bal"/>
        </dgm:alg>
      </dgm:if>
      <dgm:else name="Name3">
        <dgm:alg type="snake">
          <dgm:param type="grDir" val="tR"/>
          <dgm:param type="flowDir" val="col"/>
          <dgm:param type="contDir" val="revDir"/>
          <dgm:param type="bkpt" val="bal"/>
        </dgm:alg>
      </dgm:else>
    </dgm:choose>
    <dgm:shape xmlns:r="http://schemas.openxmlformats.org/officeDocument/2006/relationships" r:blip="">
      <dgm:adjLst/>
    </dgm:shape>
    <dgm:presOf/>
    <dgm:constrLst>
      <dgm:constr type="w" for="ch" forName="compNode" refType="w"/>
      <dgm:constr type="h" for="ch" forName="compNode" refType="w" fact="0.6"/>
      <dgm:constr type="h" for="ch" forName="sibTrans" refType="h" refFor="ch" refForName="compNode" op="equ" fact="0.25"/>
      <dgm:constr type="sp" refType="w" fact="0.33"/>
      <dgm:constr type="primFontSz" for="des" forName="node" op="equ" val="65"/>
    </dgm:constrLst>
    <dgm:ruleLst/>
    <dgm:forEach name="nodesForEach" axis="ch" ptType="node">
      <dgm:layoutNode name="compNode">
        <dgm:alg type="composite"/>
        <dgm:shape xmlns:r="http://schemas.openxmlformats.org/officeDocument/2006/relationships" r:blip="">
          <dgm:adjLst/>
        </dgm:shape>
        <dgm:presOf/>
        <dgm:choose name="Name4">
          <dgm:if name="Name5" axis="self" func="var" arg="dir" op="equ" val="norm">
            <dgm:constrLst>
              <dgm:constr type="l" for="ch" forName="dummyConnPt" refType="w" fact="0.2"/>
              <dgm:constr type="t" for="ch" forName="dummyConnPt" refType="w" fact="0.145"/>
              <dgm:constr type="l" for="ch" forName="node"/>
              <dgm:constr type="t" for="ch" forName="node"/>
              <dgm:constr type="h" for="ch" forName="node" refType="h"/>
              <dgm:constr type="w" for="ch" forName="node" refType="w"/>
            </dgm:constrLst>
          </dgm:if>
          <dgm:else name="Name6">
            <dgm:constrLst>
              <dgm:constr type="l" for="ch" forName="dummyConnPt" refType="w" fact="0.8"/>
              <dgm:constr type="t" for="ch" forName="dummyConnPt" refType="w" fact="0.145"/>
              <dgm:constr type="l" for="ch" forName="node"/>
              <dgm:constr type="t" for="ch" forName="node"/>
              <dgm:constr type="h" for="ch" forName="node" refType="h"/>
              <dgm:constr type="w" for="ch" forName="node" refType="w"/>
            </dgm:constrLst>
          </dgm:else>
        </dgm:choose>
        <dgm:ruleLst/>
        <dgm:layoutNode name="dummyConnPt" styleLbl="node1" moveWith="node">
          <dgm:alg type="sp"/>
          <dgm:shape xmlns:r="http://schemas.openxmlformats.org/officeDocument/2006/relationships" r:blip="">
            <dgm:adjLst/>
          </dgm:shape>
          <dgm:presOf/>
          <dgm:constrLst>
            <dgm:constr type="w" val="1"/>
            <dgm:constr type="h" val="1"/>
          </dgm:constrLst>
          <dgm:ruleLst/>
        </dgm:layout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 type="primFontSz" val="65"/>
          </dgm:constrLst>
          <dgm:ruleLst>
            <dgm:rule type="primFontSz" val="5" fact="NaN" max="NaN"/>
          </dgm:ruleLst>
        </dgm:layoutNode>
      </dgm:layoutNode>
      <dgm:forEach name="sibTransForEach" axis="followSib" cnt="1">
        <dgm:layoutNode name="sibTrans" styleLbl="bgSibTrans2D1">
          <dgm:choose name="Name7">
            <dgm:if name="Name8" axis="self" func="var" arg="dir" op="equ" val="norm">
              <dgm:alg type="conn">
                <dgm:param type="srcNode" val="dummyConnPt"/>
                <dgm:param type="dstNode" val="dummyConnPt"/>
                <dgm:param type="begPts" val="bCtr, midR, tCtr"/>
                <dgm:param type="endPts" val="tCtr, midL, bCtr"/>
                <dgm:param type="begSty" val="noArr"/>
                <dgm:param type="endSty" val="noArr"/>
              </dgm:alg>
            </dgm:if>
            <dgm:else name="Name9">
              <dgm:alg type="conn">
                <dgm:param type="srcNode" val="dummyConnPt"/>
                <dgm:param type="dstNode" val="dummyConnPt"/>
                <dgm:param type="begPts" val="bCtr, midL, tCtr"/>
                <dgm:param type="endPts" val="tCtr, midR, bCtr"/>
                <dgm:param type="begSty" val="noArr"/>
                <dgm:param type="endSty" val="noArr"/>
              </dgm:alg>
            </dgm:else>
          </dgm:choose>
          <dgm:shape xmlns:r="http://schemas.openxmlformats.org/officeDocument/2006/relationships" type="conn" r:blip="" zOrderOff="-2">
            <dgm:adjLst/>
          </dgm:shape>
          <dgm:presOf axis="self"/>
          <dgm:constrLst>
            <dgm:constr type="begPad"/>
            <dgm:constr type="endPad"/>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Ylätunnisteen paikkamerkki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i-FI"/>
          </a:p>
        </p:txBody>
      </p:sp>
      <p:sp>
        <p:nvSpPr>
          <p:cNvPr id="3" name="Päivämäärän paikkamerkki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31B5BAB-3FAE-4A93-8BC9-05A7E9132E91}" type="datetimeFigureOut">
              <a:rPr lang="fi-FI" smtClean="0"/>
              <a:t>11.10.2011</a:t>
            </a:fld>
            <a:endParaRPr lang="fi-FI"/>
          </a:p>
        </p:txBody>
      </p:sp>
      <p:sp>
        <p:nvSpPr>
          <p:cNvPr id="4" name="Dian kuvan paikkamerkki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i-FI"/>
          </a:p>
        </p:txBody>
      </p:sp>
      <p:sp>
        <p:nvSpPr>
          <p:cNvPr id="5" name="Huomautusten paikkamerkki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6" name="Alatunnisteen paikkamerkki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i-FI"/>
          </a:p>
        </p:txBody>
      </p:sp>
      <p:sp>
        <p:nvSpPr>
          <p:cNvPr id="7" name="Dian numeron paikkamerkki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D8DDB29-0B0E-4FC3-BA4C-530E84270E25}" type="slidenum">
              <a:rPr lang="fi-FI" smtClean="0"/>
              <a:t>‹#›</a:t>
            </a:fld>
            <a:endParaRPr lang="fi-FI"/>
          </a:p>
        </p:txBody>
      </p:sp>
    </p:spTree>
    <p:extLst>
      <p:ext uri="{BB962C8B-B14F-4D97-AF65-F5344CB8AC3E}">
        <p14:creationId xmlns:p14="http://schemas.microsoft.com/office/powerpoint/2010/main" val="29374740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fi-FI"/>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fi-FI"/>
          </a:p>
        </p:txBody>
      </p:sp>
      <p:sp>
        <p:nvSpPr>
          <p:cNvPr id="4" name="Date Placeholder 3"/>
          <p:cNvSpPr>
            <a:spLocks noGrp="1"/>
          </p:cNvSpPr>
          <p:nvPr>
            <p:ph type="dt" sz="half" idx="10"/>
          </p:nvPr>
        </p:nvSpPr>
        <p:spPr/>
        <p:txBody>
          <a:bodyPr/>
          <a:lstStyle/>
          <a:p>
            <a:fld id="{3FB51C41-846A-46EF-A23E-B65D6EAE009B}" type="datetimeFigureOut">
              <a:rPr lang="fi-FI" smtClean="0"/>
              <a:t>11.10.2011</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106CD6EC-2295-4249-9D19-B1B9E6E2A6D0}" type="slidenum">
              <a:rPr lang="fi-FI" smtClean="0"/>
              <a:t>‹#›</a:t>
            </a:fld>
            <a:endParaRPr lang="fi-FI"/>
          </a:p>
        </p:txBody>
      </p:sp>
    </p:spTree>
    <p:extLst>
      <p:ext uri="{BB962C8B-B14F-4D97-AF65-F5344CB8AC3E}">
        <p14:creationId xmlns:p14="http://schemas.microsoft.com/office/powerpoint/2010/main" val="19804245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fi-FI"/>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i-FI"/>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FB51C41-846A-46EF-A23E-B65D6EAE009B}" type="datetimeFigureOut">
              <a:rPr lang="fi-FI" smtClean="0"/>
              <a:t>11.10.2011</a:t>
            </a:fld>
            <a:endParaRPr lang="fi-FI"/>
          </a:p>
        </p:txBody>
      </p:sp>
      <p:sp>
        <p:nvSpPr>
          <p:cNvPr id="6" name="Footer Placeholder 5"/>
          <p:cNvSpPr>
            <a:spLocks noGrp="1"/>
          </p:cNvSpPr>
          <p:nvPr>
            <p:ph type="ftr" sz="quarter" idx="11"/>
          </p:nvPr>
        </p:nvSpPr>
        <p:spPr/>
        <p:txBody>
          <a:bodyPr/>
          <a:lstStyle/>
          <a:p>
            <a:endParaRPr lang="fi-FI"/>
          </a:p>
        </p:txBody>
      </p:sp>
      <p:sp>
        <p:nvSpPr>
          <p:cNvPr id="7" name="Slide Number Placeholder 6"/>
          <p:cNvSpPr>
            <a:spLocks noGrp="1"/>
          </p:cNvSpPr>
          <p:nvPr>
            <p:ph type="sldNum" sz="quarter" idx="12"/>
          </p:nvPr>
        </p:nvSpPr>
        <p:spPr/>
        <p:txBody>
          <a:bodyPr/>
          <a:lstStyle/>
          <a:p>
            <a:fld id="{106CD6EC-2295-4249-9D19-B1B9E6E2A6D0}" type="slidenum">
              <a:rPr lang="fi-FI" smtClean="0"/>
              <a:t>‹#›</a:t>
            </a:fld>
            <a:endParaRPr lang="fi-FI"/>
          </a:p>
        </p:txBody>
      </p:sp>
    </p:spTree>
    <p:extLst>
      <p:ext uri="{BB962C8B-B14F-4D97-AF65-F5344CB8AC3E}">
        <p14:creationId xmlns:p14="http://schemas.microsoft.com/office/powerpoint/2010/main" val="37205157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fi-FI"/>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Date Placeholder 3"/>
          <p:cNvSpPr>
            <a:spLocks noGrp="1"/>
          </p:cNvSpPr>
          <p:nvPr>
            <p:ph type="dt" sz="half" idx="10"/>
          </p:nvPr>
        </p:nvSpPr>
        <p:spPr/>
        <p:txBody>
          <a:bodyPr/>
          <a:lstStyle/>
          <a:p>
            <a:fld id="{3FB51C41-846A-46EF-A23E-B65D6EAE009B}" type="datetimeFigureOut">
              <a:rPr lang="fi-FI" smtClean="0"/>
              <a:t>11.10.2011</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106CD6EC-2295-4249-9D19-B1B9E6E2A6D0}" type="slidenum">
              <a:rPr lang="fi-FI" smtClean="0"/>
              <a:t>‹#›</a:t>
            </a:fld>
            <a:endParaRPr lang="fi-FI"/>
          </a:p>
        </p:txBody>
      </p:sp>
    </p:spTree>
    <p:extLst>
      <p:ext uri="{BB962C8B-B14F-4D97-AF65-F5344CB8AC3E}">
        <p14:creationId xmlns:p14="http://schemas.microsoft.com/office/powerpoint/2010/main" val="35463038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fi-FI"/>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Date Placeholder 3"/>
          <p:cNvSpPr>
            <a:spLocks noGrp="1"/>
          </p:cNvSpPr>
          <p:nvPr>
            <p:ph type="dt" sz="half" idx="10"/>
          </p:nvPr>
        </p:nvSpPr>
        <p:spPr/>
        <p:txBody>
          <a:bodyPr/>
          <a:lstStyle/>
          <a:p>
            <a:fld id="{3FB51C41-846A-46EF-A23E-B65D6EAE009B}" type="datetimeFigureOut">
              <a:rPr lang="fi-FI" smtClean="0"/>
              <a:t>11.10.2011</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106CD6EC-2295-4249-9D19-B1B9E6E2A6D0}" type="slidenum">
              <a:rPr lang="fi-FI" smtClean="0"/>
              <a:t>‹#›</a:t>
            </a:fld>
            <a:endParaRPr lang="fi-FI"/>
          </a:p>
        </p:txBody>
      </p:sp>
    </p:spTree>
    <p:extLst>
      <p:ext uri="{BB962C8B-B14F-4D97-AF65-F5344CB8AC3E}">
        <p14:creationId xmlns:p14="http://schemas.microsoft.com/office/powerpoint/2010/main" val="425065240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fi-FI"/>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fi-FI"/>
          </a:p>
        </p:txBody>
      </p:sp>
      <p:sp>
        <p:nvSpPr>
          <p:cNvPr id="4" name="Date Placeholder 3"/>
          <p:cNvSpPr>
            <a:spLocks noGrp="1"/>
          </p:cNvSpPr>
          <p:nvPr>
            <p:ph type="dt" sz="half" idx="10"/>
          </p:nvPr>
        </p:nvSpPr>
        <p:spPr/>
        <p:txBody>
          <a:bodyPr/>
          <a:lstStyle/>
          <a:p>
            <a:fld id="{E9FD162D-4D06-4695-AC82-737B792785B6}" type="datetimeFigureOut">
              <a:rPr lang="fi-FI" smtClean="0"/>
              <a:t>11.10.2011</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BB8A71B7-BB6E-4502-A0CA-457B98355D29}" type="slidenum">
              <a:rPr lang="fi-FI" smtClean="0"/>
              <a:t>‹#›</a:t>
            </a:fld>
            <a:endParaRPr lang="fi-FI"/>
          </a:p>
        </p:txBody>
      </p:sp>
    </p:spTree>
    <p:extLst>
      <p:ext uri="{BB962C8B-B14F-4D97-AF65-F5344CB8AC3E}">
        <p14:creationId xmlns:p14="http://schemas.microsoft.com/office/powerpoint/2010/main" val="268812658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i-FI"/>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Date Placeholder 3"/>
          <p:cNvSpPr>
            <a:spLocks noGrp="1"/>
          </p:cNvSpPr>
          <p:nvPr>
            <p:ph type="dt" sz="half" idx="10"/>
          </p:nvPr>
        </p:nvSpPr>
        <p:spPr/>
        <p:txBody>
          <a:bodyPr/>
          <a:lstStyle/>
          <a:p>
            <a:fld id="{E9FD162D-4D06-4695-AC82-737B792785B6}" type="datetimeFigureOut">
              <a:rPr lang="fi-FI" smtClean="0"/>
              <a:t>11.10.2011</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BB8A71B7-BB6E-4502-A0CA-457B98355D29}" type="slidenum">
              <a:rPr lang="fi-FI" smtClean="0"/>
              <a:t>‹#›</a:t>
            </a:fld>
            <a:endParaRPr lang="fi-FI"/>
          </a:p>
        </p:txBody>
      </p:sp>
    </p:spTree>
    <p:extLst>
      <p:ext uri="{BB962C8B-B14F-4D97-AF65-F5344CB8AC3E}">
        <p14:creationId xmlns:p14="http://schemas.microsoft.com/office/powerpoint/2010/main" val="300619470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fi-FI"/>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9FD162D-4D06-4695-AC82-737B792785B6}" type="datetimeFigureOut">
              <a:rPr lang="fi-FI" smtClean="0"/>
              <a:t>11.10.2011</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BB8A71B7-BB6E-4502-A0CA-457B98355D29}" type="slidenum">
              <a:rPr lang="fi-FI" smtClean="0"/>
              <a:t>‹#›</a:t>
            </a:fld>
            <a:endParaRPr lang="fi-FI"/>
          </a:p>
        </p:txBody>
      </p:sp>
    </p:spTree>
    <p:extLst>
      <p:ext uri="{BB962C8B-B14F-4D97-AF65-F5344CB8AC3E}">
        <p14:creationId xmlns:p14="http://schemas.microsoft.com/office/powerpoint/2010/main" val="446900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i-FI"/>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5" name="Date Placeholder 4"/>
          <p:cNvSpPr>
            <a:spLocks noGrp="1"/>
          </p:cNvSpPr>
          <p:nvPr>
            <p:ph type="dt" sz="half" idx="10"/>
          </p:nvPr>
        </p:nvSpPr>
        <p:spPr/>
        <p:txBody>
          <a:bodyPr/>
          <a:lstStyle/>
          <a:p>
            <a:fld id="{E9FD162D-4D06-4695-AC82-737B792785B6}" type="datetimeFigureOut">
              <a:rPr lang="fi-FI" smtClean="0"/>
              <a:t>11.10.2011</a:t>
            </a:fld>
            <a:endParaRPr lang="fi-FI"/>
          </a:p>
        </p:txBody>
      </p:sp>
      <p:sp>
        <p:nvSpPr>
          <p:cNvPr id="6" name="Footer Placeholder 5"/>
          <p:cNvSpPr>
            <a:spLocks noGrp="1"/>
          </p:cNvSpPr>
          <p:nvPr>
            <p:ph type="ftr" sz="quarter" idx="11"/>
          </p:nvPr>
        </p:nvSpPr>
        <p:spPr/>
        <p:txBody>
          <a:bodyPr/>
          <a:lstStyle/>
          <a:p>
            <a:endParaRPr lang="fi-FI"/>
          </a:p>
        </p:txBody>
      </p:sp>
      <p:sp>
        <p:nvSpPr>
          <p:cNvPr id="7" name="Slide Number Placeholder 6"/>
          <p:cNvSpPr>
            <a:spLocks noGrp="1"/>
          </p:cNvSpPr>
          <p:nvPr>
            <p:ph type="sldNum" sz="quarter" idx="12"/>
          </p:nvPr>
        </p:nvSpPr>
        <p:spPr/>
        <p:txBody>
          <a:bodyPr/>
          <a:lstStyle/>
          <a:p>
            <a:fld id="{BB8A71B7-BB6E-4502-A0CA-457B98355D29}" type="slidenum">
              <a:rPr lang="fi-FI" smtClean="0"/>
              <a:t>‹#›</a:t>
            </a:fld>
            <a:endParaRPr lang="fi-FI"/>
          </a:p>
        </p:txBody>
      </p:sp>
    </p:spTree>
    <p:extLst>
      <p:ext uri="{BB962C8B-B14F-4D97-AF65-F5344CB8AC3E}">
        <p14:creationId xmlns:p14="http://schemas.microsoft.com/office/powerpoint/2010/main" val="241746527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fi-FI"/>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7" name="Date Placeholder 6"/>
          <p:cNvSpPr>
            <a:spLocks noGrp="1"/>
          </p:cNvSpPr>
          <p:nvPr>
            <p:ph type="dt" sz="half" idx="10"/>
          </p:nvPr>
        </p:nvSpPr>
        <p:spPr/>
        <p:txBody>
          <a:bodyPr/>
          <a:lstStyle/>
          <a:p>
            <a:fld id="{E9FD162D-4D06-4695-AC82-737B792785B6}" type="datetimeFigureOut">
              <a:rPr lang="fi-FI" smtClean="0"/>
              <a:t>11.10.2011</a:t>
            </a:fld>
            <a:endParaRPr lang="fi-FI"/>
          </a:p>
        </p:txBody>
      </p:sp>
      <p:sp>
        <p:nvSpPr>
          <p:cNvPr id="8" name="Footer Placeholder 7"/>
          <p:cNvSpPr>
            <a:spLocks noGrp="1"/>
          </p:cNvSpPr>
          <p:nvPr>
            <p:ph type="ftr" sz="quarter" idx="11"/>
          </p:nvPr>
        </p:nvSpPr>
        <p:spPr/>
        <p:txBody>
          <a:bodyPr/>
          <a:lstStyle/>
          <a:p>
            <a:endParaRPr lang="fi-FI"/>
          </a:p>
        </p:txBody>
      </p:sp>
      <p:sp>
        <p:nvSpPr>
          <p:cNvPr id="9" name="Slide Number Placeholder 8"/>
          <p:cNvSpPr>
            <a:spLocks noGrp="1"/>
          </p:cNvSpPr>
          <p:nvPr>
            <p:ph type="sldNum" sz="quarter" idx="12"/>
          </p:nvPr>
        </p:nvSpPr>
        <p:spPr/>
        <p:txBody>
          <a:bodyPr/>
          <a:lstStyle/>
          <a:p>
            <a:fld id="{BB8A71B7-BB6E-4502-A0CA-457B98355D29}" type="slidenum">
              <a:rPr lang="fi-FI" smtClean="0"/>
              <a:t>‹#›</a:t>
            </a:fld>
            <a:endParaRPr lang="fi-FI"/>
          </a:p>
        </p:txBody>
      </p:sp>
    </p:spTree>
    <p:extLst>
      <p:ext uri="{BB962C8B-B14F-4D97-AF65-F5344CB8AC3E}">
        <p14:creationId xmlns:p14="http://schemas.microsoft.com/office/powerpoint/2010/main" val="202760179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i-FI"/>
          </a:p>
        </p:txBody>
      </p:sp>
      <p:sp>
        <p:nvSpPr>
          <p:cNvPr id="3" name="Date Placeholder 2"/>
          <p:cNvSpPr>
            <a:spLocks noGrp="1"/>
          </p:cNvSpPr>
          <p:nvPr>
            <p:ph type="dt" sz="half" idx="10"/>
          </p:nvPr>
        </p:nvSpPr>
        <p:spPr/>
        <p:txBody>
          <a:bodyPr/>
          <a:lstStyle/>
          <a:p>
            <a:fld id="{E9FD162D-4D06-4695-AC82-737B792785B6}" type="datetimeFigureOut">
              <a:rPr lang="fi-FI" smtClean="0"/>
              <a:t>11.10.2011</a:t>
            </a:fld>
            <a:endParaRPr lang="fi-FI"/>
          </a:p>
        </p:txBody>
      </p:sp>
      <p:sp>
        <p:nvSpPr>
          <p:cNvPr id="4" name="Footer Placeholder 3"/>
          <p:cNvSpPr>
            <a:spLocks noGrp="1"/>
          </p:cNvSpPr>
          <p:nvPr>
            <p:ph type="ftr" sz="quarter" idx="11"/>
          </p:nvPr>
        </p:nvSpPr>
        <p:spPr/>
        <p:txBody>
          <a:bodyPr/>
          <a:lstStyle/>
          <a:p>
            <a:endParaRPr lang="fi-FI"/>
          </a:p>
        </p:txBody>
      </p:sp>
      <p:sp>
        <p:nvSpPr>
          <p:cNvPr id="5" name="Slide Number Placeholder 4"/>
          <p:cNvSpPr>
            <a:spLocks noGrp="1"/>
          </p:cNvSpPr>
          <p:nvPr>
            <p:ph type="sldNum" sz="quarter" idx="12"/>
          </p:nvPr>
        </p:nvSpPr>
        <p:spPr/>
        <p:txBody>
          <a:bodyPr/>
          <a:lstStyle/>
          <a:p>
            <a:fld id="{BB8A71B7-BB6E-4502-A0CA-457B98355D29}" type="slidenum">
              <a:rPr lang="fi-FI" smtClean="0"/>
              <a:t>‹#›</a:t>
            </a:fld>
            <a:endParaRPr lang="fi-FI"/>
          </a:p>
        </p:txBody>
      </p:sp>
    </p:spTree>
    <p:extLst>
      <p:ext uri="{BB962C8B-B14F-4D97-AF65-F5344CB8AC3E}">
        <p14:creationId xmlns:p14="http://schemas.microsoft.com/office/powerpoint/2010/main" val="33206618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9FD162D-4D06-4695-AC82-737B792785B6}" type="datetimeFigureOut">
              <a:rPr lang="fi-FI" smtClean="0"/>
              <a:t>11.10.2011</a:t>
            </a:fld>
            <a:endParaRPr lang="fi-FI"/>
          </a:p>
        </p:txBody>
      </p:sp>
      <p:sp>
        <p:nvSpPr>
          <p:cNvPr id="3" name="Footer Placeholder 2"/>
          <p:cNvSpPr>
            <a:spLocks noGrp="1"/>
          </p:cNvSpPr>
          <p:nvPr>
            <p:ph type="ftr" sz="quarter" idx="11"/>
          </p:nvPr>
        </p:nvSpPr>
        <p:spPr/>
        <p:txBody>
          <a:bodyPr/>
          <a:lstStyle/>
          <a:p>
            <a:endParaRPr lang="fi-FI"/>
          </a:p>
        </p:txBody>
      </p:sp>
      <p:sp>
        <p:nvSpPr>
          <p:cNvPr id="4" name="Slide Number Placeholder 3"/>
          <p:cNvSpPr>
            <a:spLocks noGrp="1"/>
          </p:cNvSpPr>
          <p:nvPr>
            <p:ph type="sldNum" sz="quarter" idx="12"/>
          </p:nvPr>
        </p:nvSpPr>
        <p:spPr/>
        <p:txBody>
          <a:bodyPr/>
          <a:lstStyle/>
          <a:p>
            <a:fld id="{BB8A71B7-BB6E-4502-A0CA-457B98355D29}" type="slidenum">
              <a:rPr lang="fi-FI" smtClean="0"/>
              <a:t>‹#›</a:t>
            </a:fld>
            <a:endParaRPr lang="fi-FI"/>
          </a:p>
        </p:txBody>
      </p:sp>
    </p:spTree>
    <p:extLst>
      <p:ext uri="{BB962C8B-B14F-4D97-AF65-F5344CB8AC3E}">
        <p14:creationId xmlns:p14="http://schemas.microsoft.com/office/powerpoint/2010/main" val="4212414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Date Placeholder 3"/>
          <p:cNvSpPr>
            <a:spLocks noGrp="1"/>
          </p:cNvSpPr>
          <p:nvPr>
            <p:ph type="dt" sz="half" idx="10"/>
          </p:nvPr>
        </p:nvSpPr>
        <p:spPr/>
        <p:txBody>
          <a:bodyPr/>
          <a:lstStyle/>
          <a:p>
            <a:fld id="{3FB51C41-846A-46EF-A23E-B65D6EAE009B}" type="datetimeFigureOut">
              <a:rPr lang="fi-FI" smtClean="0"/>
              <a:t>11.10.2011</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106CD6EC-2295-4249-9D19-B1B9E6E2A6D0}" type="slidenum">
              <a:rPr lang="fi-FI" smtClean="0"/>
              <a:t>‹#›</a:t>
            </a:fld>
            <a:endParaRPr lang="fi-FI"/>
          </a:p>
        </p:txBody>
      </p:sp>
    </p:spTree>
    <p:extLst>
      <p:ext uri="{BB962C8B-B14F-4D97-AF65-F5344CB8AC3E}">
        <p14:creationId xmlns:p14="http://schemas.microsoft.com/office/powerpoint/2010/main" val="2972359519"/>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fi-FI"/>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9FD162D-4D06-4695-AC82-737B792785B6}" type="datetimeFigureOut">
              <a:rPr lang="fi-FI" smtClean="0"/>
              <a:t>11.10.2011</a:t>
            </a:fld>
            <a:endParaRPr lang="fi-FI"/>
          </a:p>
        </p:txBody>
      </p:sp>
      <p:sp>
        <p:nvSpPr>
          <p:cNvPr id="6" name="Footer Placeholder 5"/>
          <p:cNvSpPr>
            <a:spLocks noGrp="1"/>
          </p:cNvSpPr>
          <p:nvPr>
            <p:ph type="ftr" sz="quarter" idx="11"/>
          </p:nvPr>
        </p:nvSpPr>
        <p:spPr/>
        <p:txBody>
          <a:bodyPr/>
          <a:lstStyle/>
          <a:p>
            <a:endParaRPr lang="fi-FI"/>
          </a:p>
        </p:txBody>
      </p:sp>
      <p:sp>
        <p:nvSpPr>
          <p:cNvPr id="7" name="Slide Number Placeholder 6"/>
          <p:cNvSpPr>
            <a:spLocks noGrp="1"/>
          </p:cNvSpPr>
          <p:nvPr>
            <p:ph type="sldNum" sz="quarter" idx="12"/>
          </p:nvPr>
        </p:nvSpPr>
        <p:spPr/>
        <p:txBody>
          <a:bodyPr/>
          <a:lstStyle/>
          <a:p>
            <a:fld id="{BB8A71B7-BB6E-4502-A0CA-457B98355D29}" type="slidenum">
              <a:rPr lang="fi-FI" smtClean="0"/>
              <a:t>‹#›</a:t>
            </a:fld>
            <a:endParaRPr lang="fi-FI"/>
          </a:p>
        </p:txBody>
      </p:sp>
    </p:spTree>
    <p:extLst>
      <p:ext uri="{BB962C8B-B14F-4D97-AF65-F5344CB8AC3E}">
        <p14:creationId xmlns:p14="http://schemas.microsoft.com/office/powerpoint/2010/main" val="343505401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fi-FI"/>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i-FI"/>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9FD162D-4D06-4695-AC82-737B792785B6}" type="datetimeFigureOut">
              <a:rPr lang="fi-FI" smtClean="0"/>
              <a:t>11.10.2011</a:t>
            </a:fld>
            <a:endParaRPr lang="fi-FI"/>
          </a:p>
        </p:txBody>
      </p:sp>
      <p:sp>
        <p:nvSpPr>
          <p:cNvPr id="6" name="Footer Placeholder 5"/>
          <p:cNvSpPr>
            <a:spLocks noGrp="1"/>
          </p:cNvSpPr>
          <p:nvPr>
            <p:ph type="ftr" sz="quarter" idx="11"/>
          </p:nvPr>
        </p:nvSpPr>
        <p:spPr/>
        <p:txBody>
          <a:bodyPr/>
          <a:lstStyle/>
          <a:p>
            <a:endParaRPr lang="fi-FI"/>
          </a:p>
        </p:txBody>
      </p:sp>
      <p:sp>
        <p:nvSpPr>
          <p:cNvPr id="7" name="Slide Number Placeholder 6"/>
          <p:cNvSpPr>
            <a:spLocks noGrp="1"/>
          </p:cNvSpPr>
          <p:nvPr>
            <p:ph type="sldNum" sz="quarter" idx="12"/>
          </p:nvPr>
        </p:nvSpPr>
        <p:spPr/>
        <p:txBody>
          <a:bodyPr/>
          <a:lstStyle/>
          <a:p>
            <a:fld id="{BB8A71B7-BB6E-4502-A0CA-457B98355D29}" type="slidenum">
              <a:rPr lang="fi-FI" smtClean="0"/>
              <a:t>‹#›</a:t>
            </a:fld>
            <a:endParaRPr lang="fi-FI"/>
          </a:p>
        </p:txBody>
      </p:sp>
    </p:spTree>
    <p:extLst>
      <p:ext uri="{BB962C8B-B14F-4D97-AF65-F5344CB8AC3E}">
        <p14:creationId xmlns:p14="http://schemas.microsoft.com/office/powerpoint/2010/main" val="132606230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i-FI"/>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Date Placeholder 3"/>
          <p:cNvSpPr>
            <a:spLocks noGrp="1"/>
          </p:cNvSpPr>
          <p:nvPr>
            <p:ph type="dt" sz="half" idx="10"/>
          </p:nvPr>
        </p:nvSpPr>
        <p:spPr/>
        <p:txBody>
          <a:bodyPr/>
          <a:lstStyle/>
          <a:p>
            <a:fld id="{E9FD162D-4D06-4695-AC82-737B792785B6}" type="datetimeFigureOut">
              <a:rPr lang="fi-FI" smtClean="0"/>
              <a:t>11.10.2011</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BB8A71B7-BB6E-4502-A0CA-457B98355D29}" type="slidenum">
              <a:rPr lang="fi-FI" smtClean="0"/>
              <a:t>‹#›</a:t>
            </a:fld>
            <a:endParaRPr lang="fi-FI"/>
          </a:p>
        </p:txBody>
      </p:sp>
    </p:spTree>
    <p:extLst>
      <p:ext uri="{BB962C8B-B14F-4D97-AF65-F5344CB8AC3E}">
        <p14:creationId xmlns:p14="http://schemas.microsoft.com/office/powerpoint/2010/main" val="210753228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fi-FI"/>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Date Placeholder 3"/>
          <p:cNvSpPr>
            <a:spLocks noGrp="1"/>
          </p:cNvSpPr>
          <p:nvPr>
            <p:ph type="dt" sz="half" idx="10"/>
          </p:nvPr>
        </p:nvSpPr>
        <p:spPr/>
        <p:txBody>
          <a:bodyPr/>
          <a:lstStyle/>
          <a:p>
            <a:fld id="{E9FD162D-4D06-4695-AC82-737B792785B6}" type="datetimeFigureOut">
              <a:rPr lang="fi-FI" smtClean="0"/>
              <a:t>11.10.2011</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BB8A71B7-BB6E-4502-A0CA-457B98355D29}" type="slidenum">
              <a:rPr lang="fi-FI" smtClean="0"/>
              <a:t>‹#›</a:t>
            </a:fld>
            <a:endParaRPr lang="fi-FI"/>
          </a:p>
        </p:txBody>
      </p:sp>
    </p:spTree>
    <p:extLst>
      <p:ext uri="{BB962C8B-B14F-4D97-AF65-F5344CB8AC3E}">
        <p14:creationId xmlns:p14="http://schemas.microsoft.com/office/powerpoint/2010/main" val="12829589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dirty="0" smtClean="0"/>
              <a:t>Click to edit Master title style</a:t>
            </a:r>
            <a:endParaRPr lang="fi-FI" dirty="0"/>
          </a:p>
        </p:txBody>
      </p:sp>
      <p:sp>
        <p:nvSpPr>
          <p:cNvPr id="3" name="Date Placeholder 2"/>
          <p:cNvSpPr>
            <a:spLocks noGrp="1"/>
          </p:cNvSpPr>
          <p:nvPr>
            <p:ph type="dt" sz="half" idx="10"/>
          </p:nvPr>
        </p:nvSpPr>
        <p:spPr/>
        <p:txBody>
          <a:bodyPr/>
          <a:lstStyle/>
          <a:p>
            <a:fld id="{3FB51C41-846A-46EF-A23E-B65D6EAE009B}" type="datetimeFigureOut">
              <a:rPr lang="fi-FI" smtClean="0"/>
              <a:t>11.10.2011</a:t>
            </a:fld>
            <a:endParaRPr lang="fi-FI"/>
          </a:p>
        </p:txBody>
      </p:sp>
      <p:sp>
        <p:nvSpPr>
          <p:cNvPr id="4" name="Footer Placeholder 3"/>
          <p:cNvSpPr>
            <a:spLocks noGrp="1"/>
          </p:cNvSpPr>
          <p:nvPr>
            <p:ph type="ftr" sz="quarter" idx="11"/>
          </p:nvPr>
        </p:nvSpPr>
        <p:spPr/>
        <p:txBody>
          <a:bodyPr/>
          <a:lstStyle/>
          <a:p>
            <a:endParaRPr lang="fi-FI"/>
          </a:p>
        </p:txBody>
      </p:sp>
      <p:sp>
        <p:nvSpPr>
          <p:cNvPr id="5" name="Slide Number Placeholder 4"/>
          <p:cNvSpPr>
            <a:spLocks noGrp="1"/>
          </p:cNvSpPr>
          <p:nvPr>
            <p:ph type="sldNum" sz="quarter" idx="12"/>
          </p:nvPr>
        </p:nvSpPr>
        <p:spPr/>
        <p:txBody>
          <a:bodyPr/>
          <a:lstStyle/>
          <a:p>
            <a:fld id="{106CD6EC-2295-4249-9D19-B1B9E6E2A6D0}" type="slidenum">
              <a:rPr lang="fi-FI" smtClean="0"/>
              <a:t>‹#›</a:t>
            </a:fld>
            <a:endParaRPr lang="fi-FI"/>
          </a:p>
        </p:txBody>
      </p:sp>
    </p:spTree>
    <p:extLst>
      <p:ext uri="{BB962C8B-B14F-4D97-AF65-F5344CB8AC3E}">
        <p14:creationId xmlns:p14="http://schemas.microsoft.com/office/powerpoint/2010/main" val="236425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fi-FI"/>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FB51C41-846A-46EF-A23E-B65D6EAE009B}" type="datetimeFigureOut">
              <a:rPr lang="fi-FI" smtClean="0"/>
              <a:t>11.10.2011</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106CD6EC-2295-4249-9D19-B1B9E6E2A6D0}" type="slidenum">
              <a:rPr lang="fi-FI" smtClean="0"/>
              <a:t>‹#›</a:t>
            </a:fld>
            <a:endParaRPr lang="fi-FI"/>
          </a:p>
        </p:txBody>
      </p:sp>
    </p:spTree>
    <p:extLst>
      <p:ext uri="{BB962C8B-B14F-4D97-AF65-F5344CB8AC3E}">
        <p14:creationId xmlns:p14="http://schemas.microsoft.com/office/powerpoint/2010/main" val="7652751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fi-FI"/>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5" name="Date Placeholder 4"/>
          <p:cNvSpPr>
            <a:spLocks noGrp="1"/>
          </p:cNvSpPr>
          <p:nvPr>
            <p:ph type="dt" sz="half" idx="10"/>
          </p:nvPr>
        </p:nvSpPr>
        <p:spPr/>
        <p:txBody>
          <a:bodyPr/>
          <a:lstStyle/>
          <a:p>
            <a:fld id="{3FB51C41-846A-46EF-A23E-B65D6EAE009B}" type="datetimeFigureOut">
              <a:rPr lang="fi-FI" smtClean="0"/>
              <a:t>11.10.2011</a:t>
            </a:fld>
            <a:endParaRPr lang="fi-FI"/>
          </a:p>
        </p:txBody>
      </p:sp>
      <p:sp>
        <p:nvSpPr>
          <p:cNvPr id="6" name="Footer Placeholder 5"/>
          <p:cNvSpPr>
            <a:spLocks noGrp="1"/>
          </p:cNvSpPr>
          <p:nvPr>
            <p:ph type="ftr" sz="quarter" idx="11"/>
          </p:nvPr>
        </p:nvSpPr>
        <p:spPr/>
        <p:txBody>
          <a:bodyPr/>
          <a:lstStyle/>
          <a:p>
            <a:endParaRPr lang="fi-FI"/>
          </a:p>
        </p:txBody>
      </p:sp>
      <p:sp>
        <p:nvSpPr>
          <p:cNvPr id="7" name="Slide Number Placeholder 6"/>
          <p:cNvSpPr>
            <a:spLocks noGrp="1"/>
          </p:cNvSpPr>
          <p:nvPr>
            <p:ph type="sldNum" sz="quarter" idx="12"/>
          </p:nvPr>
        </p:nvSpPr>
        <p:spPr/>
        <p:txBody>
          <a:bodyPr/>
          <a:lstStyle/>
          <a:p>
            <a:fld id="{106CD6EC-2295-4249-9D19-B1B9E6E2A6D0}" type="slidenum">
              <a:rPr lang="fi-FI" smtClean="0"/>
              <a:t>‹#›</a:t>
            </a:fld>
            <a:endParaRPr lang="fi-FI"/>
          </a:p>
        </p:txBody>
      </p:sp>
    </p:spTree>
    <p:extLst>
      <p:ext uri="{BB962C8B-B14F-4D97-AF65-F5344CB8AC3E}">
        <p14:creationId xmlns:p14="http://schemas.microsoft.com/office/powerpoint/2010/main" val="37431781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fi-FI"/>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7" name="Date Placeholder 6"/>
          <p:cNvSpPr>
            <a:spLocks noGrp="1"/>
          </p:cNvSpPr>
          <p:nvPr>
            <p:ph type="dt" sz="half" idx="10"/>
          </p:nvPr>
        </p:nvSpPr>
        <p:spPr/>
        <p:txBody>
          <a:bodyPr/>
          <a:lstStyle/>
          <a:p>
            <a:fld id="{3FB51C41-846A-46EF-A23E-B65D6EAE009B}" type="datetimeFigureOut">
              <a:rPr lang="fi-FI" smtClean="0"/>
              <a:t>11.10.2011</a:t>
            </a:fld>
            <a:endParaRPr lang="fi-FI"/>
          </a:p>
        </p:txBody>
      </p:sp>
      <p:sp>
        <p:nvSpPr>
          <p:cNvPr id="8" name="Footer Placeholder 7"/>
          <p:cNvSpPr>
            <a:spLocks noGrp="1"/>
          </p:cNvSpPr>
          <p:nvPr>
            <p:ph type="ftr" sz="quarter" idx="11"/>
          </p:nvPr>
        </p:nvSpPr>
        <p:spPr/>
        <p:txBody>
          <a:bodyPr/>
          <a:lstStyle/>
          <a:p>
            <a:endParaRPr lang="fi-FI"/>
          </a:p>
        </p:txBody>
      </p:sp>
      <p:sp>
        <p:nvSpPr>
          <p:cNvPr id="9" name="Slide Number Placeholder 8"/>
          <p:cNvSpPr>
            <a:spLocks noGrp="1"/>
          </p:cNvSpPr>
          <p:nvPr>
            <p:ph type="sldNum" sz="quarter" idx="12"/>
          </p:nvPr>
        </p:nvSpPr>
        <p:spPr/>
        <p:txBody>
          <a:bodyPr/>
          <a:lstStyle/>
          <a:p>
            <a:fld id="{106CD6EC-2295-4249-9D19-B1B9E6E2A6D0}" type="slidenum">
              <a:rPr lang="fi-FI" smtClean="0"/>
              <a:t>‹#›</a:t>
            </a:fld>
            <a:endParaRPr lang="fi-FI"/>
          </a:p>
        </p:txBody>
      </p:sp>
    </p:spTree>
    <p:extLst>
      <p:ext uri="{BB962C8B-B14F-4D97-AF65-F5344CB8AC3E}">
        <p14:creationId xmlns:p14="http://schemas.microsoft.com/office/powerpoint/2010/main" val="2393397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fi-FI"/>
          </a:p>
        </p:txBody>
      </p:sp>
      <p:sp>
        <p:nvSpPr>
          <p:cNvPr id="3" name="Date Placeholder 2"/>
          <p:cNvSpPr>
            <a:spLocks noGrp="1"/>
          </p:cNvSpPr>
          <p:nvPr>
            <p:ph type="dt" sz="half" idx="10"/>
          </p:nvPr>
        </p:nvSpPr>
        <p:spPr/>
        <p:txBody>
          <a:bodyPr/>
          <a:lstStyle/>
          <a:p>
            <a:fld id="{3FB51C41-846A-46EF-A23E-B65D6EAE009B}" type="datetimeFigureOut">
              <a:rPr lang="fi-FI" smtClean="0"/>
              <a:t>11.10.2011</a:t>
            </a:fld>
            <a:endParaRPr lang="fi-FI"/>
          </a:p>
        </p:txBody>
      </p:sp>
      <p:sp>
        <p:nvSpPr>
          <p:cNvPr id="4" name="Footer Placeholder 3"/>
          <p:cNvSpPr>
            <a:spLocks noGrp="1"/>
          </p:cNvSpPr>
          <p:nvPr>
            <p:ph type="ftr" sz="quarter" idx="11"/>
          </p:nvPr>
        </p:nvSpPr>
        <p:spPr/>
        <p:txBody>
          <a:bodyPr/>
          <a:lstStyle/>
          <a:p>
            <a:endParaRPr lang="fi-FI"/>
          </a:p>
        </p:txBody>
      </p:sp>
      <p:sp>
        <p:nvSpPr>
          <p:cNvPr id="5" name="Slide Number Placeholder 4"/>
          <p:cNvSpPr>
            <a:spLocks noGrp="1"/>
          </p:cNvSpPr>
          <p:nvPr>
            <p:ph type="sldNum" sz="quarter" idx="12"/>
          </p:nvPr>
        </p:nvSpPr>
        <p:spPr/>
        <p:txBody>
          <a:bodyPr/>
          <a:lstStyle/>
          <a:p>
            <a:fld id="{106CD6EC-2295-4249-9D19-B1B9E6E2A6D0}" type="slidenum">
              <a:rPr lang="fi-FI" smtClean="0"/>
              <a:t>‹#›</a:t>
            </a:fld>
            <a:endParaRPr lang="fi-FI"/>
          </a:p>
        </p:txBody>
      </p:sp>
    </p:spTree>
    <p:extLst>
      <p:ext uri="{BB962C8B-B14F-4D97-AF65-F5344CB8AC3E}">
        <p14:creationId xmlns:p14="http://schemas.microsoft.com/office/powerpoint/2010/main" val="24819354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FB51C41-846A-46EF-A23E-B65D6EAE009B}" type="datetimeFigureOut">
              <a:rPr lang="fi-FI" smtClean="0"/>
              <a:t>11.10.2011</a:t>
            </a:fld>
            <a:endParaRPr lang="fi-FI"/>
          </a:p>
        </p:txBody>
      </p:sp>
      <p:sp>
        <p:nvSpPr>
          <p:cNvPr id="3" name="Footer Placeholder 2"/>
          <p:cNvSpPr>
            <a:spLocks noGrp="1"/>
          </p:cNvSpPr>
          <p:nvPr>
            <p:ph type="ftr" sz="quarter" idx="11"/>
          </p:nvPr>
        </p:nvSpPr>
        <p:spPr/>
        <p:txBody>
          <a:bodyPr/>
          <a:lstStyle/>
          <a:p>
            <a:endParaRPr lang="fi-FI"/>
          </a:p>
        </p:txBody>
      </p:sp>
      <p:sp>
        <p:nvSpPr>
          <p:cNvPr id="4" name="Slide Number Placeholder 3"/>
          <p:cNvSpPr>
            <a:spLocks noGrp="1"/>
          </p:cNvSpPr>
          <p:nvPr>
            <p:ph type="sldNum" sz="quarter" idx="12"/>
          </p:nvPr>
        </p:nvSpPr>
        <p:spPr/>
        <p:txBody>
          <a:bodyPr/>
          <a:lstStyle/>
          <a:p>
            <a:fld id="{106CD6EC-2295-4249-9D19-B1B9E6E2A6D0}" type="slidenum">
              <a:rPr lang="fi-FI" smtClean="0"/>
              <a:t>‹#›</a:t>
            </a:fld>
            <a:endParaRPr lang="fi-FI"/>
          </a:p>
        </p:txBody>
      </p:sp>
    </p:spTree>
    <p:extLst>
      <p:ext uri="{BB962C8B-B14F-4D97-AF65-F5344CB8AC3E}">
        <p14:creationId xmlns:p14="http://schemas.microsoft.com/office/powerpoint/2010/main" val="1537201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fi-FI"/>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FB51C41-846A-46EF-A23E-B65D6EAE009B}" type="datetimeFigureOut">
              <a:rPr lang="fi-FI" smtClean="0"/>
              <a:t>11.10.2011</a:t>
            </a:fld>
            <a:endParaRPr lang="fi-FI"/>
          </a:p>
        </p:txBody>
      </p:sp>
      <p:sp>
        <p:nvSpPr>
          <p:cNvPr id="6" name="Footer Placeholder 5"/>
          <p:cNvSpPr>
            <a:spLocks noGrp="1"/>
          </p:cNvSpPr>
          <p:nvPr>
            <p:ph type="ftr" sz="quarter" idx="11"/>
          </p:nvPr>
        </p:nvSpPr>
        <p:spPr/>
        <p:txBody>
          <a:bodyPr/>
          <a:lstStyle/>
          <a:p>
            <a:endParaRPr lang="fi-FI"/>
          </a:p>
        </p:txBody>
      </p:sp>
      <p:sp>
        <p:nvSpPr>
          <p:cNvPr id="7" name="Slide Number Placeholder 6"/>
          <p:cNvSpPr>
            <a:spLocks noGrp="1"/>
          </p:cNvSpPr>
          <p:nvPr>
            <p:ph type="sldNum" sz="quarter" idx="12"/>
          </p:nvPr>
        </p:nvSpPr>
        <p:spPr/>
        <p:txBody>
          <a:bodyPr/>
          <a:lstStyle/>
          <a:p>
            <a:fld id="{106CD6EC-2295-4249-9D19-B1B9E6E2A6D0}" type="slidenum">
              <a:rPr lang="fi-FI" smtClean="0"/>
              <a:t>‹#›</a:t>
            </a:fld>
            <a:endParaRPr lang="fi-FI"/>
          </a:p>
        </p:txBody>
      </p:sp>
    </p:spTree>
    <p:extLst>
      <p:ext uri="{BB962C8B-B14F-4D97-AF65-F5344CB8AC3E}">
        <p14:creationId xmlns:p14="http://schemas.microsoft.com/office/powerpoint/2010/main" val="8879204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Rectangle 7"/>
          <p:cNvSpPr/>
          <p:nvPr/>
        </p:nvSpPr>
        <p:spPr>
          <a:xfrm>
            <a:off x="0" y="404664"/>
            <a:ext cx="9144000" cy="936104"/>
          </a:xfrm>
          <a:prstGeom prst="rect">
            <a:avLst/>
          </a:prstGeom>
          <a:solidFill>
            <a:schemeClr val="bg1">
              <a:lumMod val="7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FB51C41-846A-46EF-A23E-B65D6EAE009B}" type="datetimeFigureOut">
              <a:rPr lang="fi-FI" smtClean="0"/>
              <a:t>11.10.2011</a:t>
            </a:fld>
            <a:endParaRPr lang="fi-FI"/>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i-FI"/>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06CD6EC-2295-4249-9D19-B1B9E6E2A6D0}" type="slidenum">
              <a:rPr lang="fi-FI" smtClean="0"/>
              <a:t>‹#›</a:t>
            </a:fld>
            <a:endParaRPr lang="fi-FI"/>
          </a:p>
        </p:txBody>
      </p:sp>
      <p:sp>
        <p:nvSpPr>
          <p:cNvPr id="7" name="TextBox 6"/>
          <p:cNvSpPr txBox="1"/>
          <p:nvPr/>
        </p:nvSpPr>
        <p:spPr>
          <a:xfrm>
            <a:off x="2123728" y="404664"/>
            <a:ext cx="4176464" cy="523220"/>
          </a:xfrm>
          <a:prstGeom prst="rect">
            <a:avLst/>
          </a:prstGeom>
          <a:noFill/>
        </p:spPr>
        <p:txBody>
          <a:bodyPr wrap="square" rtlCol="0">
            <a:spAutoFit/>
          </a:bodyPr>
          <a:lstStyle/>
          <a:p>
            <a:r>
              <a:rPr lang="fi-FI" sz="2800" dirty="0" smtClean="0">
                <a:solidFill>
                  <a:schemeClr val="bg1">
                    <a:lumMod val="50000"/>
                  </a:schemeClr>
                </a:solidFill>
              </a:rPr>
              <a:t>Liikkuvan Arjen</a:t>
            </a:r>
            <a:r>
              <a:rPr lang="fi-FI" sz="2800" baseline="0" dirty="0" smtClean="0">
                <a:solidFill>
                  <a:schemeClr val="bg1">
                    <a:lumMod val="50000"/>
                  </a:schemeClr>
                </a:solidFill>
              </a:rPr>
              <a:t> Design</a:t>
            </a:r>
            <a:endParaRPr lang="fi-FI" sz="2800" dirty="0">
              <a:solidFill>
                <a:schemeClr val="bg1">
                  <a:lumMod val="50000"/>
                </a:schemeClr>
              </a:solidFill>
            </a:endParaRPr>
          </a:p>
        </p:txBody>
      </p:sp>
      <p:pic>
        <p:nvPicPr>
          <p:cNvPr id="2051" name="Picture 3" descr="E:\lad_logo pyora vari.png"/>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23528" y="-22365"/>
            <a:ext cx="1936160" cy="17901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4888164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72"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fi-FI"/>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9FD162D-4D06-4695-AC82-737B792785B6}" type="datetimeFigureOut">
              <a:rPr lang="fi-FI" smtClean="0"/>
              <a:t>11.10.2011</a:t>
            </a:fld>
            <a:endParaRPr lang="fi-FI"/>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i-FI"/>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8A71B7-BB6E-4502-A0CA-457B98355D29}" type="slidenum">
              <a:rPr lang="fi-FI" smtClean="0"/>
              <a:t>‹#›</a:t>
            </a:fld>
            <a:endParaRPr lang="fi-FI"/>
          </a:p>
        </p:txBody>
      </p:sp>
    </p:spTree>
    <p:extLst>
      <p:ext uri="{BB962C8B-B14F-4D97-AF65-F5344CB8AC3E}">
        <p14:creationId xmlns:p14="http://schemas.microsoft.com/office/powerpoint/2010/main" val="306184225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diagramLayout" Target="../diagrams/layout1.xml"/><Relationship Id="rId7" Type="http://schemas.openxmlformats.org/officeDocument/2006/relationships/image" Target="../media/image3.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 Id="rId9" Type="http://schemas.openxmlformats.org/officeDocument/2006/relationships/image" Target="../media/image4.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123728" y="807095"/>
            <a:ext cx="7020272" cy="461665"/>
          </a:xfrm>
          <a:prstGeom prst="rect">
            <a:avLst/>
          </a:prstGeom>
          <a:noFill/>
        </p:spPr>
        <p:txBody>
          <a:bodyPr wrap="square" rtlCol="0">
            <a:spAutoFit/>
          </a:bodyPr>
          <a:lstStyle/>
          <a:p>
            <a:r>
              <a:rPr lang="fi-FI" sz="2400" dirty="0" smtClean="0">
                <a:solidFill>
                  <a:schemeClr val="bg1"/>
                </a:solidFill>
              </a:rPr>
              <a:t>MAASTOPYÖRÄILIJÄ / PALVELUPOLKU</a:t>
            </a:r>
            <a:endParaRPr lang="fi-FI" sz="2400" dirty="0">
              <a:solidFill>
                <a:schemeClr val="bg1"/>
              </a:solidFill>
            </a:endParaRPr>
          </a:p>
        </p:txBody>
      </p:sp>
      <p:sp>
        <p:nvSpPr>
          <p:cNvPr id="9" name="TextBox 8"/>
          <p:cNvSpPr txBox="1"/>
          <p:nvPr/>
        </p:nvSpPr>
        <p:spPr>
          <a:xfrm>
            <a:off x="4788024" y="6228601"/>
            <a:ext cx="4320480" cy="584775"/>
          </a:xfrm>
          <a:prstGeom prst="rect">
            <a:avLst/>
          </a:prstGeom>
          <a:noFill/>
        </p:spPr>
        <p:txBody>
          <a:bodyPr wrap="square" rtlCol="0">
            <a:spAutoFit/>
          </a:bodyPr>
          <a:lstStyle/>
          <a:p>
            <a:pPr algn="r"/>
            <a:r>
              <a:rPr lang="fi-FI" sz="1600" dirty="0" smtClean="0">
                <a:solidFill>
                  <a:schemeClr val="tx1">
                    <a:lumMod val="75000"/>
                    <a:lumOff val="25000"/>
                  </a:schemeClr>
                </a:solidFill>
              </a:rPr>
              <a:t>Metropolia Ammattikorkeakoulu</a:t>
            </a:r>
          </a:p>
          <a:p>
            <a:pPr algn="r"/>
            <a:r>
              <a:rPr lang="fi-FI" sz="1600" dirty="0" smtClean="0">
                <a:solidFill>
                  <a:schemeClr val="tx1">
                    <a:lumMod val="75000"/>
                    <a:lumOff val="25000"/>
                  </a:schemeClr>
                </a:solidFill>
              </a:rPr>
              <a:t>Hanna </a:t>
            </a:r>
            <a:r>
              <a:rPr lang="fi-FI" sz="1600" dirty="0" err="1" smtClean="0">
                <a:solidFill>
                  <a:schemeClr val="tx1">
                    <a:lumMod val="75000"/>
                    <a:lumOff val="25000"/>
                  </a:schemeClr>
                </a:solidFill>
              </a:rPr>
              <a:t>Laisi</a:t>
            </a:r>
            <a:r>
              <a:rPr lang="fi-FI" sz="1600" dirty="0" smtClean="0">
                <a:solidFill>
                  <a:schemeClr val="tx1">
                    <a:lumMod val="75000"/>
                    <a:lumOff val="25000"/>
                  </a:schemeClr>
                </a:solidFill>
              </a:rPr>
              <a:t>, </a:t>
            </a:r>
            <a:r>
              <a:rPr lang="fi-FI" sz="1600" dirty="0" err="1" smtClean="0">
                <a:solidFill>
                  <a:schemeClr val="tx1">
                    <a:lumMod val="75000"/>
                    <a:lumOff val="25000"/>
                  </a:schemeClr>
                </a:solidFill>
              </a:rPr>
              <a:t>Sabella</a:t>
            </a:r>
            <a:r>
              <a:rPr lang="fi-FI" sz="1600" dirty="0" smtClean="0">
                <a:solidFill>
                  <a:schemeClr val="tx1">
                    <a:lumMod val="75000"/>
                    <a:lumOff val="25000"/>
                  </a:schemeClr>
                </a:solidFill>
              </a:rPr>
              <a:t> </a:t>
            </a:r>
            <a:r>
              <a:rPr lang="fi-FI" sz="1600" dirty="0" err="1" smtClean="0">
                <a:solidFill>
                  <a:schemeClr val="tx1">
                    <a:lumMod val="75000"/>
                    <a:lumOff val="25000"/>
                  </a:schemeClr>
                </a:solidFill>
              </a:rPr>
              <a:t>Kiias</a:t>
            </a:r>
            <a:r>
              <a:rPr lang="fi-FI" sz="1600" dirty="0">
                <a:solidFill>
                  <a:schemeClr val="tx1">
                    <a:lumMod val="75000"/>
                    <a:lumOff val="25000"/>
                  </a:schemeClr>
                </a:solidFill>
              </a:rPr>
              <a:t> </a:t>
            </a:r>
            <a:r>
              <a:rPr lang="fi-FI" sz="1600" dirty="0" smtClean="0">
                <a:solidFill>
                  <a:schemeClr val="tx1">
                    <a:lumMod val="75000"/>
                    <a:lumOff val="25000"/>
                  </a:schemeClr>
                </a:solidFill>
              </a:rPr>
              <a:t>&amp; Noora Hokkanen</a:t>
            </a:r>
            <a:endParaRPr lang="fi-FI" sz="1600" dirty="0">
              <a:solidFill>
                <a:schemeClr val="tx1">
                  <a:lumMod val="75000"/>
                  <a:lumOff val="25000"/>
                </a:schemeClr>
              </a:solidFill>
            </a:endParaRPr>
          </a:p>
        </p:txBody>
      </p:sp>
      <p:pic>
        <p:nvPicPr>
          <p:cNvPr id="1030" name="Picture 6" descr="J:\KQ09S1TM\Sabella\keskuspuisto1.jpg"/>
          <p:cNvPicPr>
            <a:picLocks noChangeAspect="1" noChangeArrowheads="1"/>
          </p:cNvPicPr>
          <p:nvPr/>
        </p:nvPicPr>
        <p:blipFill rotWithShape="1">
          <a:blip r:embed="rId2">
            <a:extLst>
              <a:ext uri="{28A0092B-C50C-407E-A947-70E740481C1C}">
                <a14:useLocalDpi xmlns:a14="http://schemas.microsoft.com/office/drawing/2010/main" val="0"/>
              </a:ext>
            </a:extLst>
          </a:blip>
          <a:srcRect t="-1" b="28363"/>
          <a:stretch/>
        </p:blipFill>
        <p:spPr bwMode="auto">
          <a:xfrm>
            <a:off x="1" y="1772816"/>
            <a:ext cx="9144000" cy="4104109"/>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E:\lad_logo pyora vari.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9" y="-18742"/>
            <a:ext cx="1937670" cy="17915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4074384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isällön paikkamerkki 1"/>
          <p:cNvSpPr>
            <a:spLocks noGrp="1"/>
          </p:cNvSpPr>
          <p:nvPr>
            <p:ph idx="1"/>
          </p:nvPr>
        </p:nvSpPr>
        <p:spPr>
          <a:xfrm>
            <a:off x="457200" y="1628800"/>
            <a:ext cx="5050904" cy="4525963"/>
          </a:xfrm>
        </p:spPr>
        <p:txBody>
          <a:bodyPr/>
          <a:lstStyle/>
          <a:p>
            <a:pPr marL="0" indent="0">
              <a:buNone/>
            </a:pPr>
            <a:r>
              <a:rPr lang="fi-FI" sz="1800" dirty="0" smtClean="0">
                <a:solidFill>
                  <a:schemeClr val="bg1">
                    <a:lumMod val="50000"/>
                  </a:schemeClr>
                </a:solidFill>
              </a:rPr>
              <a:t>LENKILLE LÄHTÖ</a:t>
            </a:r>
          </a:p>
          <a:p>
            <a:pPr marL="0" indent="0">
              <a:buNone/>
            </a:pPr>
            <a:endParaRPr lang="fi-FI" sz="1600" dirty="0">
              <a:solidFill>
                <a:schemeClr val="bg1">
                  <a:lumMod val="50000"/>
                </a:schemeClr>
              </a:solidFill>
            </a:endParaRPr>
          </a:p>
          <a:p>
            <a:pPr marL="0" indent="0">
              <a:buNone/>
            </a:pPr>
            <a:r>
              <a:rPr lang="fi-FI" sz="1600" dirty="0" smtClean="0">
                <a:solidFill>
                  <a:schemeClr val="bg1">
                    <a:lumMod val="50000"/>
                  </a:schemeClr>
                </a:solidFill>
              </a:rPr>
              <a:t>Henkilö tekee päätöksen minne ja kenen kanssa lähtee. Arkinen pyörälenkki ajetaan  yleensä lähimaastossa, mutta henkilö voi myös tehdä pidemmän pyöräilyreissun uuteen kohteeseen.  Ennen lähtöä hän pakkaa varusteet ja tarkastaa pyörän kunnon. Pidemmälle matkatessa kuljetaan yleensä omalla autolla ja lähimetsään pyöräillään kotoa.</a:t>
            </a:r>
          </a:p>
          <a:p>
            <a:pPr marL="0" indent="0">
              <a:buNone/>
            </a:pPr>
            <a:endParaRPr lang="fi-FI" sz="1600" dirty="0">
              <a:solidFill>
                <a:schemeClr val="bg1">
                  <a:lumMod val="50000"/>
                </a:schemeClr>
              </a:solidFill>
            </a:endParaRPr>
          </a:p>
          <a:p>
            <a:pPr marL="0" indent="0">
              <a:buNone/>
            </a:pPr>
            <a:r>
              <a:rPr lang="fi-FI" sz="1600" dirty="0" smtClean="0">
                <a:solidFill>
                  <a:schemeClr val="bg1">
                    <a:lumMod val="50000"/>
                  </a:schemeClr>
                </a:solidFill>
              </a:rPr>
              <a:t>Ongelmakohdat:</a:t>
            </a:r>
          </a:p>
          <a:p>
            <a:endParaRPr lang="fi-FI" sz="1600" dirty="0">
              <a:solidFill>
                <a:schemeClr val="bg1">
                  <a:lumMod val="50000"/>
                </a:schemeClr>
              </a:solidFill>
            </a:endParaRPr>
          </a:p>
        </p:txBody>
      </p:sp>
      <p:sp>
        <p:nvSpPr>
          <p:cNvPr id="3" name="TextBox 4"/>
          <p:cNvSpPr txBox="1"/>
          <p:nvPr/>
        </p:nvSpPr>
        <p:spPr>
          <a:xfrm>
            <a:off x="2123728" y="807095"/>
            <a:ext cx="7020272" cy="461665"/>
          </a:xfrm>
          <a:prstGeom prst="rect">
            <a:avLst/>
          </a:prstGeom>
          <a:noFill/>
        </p:spPr>
        <p:txBody>
          <a:bodyPr wrap="square" rtlCol="0">
            <a:spAutoFit/>
          </a:bodyPr>
          <a:lstStyle/>
          <a:p>
            <a:r>
              <a:rPr lang="fi-FI" sz="2400" dirty="0" smtClean="0">
                <a:solidFill>
                  <a:schemeClr val="bg1"/>
                </a:solidFill>
              </a:rPr>
              <a:t>MAASTOPYÖRÄILIJÄ</a:t>
            </a:r>
            <a:endParaRPr lang="fi-FI" sz="2400" dirty="0">
              <a:solidFill>
                <a:schemeClr val="bg1"/>
              </a:solidFill>
            </a:endParaRPr>
          </a:p>
        </p:txBody>
      </p:sp>
      <p:sp>
        <p:nvSpPr>
          <p:cNvPr id="4" name="Tekstiruutu 3"/>
          <p:cNvSpPr txBox="1"/>
          <p:nvPr/>
        </p:nvSpPr>
        <p:spPr>
          <a:xfrm>
            <a:off x="5508104" y="-1746881"/>
            <a:ext cx="2520280" cy="10864513"/>
          </a:xfrm>
          <a:prstGeom prst="rect">
            <a:avLst/>
          </a:prstGeom>
          <a:noFill/>
        </p:spPr>
        <p:txBody>
          <a:bodyPr wrap="square" rtlCol="0">
            <a:spAutoFit/>
          </a:bodyPr>
          <a:lstStyle/>
          <a:p>
            <a:r>
              <a:rPr lang="fi-FI" sz="70000" b="1" dirty="0" smtClean="0">
                <a:ln w="28575">
                  <a:solidFill>
                    <a:schemeClr val="accent6">
                      <a:lumMod val="75000"/>
                    </a:schemeClr>
                  </a:solidFill>
                  <a:prstDash val="solid"/>
                </a:ln>
                <a:solidFill>
                  <a:schemeClr val="bg1"/>
                </a:solidFill>
                <a:effectLst>
                  <a:outerShdw blurRad="50800" dist="38100" dir="8100000" algn="tr" rotWithShape="0">
                    <a:prstClr val="black">
                      <a:alpha val="40000"/>
                    </a:prstClr>
                  </a:outerShdw>
                </a:effectLst>
                <a:latin typeface="Liberation Sans Narrow" pitchFamily="34" charset="0"/>
              </a:rPr>
              <a:t>5</a:t>
            </a:r>
            <a:endParaRPr lang="fi-FI" sz="70000" b="1" dirty="0">
              <a:ln w="28575">
                <a:solidFill>
                  <a:schemeClr val="accent6">
                    <a:lumMod val="75000"/>
                  </a:schemeClr>
                </a:solidFill>
                <a:prstDash val="solid"/>
              </a:ln>
              <a:solidFill>
                <a:schemeClr val="bg1"/>
              </a:solidFill>
              <a:effectLst>
                <a:outerShdw blurRad="50800" dist="38100" dir="8100000" algn="tr" rotWithShape="0">
                  <a:prstClr val="black">
                    <a:alpha val="40000"/>
                  </a:prstClr>
                </a:outerShdw>
              </a:effectLst>
              <a:latin typeface="Liberation Sans Narrow" pitchFamily="34" charset="0"/>
            </a:endParaRPr>
          </a:p>
        </p:txBody>
      </p:sp>
      <p:graphicFrame>
        <p:nvGraphicFramePr>
          <p:cNvPr id="5" name="Table 4"/>
          <p:cNvGraphicFramePr>
            <a:graphicFrameLocks noGrp="1"/>
          </p:cNvGraphicFramePr>
          <p:nvPr>
            <p:extLst>
              <p:ext uri="{D42A27DB-BD31-4B8C-83A1-F6EECF244321}">
                <p14:modId xmlns:p14="http://schemas.microsoft.com/office/powerpoint/2010/main" val="509354425"/>
              </p:ext>
            </p:extLst>
          </p:nvPr>
        </p:nvGraphicFramePr>
        <p:xfrm>
          <a:off x="539552" y="4725144"/>
          <a:ext cx="4608512" cy="2895600"/>
        </p:xfrm>
        <a:graphic>
          <a:graphicData uri="http://schemas.openxmlformats.org/drawingml/2006/table">
            <a:tbl>
              <a:tblPr firstRow="1" bandRow="1">
                <a:tableStyleId>{5C22544A-7EE6-4342-B048-85BDC9FD1C3A}</a:tableStyleId>
              </a:tblPr>
              <a:tblGrid>
                <a:gridCol w="2304256"/>
                <a:gridCol w="2304256"/>
              </a:tblGrid>
              <a:tr h="291054">
                <a:tc>
                  <a:txBody>
                    <a:bodyPr/>
                    <a:lstStyle/>
                    <a:p>
                      <a:r>
                        <a:rPr lang="fi-FI" dirty="0" smtClean="0">
                          <a:solidFill>
                            <a:schemeClr val="bg1"/>
                          </a:solidFill>
                        </a:rPr>
                        <a:t>HENKILÖ A</a:t>
                      </a:r>
                      <a:endParaRPr lang="fi-FI" dirty="0">
                        <a:solidFill>
                          <a:schemeClr val="bg1"/>
                        </a:solidFill>
                      </a:endParaRPr>
                    </a:p>
                  </a:txBody>
                  <a:tcPr>
                    <a:solidFill>
                      <a:schemeClr val="bg1">
                        <a:lumMod val="75000"/>
                      </a:schemeClr>
                    </a:solidFill>
                  </a:tcPr>
                </a:tc>
                <a:tc>
                  <a:txBody>
                    <a:bodyPr/>
                    <a:lstStyle/>
                    <a:p>
                      <a:r>
                        <a:rPr lang="fi-FI" dirty="0" smtClean="0"/>
                        <a:t>HENKILÖ</a:t>
                      </a:r>
                      <a:r>
                        <a:rPr lang="fi-FI" baseline="0" dirty="0" smtClean="0"/>
                        <a:t> B</a:t>
                      </a:r>
                      <a:endParaRPr lang="fi-FI" dirty="0"/>
                    </a:p>
                  </a:txBody>
                  <a:tcPr>
                    <a:solidFill>
                      <a:schemeClr val="bg1">
                        <a:lumMod val="75000"/>
                      </a:schemeClr>
                    </a:solidFill>
                  </a:tcPr>
                </a:tc>
              </a:tr>
              <a:tr h="412326">
                <a:tc>
                  <a:txBody>
                    <a:bodyPr/>
                    <a:lstStyle/>
                    <a:p>
                      <a:pPr marL="285750" marR="0"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fi-FI" sz="1400" dirty="0" smtClean="0">
                          <a:solidFill>
                            <a:schemeClr val="bg1">
                              <a:lumMod val="50000"/>
                            </a:schemeClr>
                          </a:solidFill>
                        </a:rPr>
                        <a:t>informaation puute UUDESSA PAIKASSA </a:t>
                      </a:r>
                    </a:p>
                    <a:p>
                      <a:endParaRPr lang="fi-FI" sz="1400" dirty="0">
                        <a:solidFill>
                          <a:schemeClr val="tx1">
                            <a:lumMod val="50000"/>
                            <a:lumOff val="50000"/>
                          </a:schemeClr>
                        </a:solidFill>
                      </a:endParaRPr>
                    </a:p>
                  </a:txBody>
                  <a:tcPr>
                    <a:solidFill>
                      <a:schemeClr val="bg1"/>
                    </a:solidFill>
                  </a:tcPr>
                </a:tc>
                <a:tc>
                  <a:txBody>
                    <a:bodyPr/>
                    <a:lstStyle/>
                    <a:p>
                      <a:pPr marL="285750" marR="0"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fi-FI" sz="1400" dirty="0" smtClean="0">
                          <a:solidFill>
                            <a:schemeClr val="bg1">
                              <a:lumMod val="50000"/>
                            </a:schemeClr>
                          </a:solidFill>
                        </a:rPr>
                        <a:t>Informaation puute pyöräilypoluista</a:t>
                      </a:r>
                    </a:p>
                    <a:p>
                      <a:pPr marL="285750" marR="0"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fi-FI" sz="1400" dirty="0" smtClean="0">
                          <a:solidFill>
                            <a:schemeClr val="bg1">
                              <a:lumMod val="50000"/>
                            </a:schemeClr>
                          </a:solidFill>
                        </a:rPr>
                        <a:t>keli</a:t>
                      </a:r>
                    </a:p>
                    <a:p>
                      <a:pPr marL="285750" marR="0"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fi-FI" sz="1400" dirty="0" smtClean="0">
                          <a:solidFill>
                            <a:schemeClr val="bg1">
                              <a:lumMod val="50000"/>
                            </a:schemeClr>
                          </a:solidFill>
                        </a:rPr>
                        <a:t>Oma jaksaminen</a:t>
                      </a:r>
                    </a:p>
                    <a:p>
                      <a:pPr marL="285750" marR="0"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fi-FI" sz="1400" dirty="0" smtClean="0">
                          <a:solidFill>
                            <a:schemeClr val="bg1">
                              <a:lumMod val="50000"/>
                            </a:schemeClr>
                          </a:solidFill>
                        </a:rPr>
                        <a:t>Siirtyminen pyöräilymaastoon (ei omaa autoa)</a:t>
                      </a:r>
                    </a:p>
                    <a:p>
                      <a:pPr marL="285750" indent="-285750">
                        <a:buFont typeface="Arial" pitchFamily="34" charset="0"/>
                        <a:buChar char="•"/>
                      </a:pPr>
                      <a:endParaRPr lang="fi-FI" sz="1400" dirty="0">
                        <a:solidFill>
                          <a:schemeClr val="tx1">
                            <a:lumMod val="50000"/>
                            <a:lumOff val="50000"/>
                          </a:schemeClr>
                        </a:solidFill>
                      </a:endParaRPr>
                    </a:p>
                  </a:txBody>
                  <a:tcPr>
                    <a:solidFill>
                      <a:schemeClr val="bg1"/>
                    </a:solidFill>
                  </a:tcPr>
                </a:tc>
              </a:tr>
              <a:tr h="291054">
                <a:tc>
                  <a:txBody>
                    <a:bodyPr/>
                    <a:lstStyle/>
                    <a:p>
                      <a:endParaRPr lang="fi-FI" dirty="0"/>
                    </a:p>
                  </a:txBody>
                  <a:tcPr>
                    <a:solidFill>
                      <a:schemeClr val="bg1"/>
                    </a:solidFill>
                  </a:tcPr>
                </a:tc>
                <a:tc>
                  <a:txBody>
                    <a:bodyPr/>
                    <a:lstStyle/>
                    <a:p>
                      <a:endParaRPr lang="fi-FI" dirty="0"/>
                    </a:p>
                  </a:txBody>
                  <a:tcPr>
                    <a:solidFill>
                      <a:schemeClr val="bg1"/>
                    </a:solidFill>
                  </a:tcPr>
                </a:tc>
              </a:tr>
              <a:tr h="291054">
                <a:tc>
                  <a:txBody>
                    <a:bodyPr/>
                    <a:lstStyle/>
                    <a:p>
                      <a:endParaRPr lang="fi-FI" dirty="0"/>
                    </a:p>
                  </a:txBody>
                  <a:tcPr>
                    <a:solidFill>
                      <a:schemeClr val="bg1"/>
                    </a:solidFill>
                  </a:tcPr>
                </a:tc>
                <a:tc>
                  <a:txBody>
                    <a:bodyPr/>
                    <a:lstStyle/>
                    <a:p>
                      <a:endParaRPr lang="fi-FI" dirty="0"/>
                    </a:p>
                  </a:txBody>
                  <a:tcPr>
                    <a:solidFill>
                      <a:schemeClr val="bg1"/>
                    </a:solidFill>
                  </a:tcPr>
                </a:tc>
              </a:tr>
            </a:tbl>
          </a:graphicData>
        </a:graphic>
      </p:graphicFrame>
    </p:spTree>
    <p:extLst>
      <p:ext uri="{BB962C8B-B14F-4D97-AF65-F5344CB8AC3E}">
        <p14:creationId xmlns:p14="http://schemas.microsoft.com/office/powerpoint/2010/main" val="117244645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isällön paikkamerkki 1"/>
          <p:cNvSpPr>
            <a:spLocks noGrp="1"/>
          </p:cNvSpPr>
          <p:nvPr>
            <p:ph idx="1"/>
          </p:nvPr>
        </p:nvSpPr>
        <p:spPr>
          <a:xfrm>
            <a:off x="457200" y="1700808"/>
            <a:ext cx="5176664" cy="4813995"/>
          </a:xfrm>
        </p:spPr>
        <p:txBody>
          <a:bodyPr/>
          <a:lstStyle/>
          <a:p>
            <a:pPr marL="0" indent="0">
              <a:buNone/>
            </a:pPr>
            <a:r>
              <a:rPr lang="fi-FI" sz="1800" dirty="0" smtClean="0">
                <a:solidFill>
                  <a:schemeClr val="bg1">
                    <a:lumMod val="50000"/>
                  </a:schemeClr>
                </a:solidFill>
              </a:rPr>
              <a:t>PYÖRÄILY</a:t>
            </a:r>
          </a:p>
          <a:p>
            <a:pPr marL="0" indent="0">
              <a:buNone/>
            </a:pPr>
            <a:endParaRPr lang="fi-FI" sz="1600" dirty="0">
              <a:solidFill>
                <a:schemeClr val="bg1">
                  <a:lumMod val="50000"/>
                </a:schemeClr>
              </a:solidFill>
            </a:endParaRPr>
          </a:p>
          <a:p>
            <a:pPr marL="0" indent="0">
              <a:buNone/>
            </a:pPr>
            <a:r>
              <a:rPr lang="fi-FI" sz="1600" dirty="0" smtClean="0">
                <a:solidFill>
                  <a:schemeClr val="tx1">
                    <a:lumMod val="50000"/>
                    <a:lumOff val="50000"/>
                  </a:schemeClr>
                </a:solidFill>
              </a:rPr>
              <a:t>Henkilö saapuu metsään ja valitsee pyöräilyreittinsä. </a:t>
            </a:r>
          </a:p>
          <a:p>
            <a:pPr marL="0" indent="0">
              <a:buNone/>
            </a:pPr>
            <a:r>
              <a:rPr lang="fi-FI" sz="1600" dirty="0" smtClean="0">
                <a:solidFill>
                  <a:schemeClr val="tx1">
                    <a:lumMod val="50000"/>
                    <a:lumOff val="50000"/>
                  </a:schemeClr>
                </a:solidFill>
              </a:rPr>
              <a:t>Kokenut maastopyöräilijä tuntee polut entuudestaan mutta kokeilee myös uusia reittejä vaihtelun vuoksi. Hän etsii haasteellisia ja monipuolisia reittejä. Kokematon pyöräilijä eksyy helposti opasteiden puutteen takia. Hän pyöräilee mielellään tasalaatuisilla poluilla.</a:t>
            </a:r>
          </a:p>
          <a:p>
            <a:pPr marL="0" indent="0">
              <a:buNone/>
            </a:pPr>
            <a:endParaRPr lang="fi-FI" sz="1600" dirty="0" smtClean="0">
              <a:solidFill>
                <a:schemeClr val="tx1">
                  <a:lumMod val="50000"/>
                  <a:lumOff val="50000"/>
                </a:schemeClr>
              </a:solidFill>
            </a:endParaRPr>
          </a:p>
          <a:p>
            <a:pPr marL="0" indent="0">
              <a:buNone/>
            </a:pPr>
            <a:r>
              <a:rPr lang="fi-FI" sz="1600" dirty="0" smtClean="0">
                <a:solidFill>
                  <a:schemeClr val="tx1">
                    <a:lumMod val="50000"/>
                    <a:lumOff val="50000"/>
                  </a:schemeClr>
                </a:solidFill>
              </a:rPr>
              <a:t>Ongelmakohdat:</a:t>
            </a:r>
          </a:p>
          <a:p>
            <a:endParaRPr lang="fi-FI" sz="1600" dirty="0" smtClean="0">
              <a:solidFill>
                <a:schemeClr val="bg1">
                  <a:lumMod val="50000"/>
                </a:schemeClr>
              </a:solidFill>
            </a:endParaRPr>
          </a:p>
          <a:p>
            <a:endParaRPr lang="fi-FI" sz="1800" dirty="0" smtClean="0">
              <a:solidFill>
                <a:schemeClr val="tx1">
                  <a:lumMod val="50000"/>
                  <a:lumOff val="50000"/>
                </a:schemeClr>
              </a:solidFill>
            </a:endParaRPr>
          </a:p>
          <a:p>
            <a:endParaRPr lang="fi-FI" sz="1800" dirty="0" smtClean="0"/>
          </a:p>
          <a:p>
            <a:pPr marL="0" indent="0">
              <a:buNone/>
            </a:pPr>
            <a:endParaRPr lang="fi-FI" sz="1800" dirty="0"/>
          </a:p>
        </p:txBody>
      </p:sp>
      <p:sp>
        <p:nvSpPr>
          <p:cNvPr id="3" name="Tekstiruutu 2"/>
          <p:cNvSpPr txBox="1"/>
          <p:nvPr/>
        </p:nvSpPr>
        <p:spPr>
          <a:xfrm>
            <a:off x="5436096" y="-1746881"/>
            <a:ext cx="2016224" cy="10864513"/>
          </a:xfrm>
          <a:prstGeom prst="rect">
            <a:avLst/>
          </a:prstGeom>
          <a:noFill/>
        </p:spPr>
        <p:txBody>
          <a:bodyPr wrap="square" rtlCol="0">
            <a:spAutoFit/>
          </a:bodyPr>
          <a:lstStyle/>
          <a:p>
            <a:r>
              <a:rPr lang="fi-FI" sz="70000" b="1" dirty="0" smtClean="0">
                <a:ln w="38100">
                  <a:solidFill>
                    <a:schemeClr val="accent6">
                      <a:lumMod val="75000"/>
                    </a:schemeClr>
                  </a:solidFill>
                  <a:prstDash val="solid"/>
                </a:ln>
                <a:solidFill>
                  <a:schemeClr val="bg1"/>
                </a:solidFill>
                <a:effectLst>
                  <a:outerShdw blurRad="50800" dist="38100" dir="8100000" algn="tr" rotWithShape="0">
                    <a:prstClr val="black">
                      <a:alpha val="40000"/>
                    </a:prstClr>
                  </a:outerShdw>
                </a:effectLst>
                <a:latin typeface="Liberation Sans Narrow" pitchFamily="34" charset="0"/>
              </a:rPr>
              <a:t>6</a:t>
            </a:r>
            <a:endParaRPr lang="fi-FI" sz="70000" b="1" dirty="0">
              <a:ln w="38100">
                <a:solidFill>
                  <a:schemeClr val="accent6">
                    <a:lumMod val="75000"/>
                  </a:schemeClr>
                </a:solidFill>
                <a:prstDash val="solid"/>
              </a:ln>
              <a:solidFill>
                <a:schemeClr val="bg1"/>
              </a:solidFill>
              <a:effectLst>
                <a:outerShdw blurRad="50800" dist="38100" dir="8100000" algn="tr" rotWithShape="0">
                  <a:prstClr val="black">
                    <a:alpha val="40000"/>
                  </a:prstClr>
                </a:outerShdw>
              </a:effectLst>
              <a:latin typeface="Liberation Sans Narrow" pitchFamily="34" charset="0"/>
            </a:endParaRPr>
          </a:p>
        </p:txBody>
      </p:sp>
      <p:sp>
        <p:nvSpPr>
          <p:cNvPr id="4" name="TextBox 4"/>
          <p:cNvSpPr txBox="1"/>
          <p:nvPr/>
        </p:nvSpPr>
        <p:spPr>
          <a:xfrm>
            <a:off x="2123728" y="807095"/>
            <a:ext cx="7020272" cy="461665"/>
          </a:xfrm>
          <a:prstGeom prst="rect">
            <a:avLst/>
          </a:prstGeom>
          <a:noFill/>
        </p:spPr>
        <p:txBody>
          <a:bodyPr wrap="square" rtlCol="0">
            <a:spAutoFit/>
          </a:bodyPr>
          <a:lstStyle/>
          <a:p>
            <a:r>
              <a:rPr lang="fi-FI" sz="2400" dirty="0" smtClean="0">
                <a:solidFill>
                  <a:schemeClr val="bg1"/>
                </a:solidFill>
              </a:rPr>
              <a:t>MAASTOPYÖRÄILIJÄ</a:t>
            </a:r>
            <a:endParaRPr lang="fi-FI" sz="2400" dirty="0">
              <a:solidFill>
                <a:schemeClr val="bg1"/>
              </a:solidFill>
            </a:endParaRPr>
          </a:p>
        </p:txBody>
      </p:sp>
      <p:graphicFrame>
        <p:nvGraphicFramePr>
          <p:cNvPr id="5" name="Table 4"/>
          <p:cNvGraphicFramePr>
            <a:graphicFrameLocks noGrp="1"/>
          </p:cNvGraphicFramePr>
          <p:nvPr>
            <p:extLst>
              <p:ext uri="{D42A27DB-BD31-4B8C-83A1-F6EECF244321}">
                <p14:modId xmlns:p14="http://schemas.microsoft.com/office/powerpoint/2010/main" val="2896213992"/>
              </p:ext>
            </p:extLst>
          </p:nvPr>
        </p:nvGraphicFramePr>
        <p:xfrm>
          <a:off x="539552" y="4781872"/>
          <a:ext cx="4608512" cy="2895600"/>
        </p:xfrm>
        <a:graphic>
          <a:graphicData uri="http://schemas.openxmlformats.org/drawingml/2006/table">
            <a:tbl>
              <a:tblPr firstRow="1" bandRow="1">
                <a:tableStyleId>{5C22544A-7EE6-4342-B048-85BDC9FD1C3A}</a:tableStyleId>
              </a:tblPr>
              <a:tblGrid>
                <a:gridCol w="2304256"/>
                <a:gridCol w="2304256"/>
              </a:tblGrid>
              <a:tr h="291054">
                <a:tc>
                  <a:txBody>
                    <a:bodyPr/>
                    <a:lstStyle/>
                    <a:p>
                      <a:r>
                        <a:rPr lang="fi-FI" dirty="0" smtClean="0">
                          <a:solidFill>
                            <a:schemeClr val="bg1"/>
                          </a:solidFill>
                        </a:rPr>
                        <a:t>HENKILÖ A</a:t>
                      </a:r>
                      <a:endParaRPr lang="fi-FI" dirty="0">
                        <a:solidFill>
                          <a:schemeClr val="bg1"/>
                        </a:solidFill>
                      </a:endParaRPr>
                    </a:p>
                  </a:txBody>
                  <a:tcPr>
                    <a:solidFill>
                      <a:schemeClr val="bg1">
                        <a:lumMod val="75000"/>
                      </a:schemeClr>
                    </a:solidFill>
                  </a:tcPr>
                </a:tc>
                <a:tc>
                  <a:txBody>
                    <a:bodyPr/>
                    <a:lstStyle/>
                    <a:p>
                      <a:r>
                        <a:rPr lang="fi-FI" dirty="0" smtClean="0"/>
                        <a:t>HENKILÖ</a:t>
                      </a:r>
                      <a:r>
                        <a:rPr lang="fi-FI" baseline="0" dirty="0" smtClean="0"/>
                        <a:t> B</a:t>
                      </a:r>
                      <a:endParaRPr lang="fi-FI" dirty="0"/>
                    </a:p>
                  </a:txBody>
                  <a:tcPr>
                    <a:solidFill>
                      <a:schemeClr val="bg1">
                        <a:lumMod val="75000"/>
                      </a:schemeClr>
                    </a:solidFill>
                  </a:tcPr>
                </a:tc>
              </a:tr>
              <a:tr h="412326">
                <a:tc>
                  <a:txBody>
                    <a:bodyPr/>
                    <a:lstStyle/>
                    <a:p>
                      <a:pPr marL="285750" marR="0"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fi-FI" sz="1400" dirty="0" smtClean="0">
                          <a:solidFill>
                            <a:schemeClr val="tx1">
                              <a:lumMod val="50000"/>
                              <a:lumOff val="50000"/>
                            </a:schemeClr>
                          </a:solidFill>
                        </a:rPr>
                        <a:t>opasteiden puute</a:t>
                      </a:r>
                    </a:p>
                    <a:p>
                      <a:pPr marL="285750" marR="0"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fi-FI" sz="1400" dirty="0" smtClean="0">
                          <a:solidFill>
                            <a:schemeClr val="tx1">
                              <a:lumMod val="50000"/>
                              <a:lumOff val="50000"/>
                            </a:schemeClr>
                          </a:solidFill>
                        </a:rPr>
                        <a:t>mielikuvat ja asenteet</a:t>
                      </a:r>
                    </a:p>
                    <a:p>
                      <a:pPr marL="285750" marR="0"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fi-FI" sz="1400" dirty="0" smtClean="0">
                          <a:solidFill>
                            <a:schemeClr val="bg1">
                              <a:lumMod val="50000"/>
                            </a:schemeClr>
                          </a:solidFill>
                        </a:rPr>
                        <a:t>karttamerkinnät</a:t>
                      </a:r>
                    </a:p>
                    <a:p>
                      <a:pPr marL="285750" marR="0"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fi-FI" sz="1400" dirty="0" smtClean="0">
                          <a:solidFill>
                            <a:schemeClr val="tx1">
                              <a:lumMod val="50000"/>
                              <a:lumOff val="50000"/>
                            </a:schemeClr>
                          </a:solidFill>
                        </a:rPr>
                        <a:t>koiranulkoiluttajat</a:t>
                      </a:r>
                    </a:p>
                    <a:p>
                      <a:pPr marL="285750" marR="0"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fi-FI" sz="1400" dirty="0" smtClean="0">
                          <a:solidFill>
                            <a:schemeClr val="bg1">
                              <a:lumMod val="50000"/>
                            </a:schemeClr>
                          </a:solidFill>
                        </a:rPr>
                        <a:t>polkujen pilaaminen teillä</a:t>
                      </a:r>
                    </a:p>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endParaRPr lang="fi-FI" sz="1400" dirty="0" smtClean="0">
                        <a:solidFill>
                          <a:schemeClr val="tx1">
                            <a:lumMod val="50000"/>
                            <a:lumOff val="50000"/>
                          </a:schemeClr>
                        </a:solidFill>
                      </a:endParaRPr>
                    </a:p>
                    <a:p>
                      <a:endParaRPr lang="fi-FI" sz="1400" dirty="0">
                        <a:solidFill>
                          <a:schemeClr val="tx1">
                            <a:lumMod val="50000"/>
                            <a:lumOff val="50000"/>
                          </a:schemeClr>
                        </a:solidFill>
                      </a:endParaRPr>
                    </a:p>
                  </a:txBody>
                  <a:tcPr>
                    <a:solidFill>
                      <a:schemeClr val="bg1"/>
                    </a:solidFill>
                  </a:tcPr>
                </a:tc>
                <a:tc>
                  <a:txBody>
                    <a:bodyPr/>
                    <a:lstStyle/>
                    <a:p>
                      <a:pPr marL="285750" marR="0"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fi-FI" sz="1400" dirty="0" smtClean="0">
                          <a:solidFill>
                            <a:schemeClr val="tx1">
                              <a:lumMod val="50000"/>
                              <a:lumOff val="50000"/>
                            </a:schemeClr>
                          </a:solidFill>
                        </a:rPr>
                        <a:t>kohtaamistilanteet</a:t>
                      </a:r>
                    </a:p>
                    <a:p>
                      <a:pPr marL="285750" marR="0"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fi-FI" sz="1400" dirty="0" smtClean="0">
                          <a:solidFill>
                            <a:schemeClr val="tx1">
                              <a:lumMod val="50000"/>
                              <a:lumOff val="50000"/>
                            </a:schemeClr>
                          </a:solidFill>
                        </a:rPr>
                        <a:t>opasteiden puute ja eksyminen</a:t>
                      </a:r>
                    </a:p>
                    <a:p>
                      <a:pPr marL="285750" marR="0"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fi-FI" sz="1400" dirty="0" smtClean="0">
                          <a:solidFill>
                            <a:schemeClr val="tx1">
                              <a:lumMod val="50000"/>
                              <a:lumOff val="50000"/>
                            </a:schemeClr>
                          </a:solidFill>
                        </a:rPr>
                        <a:t>muiden mielikuvat ja asenteet</a:t>
                      </a:r>
                    </a:p>
                    <a:p>
                      <a:pPr marL="285750" marR="0"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fi-FI" sz="1400" dirty="0" smtClean="0">
                          <a:solidFill>
                            <a:schemeClr val="tx1">
                              <a:lumMod val="50000"/>
                              <a:lumOff val="50000"/>
                            </a:schemeClr>
                          </a:solidFill>
                        </a:rPr>
                        <a:t>reittien vaikeustaso</a:t>
                      </a:r>
                    </a:p>
                    <a:p>
                      <a:pPr marL="285750" indent="-285750">
                        <a:buFont typeface="Arial" pitchFamily="34" charset="0"/>
                        <a:buChar char="•"/>
                      </a:pPr>
                      <a:endParaRPr lang="fi-FI" sz="1400" dirty="0">
                        <a:solidFill>
                          <a:schemeClr val="tx1">
                            <a:lumMod val="50000"/>
                            <a:lumOff val="50000"/>
                          </a:schemeClr>
                        </a:solidFill>
                      </a:endParaRPr>
                    </a:p>
                  </a:txBody>
                  <a:tcPr>
                    <a:solidFill>
                      <a:schemeClr val="bg1"/>
                    </a:solidFill>
                  </a:tcPr>
                </a:tc>
              </a:tr>
              <a:tr h="291054">
                <a:tc>
                  <a:txBody>
                    <a:bodyPr/>
                    <a:lstStyle/>
                    <a:p>
                      <a:endParaRPr lang="fi-FI" dirty="0"/>
                    </a:p>
                  </a:txBody>
                  <a:tcPr>
                    <a:solidFill>
                      <a:schemeClr val="bg1"/>
                    </a:solidFill>
                  </a:tcPr>
                </a:tc>
                <a:tc>
                  <a:txBody>
                    <a:bodyPr/>
                    <a:lstStyle/>
                    <a:p>
                      <a:endParaRPr lang="fi-FI" dirty="0"/>
                    </a:p>
                  </a:txBody>
                  <a:tcPr>
                    <a:solidFill>
                      <a:schemeClr val="bg1"/>
                    </a:solidFill>
                  </a:tcPr>
                </a:tc>
              </a:tr>
              <a:tr h="291054">
                <a:tc>
                  <a:txBody>
                    <a:bodyPr/>
                    <a:lstStyle/>
                    <a:p>
                      <a:endParaRPr lang="fi-FI" dirty="0"/>
                    </a:p>
                  </a:txBody>
                  <a:tcPr>
                    <a:solidFill>
                      <a:schemeClr val="bg1"/>
                    </a:solidFill>
                  </a:tcPr>
                </a:tc>
                <a:tc>
                  <a:txBody>
                    <a:bodyPr/>
                    <a:lstStyle/>
                    <a:p>
                      <a:endParaRPr lang="fi-FI" dirty="0"/>
                    </a:p>
                  </a:txBody>
                  <a:tcPr>
                    <a:solidFill>
                      <a:schemeClr val="bg1"/>
                    </a:solidFill>
                  </a:tcPr>
                </a:tc>
              </a:tr>
            </a:tbl>
          </a:graphicData>
        </a:graphic>
      </p:graphicFrame>
    </p:spTree>
    <p:extLst>
      <p:ext uri="{BB962C8B-B14F-4D97-AF65-F5344CB8AC3E}">
        <p14:creationId xmlns:p14="http://schemas.microsoft.com/office/powerpoint/2010/main" val="223418285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kstiruutu 2"/>
          <p:cNvSpPr txBox="1"/>
          <p:nvPr/>
        </p:nvSpPr>
        <p:spPr>
          <a:xfrm>
            <a:off x="5580112" y="-1755576"/>
            <a:ext cx="1296144" cy="10864513"/>
          </a:xfrm>
          <a:prstGeom prst="rect">
            <a:avLst/>
          </a:prstGeom>
          <a:noFill/>
        </p:spPr>
        <p:txBody>
          <a:bodyPr wrap="square" rtlCol="0">
            <a:spAutoFit/>
          </a:bodyPr>
          <a:lstStyle/>
          <a:p>
            <a:r>
              <a:rPr lang="fi-FI" sz="70000" b="1" dirty="0" smtClean="0">
                <a:ln w="28575">
                  <a:solidFill>
                    <a:schemeClr val="accent6">
                      <a:lumMod val="75000"/>
                    </a:schemeClr>
                  </a:solidFill>
                  <a:prstDash val="solid"/>
                </a:ln>
                <a:solidFill>
                  <a:schemeClr val="bg1"/>
                </a:solidFill>
                <a:effectLst>
                  <a:outerShdw blurRad="50800" dist="38100" dir="8100000" algn="tr" rotWithShape="0">
                    <a:prstClr val="black">
                      <a:alpha val="40000"/>
                    </a:prstClr>
                  </a:outerShdw>
                </a:effectLst>
                <a:latin typeface="Liberation Sans Narrow" pitchFamily="34" charset="0"/>
              </a:rPr>
              <a:t>7</a:t>
            </a:r>
            <a:endParaRPr lang="fi-FI" sz="70000" b="1" dirty="0">
              <a:ln w="28575">
                <a:solidFill>
                  <a:schemeClr val="accent6">
                    <a:lumMod val="75000"/>
                  </a:schemeClr>
                </a:solidFill>
                <a:prstDash val="solid"/>
              </a:ln>
              <a:solidFill>
                <a:schemeClr val="bg1"/>
              </a:solidFill>
              <a:effectLst>
                <a:outerShdw blurRad="50800" dist="38100" dir="8100000" algn="tr" rotWithShape="0">
                  <a:prstClr val="black">
                    <a:alpha val="40000"/>
                  </a:prstClr>
                </a:outerShdw>
              </a:effectLst>
              <a:latin typeface="Liberation Sans Narrow" pitchFamily="34" charset="0"/>
            </a:endParaRPr>
          </a:p>
        </p:txBody>
      </p:sp>
      <p:graphicFrame>
        <p:nvGraphicFramePr>
          <p:cNvPr id="8" name="Table 7"/>
          <p:cNvGraphicFramePr>
            <a:graphicFrameLocks noGrp="1"/>
          </p:cNvGraphicFramePr>
          <p:nvPr>
            <p:extLst>
              <p:ext uri="{D42A27DB-BD31-4B8C-83A1-F6EECF244321}">
                <p14:modId xmlns:p14="http://schemas.microsoft.com/office/powerpoint/2010/main" val="1563901771"/>
              </p:ext>
            </p:extLst>
          </p:nvPr>
        </p:nvGraphicFramePr>
        <p:xfrm>
          <a:off x="539552" y="4365104"/>
          <a:ext cx="4608512" cy="1828800"/>
        </p:xfrm>
        <a:graphic>
          <a:graphicData uri="http://schemas.openxmlformats.org/drawingml/2006/table">
            <a:tbl>
              <a:tblPr firstRow="1" bandRow="1">
                <a:tableStyleId>{5C22544A-7EE6-4342-B048-85BDC9FD1C3A}</a:tableStyleId>
              </a:tblPr>
              <a:tblGrid>
                <a:gridCol w="2304256"/>
                <a:gridCol w="2304256"/>
              </a:tblGrid>
              <a:tr h="291054">
                <a:tc>
                  <a:txBody>
                    <a:bodyPr/>
                    <a:lstStyle/>
                    <a:p>
                      <a:r>
                        <a:rPr lang="fi-FI" dirty="0" smtClean="0">
                          <a:solidFill>
                            <a:schemeClr val="bg1"/>
                          </a:solidFill>
                        </a:rPr>
                        <a:t>HENKILÖ A</a:t>
                      </a:r>
                      <a:endParaRPr lang="fi-FI" dirty="0">
                        <a:solidFill>
                          <a:schemeClr val="bg1"/>
                        </a:solidFill>
                      </a:endParaRPr>
                    </a:p>
                  </a:txBody>
                  <a:tcPr>
                    <a:solidFill>
                      <a:schemeClr val="bg1">
                        <a:lumMod val="75000"/>
                      </a:schemeClr>
                    </a:solidFill>
                  </a:tcPr>
                </a:tc>
                <a:tc>
                  <a:txBody>
                    <a:bodyPr/>
                    <a:lstStyle/>
                    <a:p>
                      <a:r>
                        <a:rPr lang="fi-FI" dirty="0" smtClean="0"/>
                        <a:t>HENKILÖ</a:t>
                      </a:r>
                      <a:r>
                        <a:rPr lang="fi-FI" baseline="0" dirty="0" smtClean="0"/>
                        <a:t> B</a:t>
                      </a:r>
                      <a:endParaRPr lang="fi-FI" dirty="0"/>
                    </a:p>
                  </a:txBody>
                  <a:tcPr>
                    <a:solidFill>
                      <a:schemeClr val="bg1">
                        <a:lumMod val="75000"/>
                      </a:schemeClr>
                    </a:solidFill>
                  </a:tcPr>
                </a:tc>
              </a:tr>
              <a:tr h="412326">
                <a:tc>
                  <a:txBody>
                    <a:bodyPr/>
                    <a:lstStyle/>
                    <a:p>
                      <a:pPr marL="285750" marR="0"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fi-FI" sz="1400" dirty="0" smtClean="0">
                          <a:solidFill>
                            <a:schemeClr val="tx1">
                              <a:lumMod val="50000"/>
                              <a:lumOff val="50000"/>
                            </a:schemeClr>
                          </a:solidFill>
                        </a:rPr>
                        <a:t>palaa kotiin omalla autolla tai pyöräilemällä</a:t>
                      </a:r>
                    </a:p>
                    <a:p>
                      <a:endParaRPr lang="fi-FI" sz="1400" dirty="0">
                        <a:solidFill>
                          <a:schemeClr val="tx1">
                            <a:lumMod val="50000"/>
                            <a:lumOff val="50000"/>
                          </a:schemeClr>
                        </a:solidFill>
                      </a:endParaRPr>
                    </a:p>
                  </a:txBody>
                  <a:tcPr>
                    <a:solidFill>
                      <a:schemeClr val="bg1"/>
                    </a:solidFill>
                  </a:tcPr>
                </a:tc>
                <a:tc>
                  <a:txBody>
                    <a:bodyPr/>
                    <a:lstStyle/>
                    <a:p>
                      <a:pPr marL="285750" indent="-285750">
                        <a:buFont typeface="Arial" pitchFamily="34" charset="0"/>
                        <a:buChar char="•"/>
                      </a:pPr>
                      <a:r>
                        <a:rPr lang="fi-FI" sz="1400" dirty="0" smtClean="0">
                          <a:solidFill>
                            <a:schemeClr val="tx1">
                              <a:lumMod val="50000"/>
                              <a:lumOff val="50000"/>
                            </a:schemeClr>
                          </a:solidFill>
                        </a:rPr>
                        <a:t>hyödyntää julkisia tai</a:t>
                      </a:r>
                      <a:r>
                        <a:rPr lang="fi-FI" sz="1400" baseline="0" dirty="0" smtClean="0">
                          <a:solidFill>
                            <a:schemeClr val="tx1">
                              <a:lumMod val="50000"/>
                              <a:lumOff val="50000"/>
                            </a:schemeClr>
                          </a:solidFill>
                        </a:rPr>
                        <a:t> pyöräilee kotiin</a:t>
                      </a:r>
                      <a:endParaRPr lang="fi-FI" sz="1400" dirty="0">
                        <a:solidFill>
                          <a:schemeClr val="tx1">
                            <a:lumMod val="50000"/>
                            <a:lumOff val="50000"/>
                          </a:schemeClr>
                        </a:solidFill>
                      </a:endParaRPr>
                    </a:p>
                  </a:txBody>
                  <a:tcPr>
                    <a:solidFill>
                      <a:schemeClr val="bg1"/>
                    </a:solidFill>
                  </a:tcPr>
                </a:tc>
              </a:tr>
              <a:tr h="291054">
                <a:tc>
                  <a:txBody>
                    <a:bodyPr/>
                    <a:lstStyle/>
                    <a:p>
                      <a:endParaRPr lang="fi-FI" dirty="0"/>
                    </a:p>
                  </a:txBody>
                  <a:tcPr>
                    <a:solidFill>
                      <a:schemeClr val="bg1"/>
                    </a:solidFill>
                  </a:tcPr>
                </a:tc>
                <a:tc>
                  <a:txBody>
                    <a:bodyPr/>
                    <a:lstStyle/>
                    <a:p>
                      <a:endParaRPr lang="fi-FI" dirty="0"/>
                    </a:p>
                  </a:txBody>
                  <a:tcPr>
                    <a:solidFill>
                      <a:schemeClr val="bg1"/>
                    </a:solidFill>
                  </a:tcPr>
                </a:tc>
              </a:tr>
              <a:tr h="291054">
                <a:tc>
                  <a:txBody>
                    <a:bodyPr/>
                    <a:lstStyle/>
                    <a:p>
                      <a:endParaRPr lang="fi-FI" dirty="0"/>
                    </a:p>
                  </a:txBody>
                  <a:tcPr>
                    <a:solidFill>
                      <a:schemeClr val="bg1"/>
                    </a:solidFill>
                  </a:tcPr>
                </a:tc>
                <a:tc>
                  <a:txBody>
                    <a:bodyPr/>
                    <a:lstStyle/>
                    <a:p>
                      <a:endParaRPr lang="fi-FI" dirty="0"/>
                    </a:p>
                  </a:txBody>
                  <a:tcPr>
                    <a:solidFill>
                      <a:schemeClr val="bg1"/>
                    </a:solidFill>
                  </a:tcPr>
                </a:tc>
              </a:tr>
            </a:tbl>
          </a:graphicData>
        </a:graphic>
      </p:graphicFrame>
      <p:sp>
        <p:nvSpPr>
          <p:cNvPr id="2" name="Sisällön paikkamerkki 1"/>
          <p:cNvSpPr>
            <a:spLocks noGrp="1"/>
          </p:cNvSpPr>
          <p:nvPr>
            <p:ph idx="1"/>
          </p:nvPr>
        </p:nvSpPr>
        <p:spPr>
          <a:xfrm>
            <a:off x="457200" y="1855365"/>
            <a:ext cx="5410944" cy="4525963"/>
          </a:xfrm>
        </p:spPr>
        <p:txBody>
          <a:bodyPr/>
          <a:lstStyle/>
          <a:p>
            <a:pPr marL="0" indent="0">
              <a:buNone/>
            </a:pPr>
            <a:endParaRPr lang="fi-FI" sz="1800" dirty="0" smtClean="0">
              <a:solidFill>
                <a:schemeClr val="bg1">
                  <a:lumMod val="50000"/>
                </a:schemeClr>
              </a:solidFill>
            </a:endParaRPr>
          </a:p>
          <a:p>
            <a:pPr marL="0" indent="0">
              <a:buNone/>
            </a:pPr>
            <a:endParaRPr lang="fi-FI" sz="1800" dirty="0">
              <a:solidFill>
                <a:schemeClr val="bg1">
                  <a:lumMod val="50000"/>
                </a:schemeClr>
              </a:solidFill>
            </a:endParaRPr>
          </a:p>
          <a:p>
            <a:pPr marL="0" indent="0">
              <a:buNone/>
            </a:pPr>
            <a:r>
              <a:rPr lang="fi-FI" sz="1800" dirty="0" smtClean="0">
                <a:solidFill>
                  <a:schemeClr val="bg1">
                    <a:lumMod val="50000"/>
                  </a:schemeClr>
                </a:solidFill>
              </a:rPr>
              <a:t>KOTIINPALUU</a:t>
            </a:r>
            <a:endParaRPr lang="fi-FI" sz="1800" dirty="0">
              <a:solidFill>
                <a:schemeClr val="accent6">
                  <a:lumMod val="75000"/>
                </a:schemeClr>
              </a:solidFill>
            </a:endParaRPr>
          </a:p>
          <a:p>
            <a:pPr marL="0" indent="0">
              <a:buNone/>
            </a:pPr>
            <a:endParaRPr lang="fi-FI" sz="1800" dirty="0" smtClean="0"/>
          </a:p>
          <a:p>
            <a:pPr marL="0" indent="0">
              <a:buNone/>
            </a:pPr>
            <a:r>
              <a:rPr lang="fi-FI" sz="1600" dirty="0" smtClean="0">
                <a:solidFill>
                  <a:schemeClr val="tx1">
                    <a:lumMod val="50000"/>
                    <a:lumOff val="50000"/>
                  </a:schemeClr>
                </a:solidFill>
              </a:rPr>
              <a:t>Henkilö ajaa lähimetsästä kotiin ja pidemmältä reissulta palaa omalla autolla tai julkisilla kulkuvälineillä. Hän vie pyörän säilöön ja huoltaa itsensä lenkin jälkeen. </a:t>
            </a:r>
            <a:endParaRPr lang="fi-FI" sz="1800" dirty="0"/>
          </a:p>
        </p:txBody>
      </p:sp>
      <p:sp>
        <p:nvSpPr>
          <p:cNvPr id="4" name="TextBox 4"/>
          <p:cNvSpPr txBox="1"/>
          <p:nvPr/>
        </p:nvSpPr>
        <p:spPr>
          <a:xfrm>
            <a:off x="2123728" y="807095"/>
            <a:ext cx="7020272" cy="461665"/>
          </a:xfrm>
          <a:prstGeom prst="rect">
            <a:avLst/>
          </a:prstGeom>
          <a:noFill/>
        </p:spPr>
        <p:txBody>
          <a:bodyPr wrap="square" rtlCol="0">
            <a:spAutoFit/>
          </a:bodyPr>
          <a:lstStyle/>
          <a:p>
            <a:r>
              <a:rPr lang="fi-FI" sz="2400" dirty="0" smtClean="0">
                <a:solidFill>
                  <a:schemeClr val="bg1"/>
                </a:solidFill>
              </a:rPr>
              <a:t>MAASTOPYÖRÄILIJÄ</a:t>
            </a:r>
            <a:endParaRPr lang="fi-FI" sz="2400" dirty="0">
              <a:solidFill>
                <a:schemeClr val="bg1"/>
              </a:solidFill>
            </a:endParaRPr>
          </a:p>
        </p:txBody>
      </p:sp>
    </p:spTree>
    <p:extLst>
      <p:ext uri="{BB962C8B-B14F-4D97-AF65-F5344CB8AC3E}">
        <p14:creationId xmlns:p14="http://schemas.microsoft.com/office/powerpoint/2010/main" val="332790595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isällön paikkamerkki 1"/>
          <p:cNvSpPr>
            <a:spLocks noGrp="1"/>
          </p:cNvSpPr>
          <p:nvPr>
            <p:ph idx="1"/>
          </p:nvPr>
        </p:nvSpPr>
        <p:spPr>
          <a:xfrm>
            <a:off x="457200" y="1600200"/>
            <a:ext cx="5374940" cy="4525963"/>
          </a:xfrm>
        </p:spPr>
        <p:txBody>
          <a:bodyPr/>
          <a:lstStyle/>
          <a:p>
            <a:pPr marL="0" indent="0">
              <a:buNone/>
            </a:pPr>
            <a:endParaRPr lang="fi-FI" sz="1800" dirty="0" smtClean="0">
              <a:solidFill>
                <a:schemeClr val="bg1">
                  <a:lumMod val="50000"/>
                </a:schemeClr>
              </a:solidFill>
            </a:endParaRPr>
          </a:p>
          <a:p>
            <a:pPr marL="0" indent="0">
              <a:buNone/>
            </a:pPr>
            <a:r>
              <a:rPr lang="fi-FI" sz="1800" dirty="0" smtClean="0">
                <a:solidFill>
                  <a:schemeClr val="bg1">
                    <a:lumMod val="50000"/>
                  </a:schemeClr>
                </a:solidFill>
              </a:rPr>
              <a:t>SÄILYTYS</a:t>
            </a:r>
          </a:p>
          <a:p>
            <a:pPr marL="0" indent="0">
              <a:buNone/>
            </a:pPr>
            <a:endParaRPr lang="fi-FI" sz="1800" dirty="0">
              <a:solidFill>
                <a:schemeClr val="bg1">
                  <a:lumMod val="50000"/>
                </a:schemeClr>
              </a:solidFill>
            </a:endParaRPr>
          </a:p>
          <a:p>
            <a:pPr marL="0" indent="0">
              <a:buNone/>
            </a:pPr>
            <a:r>
              <a:rPr lang="fi-FI" sz="1600" dirty="0" smtClean="0">
                <a:solidFill>
                  <a:schemeClr val="bg1">
                    <a:lumMod val="50000"/>
                  </a:schemeClr>
                </a:solidFill>
              </a:rPr>
              <a:t>Henkilö A säilyttää pyörää usein sisällä huoneistossa, mahdollisuuksien mukaan parvekkeella, koska ei halua jättää pyörää yleisiin tiloihin. Henkilö B säilyttää pyörää taloyhtiön varastotilassa.</a:t>
            </a:r>
          </a:p>
          <a:p>
            <a:pPr marL="0" indent="0">
              <a:buNone/>
            </a:pPr>
            <a:endParaRPr lang="fi-FI" sz="1600" dirty="0">
              <a:solidFill>
                <a:schemeClr val="bg1">
                  <a:lumMod val="50000"/>
                </a:schemeClr>
              </a:solidFill>
            </a:endParaRPr>
          </a:p>
          <a:p>
            <a:pPr marL="0" indent="0">
              <a:buNone/>
            </a:pPr>
            <a:r>
              <a:rPr lang="fi-FI" sz="1600" dirty="0" smtClean="0">
                <a:solidFill>
                  <a:schemeClr val="bg1">
                    <a:lumMod val="50000"/>
                  </a:schemeClr>
                </a:solidFill>
              </a:rPr>
              <a:t>Ongelma-kohdat:</a:t>
            </a:r>
          </a:p>
          <a:p>
            <a:endParaRPr lang="fi-FI" sz="1800" dirty="0" smtClean="0">
              <a:solidFill>
                <a:schemeClr val="bg1">
                  <a:lumMod val="50000"/>
                </a:schemeClr>
              </a:solidFill>
            </a:endParaRPr>
          </a:p>
        </p:txBody>
      </p:sp>
      <p:sp>
        <p:nvSpPr>
          <p:cNvPr id="3" name="Tekstiruutu 2"/>
          <p:cNvSpPr txBox="1"/>
          <p:nvPr/>
        </p:nvSpPr>
        <p:spPr>
          <a:xfrm>
            <a:off x="5508104" y="-1674873"/>
            <a:ext cx="648072" cy="10864513"/>
          </a:xfrm>
          <a:prstGeom prst="rect">
            <a:avLst/>
          </a:prstGeom>
          <a:noFill/>
        </p:spPr>
        <p:txBody>
          <a:bodyPr wrap="square" rtlCol="0">
            <a:spAutoFit/>
          </a:bodyPr>
          <a:lstStyle/>
          <a:p>
            <a:r>
              <a:rPr lang="fi-FI" sz="70000" b="1" dirty="0" smtClean="0">
                <a:ln w="38100">
                  <a:solidFill>
                    <a:schemeClr val="accent6">
                      <a:lumMod val="75000"/>
                    </a:schemeClr>
                  </a:solidFill>
                  <a:prstDash val="solid"/>
                </a:ln>
                <a:solidFill>
                  <a:schemeClr val="bg1"/>
                </a:solidFill>
                <a:effectLst>
                  <a:outerShdw blurRad="50800" dist="38100" dir="8100000" algn="tr" rotWithShape="0">
                    <a:prstClr val="black">
                      <a:alpha val="40000"/>
                    </a:prstClr>
                  </a:outerShdw>
                </a:effectLst>
                <a:latin typeface="Liberation Sans Narrow" pitchFamily="34" charset="0"/>
              </a:rPr>
              <a:t>8</a:t>
            </a:r>
            <a:endParaRPr lang="fi-FI" sz="70000" b="1" dirty="0">
              <a:ln w="38100">
                <a:solidFill>
                  <a:schemeClr val="accent6">
                    <a:lumMod val="75000"/>
                  </a:schemeClr>
                </a:solidFill>
                <a:prstDash val="solid"/>
              </a:ln>
              <a:solidFill>
                <a:schemeClr val="bg1"/>
              </a:solidFill>
              <a:effectLst>
                <a:outerShdw blurRad="50800" dist="38100" dir="8100000" algn="tr" rotWithShape="0">
                  <a:prstClr val="black">
                    <a:alpha val="40000"/>
                  </a:prstClr>
                </a:outerShdw>
              </a:effectLst>
              <a:latin typeface="Liberation Sans Narrow" pitchFamily="34" charset="0"/>
            </a:endParaRPr>
          </a:p>
        </p:txBody>
      </p:sp>
      <p:sp>
        <p:nvSpPr>
          <p:cNvPr id="4" name="TextBox 4"/>
          <p:cNvSpPr txBox="1"/>
          <p:nvPr/>
        </p:nvSpPr>
        <p:spPr>
          <a:xfrm>
            <a:off x="2123728" y="807095"/>
            <a:ext cx="7020272" cy="461665"/>
          </a:xfrm>
          <a:prstGeom prst="rect">
            <a:avLst/>
          </a:prstGeom>
          <a:noFill/>
        </p:spPr>
        <p:txBody>
          <a:bodyPr wrap="square" rtlCol="0">
            <a:spAutoFit/>
          </a:bodyPr>
          <a:lstStyle/>
          <a:p>
            <a:r>
              <a:rPr lang="fi-FI" sz="2400" dirty="0" smtClean="0">
                <a:solidFill>
                  <a:schemeClr val="bg1"/>
                </a:solidFill>
              </a:rPr>
              <a:t>MAASTOPYÖRÄILIJÄ</a:t>
            </a:r>
            <a:endParaRPr lang="fi-FI" sz="2400" dirty="0">
              <a:solidFill>
                <a:schemeClr val="bg1"/>
              </a:solidFill>
            </a:endParaRPr>
          </a:p>
        </p:txBody>
      </p:sp>
      <p:graphicFrame>
        <p:nvGraphicFramePr>
          <p:cNvPr id="7" name="Table 6"/>
          <p:cNvGraphicFramePr>
            <a:graphicFrameLocks noGrp="1"/>
          </p:cNvGraphicFramePr>
          <p:nvPr>
            <p:extLst>
              <p:ext uri="{D42A27DB-BD31-4B8C-83A1-F6EECF244321}">
                <p14:modId xmlns:p14="http://schemas.microsoft.com/office/powerpoint/2010/main" val="600409124"/>
              </p:ext>
            </p:extLst>
          </p:nvPr>
        </p:nvGraphicFramePr>
        <p:xfrm>
          <a:off x="537617" y="4485848"/>
          <a:ext cx="4608512" cy="2255520"/>
        </p:xfrm>
        <a:graphic>
          <a:graphicData uri="http://schemas.openxmlformats.org/drawingml/2006/table">
            <a:tbl>
              <a:tblPr firstRow="1" bandRow="1">
                <a:tableStyleId>{5C22544A-7EE6-4342-B048-85BDC9FD1C3A}</a:tableStyleId>
              </a:tblPr>
              <a:tblGrid>
                <a:gridCol w="2304256"/>
                <a:gridCol w="2304256"/>
              </a:tblGrid>
              <a:tr h="291054">
                <a:tc>
                  <a:txBody>
                    <a:bodyPr/>
                    <a:lstStyle/>
                    <a:p>
                      <a:r>
                        <a:rPr lang="fi-FI" dirty="0" smtClean="0">
                          <a:solidFill>
                            <a:schemeClr val="bg1"/>
                          </a:solidFill>
                        </a:rPr>
                        <a:t>HENKILÖ A</a:t>
                      </a:r>
                      <a:endParaRPr lang="fi-FI" dirty="0">
                        <a:solidFill>
                          <a:schemeClr val="bg1"/>
                        </a:solidFill>
                      </a:endParaRPr>
                    </a:p>
                  </a:txBody>
                  <a:tcPr>
                    <a:solidFill>
                      <a:schemeClr val="bg1">
                        <a:lumMod val="75000"/>
                      </a:schemeClr>
                    </a:solidFill>
                  </a:tcPr>
                </a:tc>
                <a:tc>
                  <a:txBody>
                    <a:bodyPr/>
                    <a:lstStyle/>
                    <a:p>
                      <a:r>
                        <a:rPr lang="fi-FI" dirty="0" smtClean="0"/>
                        <a:t>HENKILÖ</a:t>
                      </a:r>
                      <a:r>
                        <a:rPr lang="fi-FI" baseline="0" dirty="0" smtClean="0"/>
                        <a:t> B</a:t>
                      </a:r>
                      <a:endParaRPr lang="fi-FI" dirty="0"/>
                    </a:p>
                  </a:txBody>
                  <a:tcPr>
                    <a:solidFill>
                      <a:schemeClr val="bg1">
                        <a:lumMod val="75000"/>
                      </a:schemeClr>
                    </a:solidFill>
                  </a:tcPr>
                </a:tc>
              </a:tr>
              <a:tr h="412326">
                <a:tc>
                  <a:txBody>
                    <a:bodyPr/>
                    <a:lstStyle/>
                    <a:p>
                      <a:pPr marL="285750" marR="0"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fi-FI" sz="1400" dirty="0" smtClean="0">
                          <a:solidFill>
                            <a:schemeClr val="bg1">
                              <a:lumMod val="50000"/>
                            </a:schemeClr>
                          </a:solidFill>
                        </a:rPr>
                        <a:t>pyörän tuominen asuntoon</a:t>
                      </a:r>
                    </a:p>
                    <a:p>
                      <a:pPr marL="285750" marR="0"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fi-FI" sz="1400" dirty="0" smtClean="0">
                          <a:solidFill>
                            <a:schemeClr val="bg1">
                              <a:lumMod val="50000"/>
                            </a:schemeClr>
                          </a:solidFill>
                        </a:rPr>
                        <a:t>epäsiisteys</a:t>
                      </a:r>
                    </a:p>
                    <a:p>
                      <a:pPr marL="285750" marR="0"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fi-FI" sz="1400" dirty="0" smtClean="0">
                          <a:solidFill>
                            <a:schemeClr val="bg1">
                              <a:lumMod val="50000"/>
                            </a:schemeClr>
                          </a:solidFill>
                        </a:rPr>
                        <a:t>tilan puute</a:t>
                      </a:r>
                    </a:p>
                    <a:p>
                      <a:endParaRPr lang="fi-FI" sz="1400" dirty="0">
                        <a:solidFill>
                          <a:schemeClr val="tx1">
                            <a:lumMod val="50000"/>
                            <a:lumOff val="50000"/>
                          </a:schemeClr>
                        </a:solidFill>
                      </a:endParaRPr>
                    </a:p>
                  </a:txBody>
                  <a:tcPr>
                    <a:solidFill>
                      <a:schemeClr val="bg1"/>
                    </a:solidFill>
                  </a:tcPr>
                </a:tc>
                <a:tc>
                  <a:txBody>
                    <a:bodyPr/>
                    <a:lstStyle/>
                    <a:p>
                      <a:pPr marL="285750" indent="-285750">
                        <a:buFont typeface="Arial" pitchFamily="34" charset="0"/>
                        <a:buChar char="•"/>
                      </a:pPr>
                      <a:r>
                        <a:rPr lang="fi-FI" sz="1400" dirty="0" smtClean="0">
                          <a:solidFill>
                            <a:schemeClr val="tx1">
                              <a:lumMod val="50000"/>
                              <a:lumOff val="50000"/>
                            </a:schemeClr>
                          </a:solidFill>
                        </a:rPr>
                        <a:t>pelko varkaudesta ja ilkivallasta</a:t>
                      </a:r>
                    </a:p>
                    <a:p>
                      <a:pPr marL="285750" marR="0"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fi-FI" sz="1400" dirty="0" smtClean="0">
                          <a:solidFill>
                            <a:schemeClr val="bg1">
                              <a:lumMod val="50000"/>
                            </a:schemeClr>
                          </a:solidFill>
                        </a:rPr>
                        <a:t>tilan puute</a:t>
                      </a:r>
                    </a:p>
                    <a:p>
                      <a:pPr marL="285750" indent="-285750">
                        <a:buFont typeface="Arial" pitchFamily="34" charset="0"/>
                        <a:buChar char="•"/>
                      </a:pPr>
                      <a:endParaRPr lang="fi-FI" sz="1400" dirty="0">
                        <a:solidFill>
                          <a:schemeClr val="tx1">
                            <a:lumMod val="50000"/>
                            <a:lumOff val="50000"/>
                          </a:schemeClr>
                        </a:solidFill>
                      </a:endParaRPr>
                    </a:p>
                  </a:txBody>
                  <a:tcPr>
                    <a:solidFill>
                      <a:schemeClr val="bg1"/>
                    </a:solidFill>
                  </a:tcPr>
                </a:tc>
              </a:tr>
              <a:tr h="291054">
                <a:tc>
                  <a:txBody>
                    <a:bodyPr/>
                    <a:lstStyle/>
                    <a:p>
                      <a:endParaRPr lang="fi-FI" dirty="0"/>
                    </a:p>
                  </a:txBody>
                  <a:tcPr>
                    <a:solidFill>
                      <a:schemeClr val="bg1"/>
                    </a:solidFill>
                  </a:tcPr>
                </a:tc>
                <a:tc>
                  <a:txBody>
                    <a:bodyPr/>
                    <a:lstStyle/>
                    <a:p>
                      <a:endParaRPr lang="fi-FI" dirty="0"/>
                    </a:p>
                  </a:txBody>
                  <a:tcPr>
                    <a:solidFill>
                      <a:schemeClr val="bg1"/>
                    </a:solidFill>
                  </a:tcPr>
                </a:tc>
              </a:tr>
              <a:tr h="291054">
                <a:tc>
                  <a:txBody>
                    <a:bodyPr/>
                    <a:lstStyle/>
                    <a:p>
                      <a:endParaRPr lang="fi-FI" dirty="0"/>
                    </a:p>
                  </a:txBody>
                  <a:tcPr>
                    <a:solidFill>
                      <a:schemeClr val="bg1"/>
                    </a:solidFill>
                  </a:tcPr>
                </a:tc>
                <a:tc>
                  <a:txBody>
                    <a:bodyPr/>
                    <a:lstStyle/>
                    <a:p>
                      <a:endParaRPr lang="fi-FI" dirty="0"/>
                    </a:p>
                  </a:txBody>
                  <a:tcPr>
                    <a:solidFill>
                      <a:schemeClr val="bg1"/>
                    </a:solidFill>
                  </a:tcPr>
                </a:tc>
              </a:tr>
            </a:tbl>
          </a:graphicData>
        </a:graphic>
      </p:graphicFrame>
    </p:spTree>
    <p:extLst>
      <p:ext uri="{BB962C8B-B14F-4D97-AF65-F5344CB8AC3E}">
        <p14:creationId xmlns:p14="http://schemas.microsoft.com/office/powerpoint/2010/main" val="173782725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kstiruutu 2"/>
          <p:cNvSpPr txBox="1"/>
          <p:nvPr/>
        </p:nvSpPr>
        <p:spPr>
          <a:xfrm>
            <a:off x="5508104" y="-1674873"/>
            <a:ext cx="720080" cy="10864513"/>
          </a:xfrm>
          <a:prstGeom prst="rect">
            <a:avLst/>
          </a:prstGeom>
          <a:noFill/>
        </p:spPr>
        <p:txBody>
          <a:bodyPr wrap="square" rtlCol="0">
            <a:spAutoFit/>
          </a:bodyPr>
          <a:lstStyle/>
          <a:p>
            <a:r>
              <a:rPr lang="fi-FI" sz="70000" b="1" dirty="0" smtClean="0">
                <a:ln w="28575">
                  <a:solidFill>
                    <a:schemeClr val="accent6">
                      <a:lumMod val="75000"/>
                    </a:schemeClr>
                  </a:solidFill>
                  <a:prstDash val="solid"/>
                </a:ln>
                <a:solidFill>
                  <a:schemeClr val="bg1"/>
                </a:solidFill>
                <a:effectLst>
                  <a:outerShdw blurRad="50800" dist="38100" dir="8100000" algn="tr" rotWithShape="0">
                    <a:prstClr val="black">
                      <a:alpha val="40000"/>
                    </a:prstClr>
                  </a:outerShdw>
                </a:effectLst>
                <a:latin typeface="Liberation Sans Narrow" pitchFamily="34" charset="0"/>
              </a:rPr>
              <a:t>9</a:t>
            </a:r>
            <a:endParaRPr lang="fi-FI" sz="70000" b="1" dirty="0">
              <a:ln w="28575">
                <a:solidFill>
                  <a:schemeClr val="accent6">
                    <a:lumMod val="75000"/>
                  </a:schemeClr>
                </a:solidFill>
                <a:prstDash val="solid"/>
              </a:ln>
              <a:solidFill>
                <a:schemeClr val="bg1"/>
              </a:solidFill>
              <a:effectLst>
                <a:outerShdw blurRad="50800" dist="38100" dir="8100000" algn="tr" rotWithShape="0">
                  <a:prstClr val="black">
                    <a:alpha val="40000"/>
                  </a:prstClr>
                </a:outerShdw>
              </a:effectLst>
              <a:latin typeface="Liberation Sans Narrow" pitchFamily="34" charset="0"/>
            </a:endParaRPr>
          </a:p>
        </p:txBody>
      </p:sp>
      <p:sp>
        <p:nvSpPr>
          <p:cNvPr id="4" name="TextBox 4"/>
          <p:cNvSpPr txBox="1"/>
          <p:nvPr/>
        </p:nvSpPr>
        <p:spPr>
          <a:xfrm>
            <a:off x="2123728" y="807095"/>
            <a:ext cx="7020272" cy="461665"/>
          </a:xfrm>
          <a:prstGeom prst="rect">
            <a:avLst/>
          </a:prstGeom>
          <a:noFill/>
        </p:spPr>
        <p:txBody>
          <a:bodyPr wrap="square" rtlCol="0">
            <a:spAutoFit/>
          </a:bodyPr>
          <a:lstStyle/>
          <a:p>
            <a:r>
              <a:rPr lang="fi-FI" sz="2400" dirty="0" smtClean="0">
                <a:solidFill>
                  <a:schemeClr val="bg1"/>
                </a:solidFill>
              </a:rPr>
              <a:t>MAASTOPYÖRÄILIJÄ</a:t>
            </a:r>
            <a:endParaRPr lang="fi-FI" sz="2400" dirty="0">
              <a:solidFill>
                <a:schemeClr val="bg1"/>
              </a:solidFill>
            </a:endParaRPr>
          </a:p>
        </p:txBody>
      </p:sp>
      <p:sp>
        <p:nvSpPr>
          <p:cNvPr id="2" name="Sisällön paikkamerkki 1"/>
          <p:cNvSpPr>
            <a:spLocks noGrp="1"/>
          </p:cNvSpPr>
          <p:nvPr>
            <p:ph idx="1"/>
          </p:nvPr>
        </p:nvSpPr>
        <p:spPr>
          <a:xfrm>
            <a:off x="457200" y="1783357"/>
            <a:ext cx="5176664" cy="4525963"/>
          </a:xfrm>
        </p:spPr>
        <p:txBody>
          <a:bodyPr/>
          <a:lstStyle/>
          <a:p>
            <a:pPr marL="0" indent="0">
              <a:buNone/>
            </a:pPr>
            <a:endParaRPr lang="fi-FI" sz="1800" dirty="0" smtClean="0">
              <a:solidFill>
                <a:schemeClr val="bg1">
                  <a:lumMod val="50000"/>
                </a:schemeClr>
              </a:solidFill>
            </a:endParaRPr>
          </a:p>
          <a:p>
            <a:pPr marL="0" indent="0">
              <a:buNone/>
            </a:pPr>
            <a:r>
              <a:rPr lang="fi-FI" sz="1800" dirty="0" smtClean="0">
                <a:solidFill>
                  <a:schemeClr val="bg1">
                    <a:lumMod val="50000"/>
                  </a:schemeClr>
                </a:solidFill>
              </a:rPr>
              <a:t>VARUSTEIDEN HUOLTO</a:t>
            </a:r>
          </a:p>
          <a:p>
            <a:pPr marL="0" indent="0">
              <a:buNone/>
            </a:pPr>
            <a:endParaRPr lang="fi-FI" sz="1400" dirty="0" smtClean="0">
              <a:solidFill>
                <a:schemeClr val="bg1">
                  <a:lumMod val="50000"/>
                </a:schemeClr>
              </a:solidFill>
            </a:endParaRPr>
          </a:p>
          <a:p>
            <a:pPr marL="0" indent="0">
              <a:buNone/>
            </a:pPr>
            <a:r>
              <a:rPr lang="fi-FI" sz="1600" dirty="0" smtClean="0">
                <a:solidFill>
                  <a:schemeClr val="bg1">
                    <a:lumMod val="50000"/>
                  </a:schemeClr>
                </a:solidFill>
              </a:rPr>
              <a:t>Kokenut pyöräilijä tarkastaa pyörän silmämääräisesti jokaisen lenkin jälkeen (pesu, ketjujen öljyäminen </a:t>
            </a:r>
            <a:r>
              <a:rPr lang="fi-FI" sz="1600" dirty="0" err="1" smtClean="0">
                <a:solidFill>
                  <a:schemeClr val="bg1">
                    <a:lumMod val="50000"/>
                  </a:schemeClr>
                </a:solidFill>
              </a:rPr>
              <a:t>yms</a:t>
            </a:r>
            <a:r>
              <a:rPr lang="fi-FI" sz="1600" dirty="0" smtClean="0">
                <a:solidFill>
                  <a:schemeClr val="bg1">
                    <a:lumMod val="50000"/>
                  </a:schemeClr>
                </a:solidFill>
              </a:rPr>
              <a:t>).</a:t>
            </a:r>
            <a:r>
              <a:rPr lang="fi-FI" sz="1600" dirty="0">
                <a:solidFill>
                  <a:schemeClr val="bg1">
                    <a:lumMod val="50000"/>
                  </a:schemeClr>
                </a:solidFill>
              </a:rPr>
              <a:t> </a:t>
            </a:r>
            <a:r>
              <a:rPr lang="fi-FI" sz="1600" dirty="0" smtClean="0">
                <a:solidFill>
                  <a:schemeClr val="bg1">
                    <a:lumMod val="50000"/>
                  </a:schemeClr>
                </a:solidFill>
              </a:rPr>
              <a:t>Perusteellisempia </a:t>
            </a:r>
            <a:r>
              <a:rPr lang="fi-FI" sz="1600" dirty="0">
                <a:solidFill>
                  <a:schemeClr val="bg1">
                    <a:lumMod val="50000"/>
                  </a:schemeClr>
                </a:solidFill>
              </a:rPr>
              <a:t>huoltoja tehdään tarpeen </a:t>
            </a:r>
            <a:r>
              <a:rPr lang="fi-FI" sz="1600" dirty="0" smtClean="0">
                <a:solidFill>
                  <a:schemeClr val="bg1">
                    <a:lumMod val="50000"/>
                  </a:schemeClr>
                </a:solidFill>
              </a:rPr>
              <a:t>mukaan</a:t>
            </a:r>
            <a:r>
              <a:rPr lang="fi-FI" sz="1600" dirty="0">
                <a:solidFill>
                  <a:schemeClr val="bg1">
                    <a:lumMod val="50000"/>
                  </a:schemeClr>
                </a:solidFill>
              </a:rPr>
              <a:t> </a:t>
            </a:r>
            <a:r>
              <a:rPr lang="fi-FI" sz="1600" dirty="0" smtClean="0">
                <a:solidFill>
                  <a:schemeClr val="bg1">
                    <a:lumMod val="50000"/>
                  </a:schemeClr>
                </a:solidFill>
              </a:rPr>
              <a:t>ja kokenut pyöräilijä tekee ne itse. Kokemattomampi pyöräilijä vie pyörän lähes poikkeuksetta ammattilaiselle huollettavaksi.</a:t>
            </a:r>
          </a:p>
          <a:p>
            <a:pPr marL="0" indent="0">
              <a:buNone/>
            </a:pPr>
            <a:endParaRPr lang="fi-FI" sz="1400" dirty="0" smtClean="0">
              <a:solidFill>
                <a:schemeClr val="bg1">
                  <a:lumMod val="50000"/>
                </a:schemeClr>
              </a:solidFill>
            </a:endParaRPr>
          </a:p>
          <a:p>
            <a:pPr marL="0" indent="0">
              <a:buNone/>
            </a:pPr>
            <a:r>
              <a:rPr lang="fi-FI" sz="1600" dirty="0" smtClean="0">
                <a:solidFill>
                  <a:schemeClr val="bg1">
                    <a:lumMod val="50000"/>
                  </a:schemeClr>
                </a:solidFill>
              </a:rPr>
              <a:t>Ongelma-kohdat:</a:t>
            </a:r>
          </a:p>
          <a:p>
            <a:pPr marL="0" indent="0">
              <a:buNone/>
            </a:pPr>
            <a:endParaRPr lang="fi-FI" sz="1800" dirty="0">
              <a:solidFill>
                <a:schemeClr val="accent6">
                  <a:lumMod val="75000"/>
                </a:schemeClr>
              </a:solidFill>
            </a:endParaRPr>
          </a:p>
        </p:txBody>
      </p:sp>
      <p:graphicFrame>
        <p:nvGraphicFramePr>
          <p:cNvPr id="9" name="Table 8"/>
          <p:cNvGraphicFramePr>
            <a:graphicFrameLocks noGrp="1"/>
          </p:cNvGraphicFramePr>
          <p:nvPr>
            <p:extLst>
              <p:ext uri="{D42A27DB-BD31-4B8C-83A1-F6EECF244321}">
                <p14:modId xmlns:p14="http://schemas.microsoft.com/office/powerpoint/2010/main" val="3359452466"/>
              </p:ext>
            </p:extLst>
          </p:nvPr>
        </p:nvGraphicFramePr>
        <p:xfrm>
          <a:off x="539552" y="4987240"/>
          <a:ext cx="4608512" cy="2042160"/>
        </p:xfrm>
        <a:graphic>
          <a:graphicData uri="http://schemas.openxmlformats.org/drawingml/2006/table">
            <a:tbl>
              <a:tblPr firstRow="1" bandRow="1">
                <a:tableStyleId>{5C22544A-7EE6-4342-B048-85BDC9FD1C3A}</a:tableStyleId>
              </a:tblPr>
              <a:tblGrid>
                <a:gridCol w="2304256"/>
                <a:gridCol w="2304256"/>
              </a:tblGrid>
              <a:tr h="291054">
                <a:tc>
                  <a:txBody>
                    <a:bodyPr/>
                    <a:lstStyle/>
                    <a:p>
                      <a:r>
                        <a:rPr lang="fi-FI" dirty="0" smtClean="0">
                          <a:solidFill>
                            <a:schemeClr val="bg1"/>
                          </a:solidFill>
                        </a:rPr>
                        <a:t>HENKILÖ A</a:t>
                      </a:r>
                      <a:endParaRPr lang="fi-FI" dirty="0">
                        <a:solidFill>
                          <a:schemeClr val="bg1"/>
                        </a:solidFill>
                      </a:endParaRPr>
                    </a:p>
                  </a:txBody>
                  <a:tcPr>
                    <a:solidFill>
                      <a:schemeClr val="bg1">
                        <a:lumMod val="75000"/>
                      </a:schemeClr>
                    </a:solidFill>
                  </a:tcPr>
                </a:tc>
                <a:tc>
                  <a:txBody>
                    <a:bodyPr/>
                    <a:lstStyle/>
                    <a:p>
                      <a:r>
                        <a:rPr lang="fi-FI" dirty="0" smtClean="0"/>
                        <a:t>HENKILÖ</a:t>
                      </a:r>
                      <a:r>
                        <a:rPr lang="fi-FI" baseline="0" dirty="0" smtClean="0"/>
                        <a:t> B</a:t>
                      </a:r>
                      <a:endParaRPr lang="fi-FI" dirty="0"/>
                    </a:p>
                  </a:txBody>
                  <a:tcPr>
                    <a:solidFill>
                      <a:schemeClr val="bg1">
                        <a:lumMod val="75000"/>
                      </a:schemeClr>
                    </a:solidFill>
                  </a:tcPr>
                </a:tc>
              </a:tr>
              <a:tr h="412326">
                <a:tc>
                  <a:txBody>
                    <a:bodyPr/>
                    <a:lstStyle/>
                    <a:p>
                      <a:pPr marL="285750" marR="0"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fi-FI" sz="1400" dirty="0" smtClean="0">
                          <a:solidFill>
                            <a:schemeClr val="bg1">
                              <a:lumMod val="50000"/>
                            </a:schemeClr>
                          </a:solidFill>
                        </a:rPr>
                        <a:t>varusteiden kuluminen</a:t>
                      </a:r>
                    </a:p>
                    <a:p>
                      <a:pPr marL="285750" marR="0"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fi-FI" sz="1400" dirty="0" smtClean="0">
                          <a:solidFill>
                            <a:schemeClr val="bg1">
                              <a:lumMod val="50000"/>
                            </a:schemeClr>
                          </a:solidFill>
                        </a:rPr>
                        <a:t>kulut</a:t>
                      </a:r>
                    </a:p>
                    <a:p>
                      <a:endParaRPr lang="fi-FI" sz="1400" dirty="0">
                        <a:solidFill>
                          <a:schemeClr val="tx1">
                            <a:lumMod val="50000"/>
                            <a:lumOff val="50000"/>
                          </a:schemeClr>
                        </a:solidFill>
                      </a:endParaRPr>
                    </a:p>
                  </a:txBody>
                  <a:tcPr>
                    <a:solidFill>
                      <a:schemeClr val="bg1"/>
                    </a:solidFill>
                  </a:tcPr>
                </a:tc>
                <a:tc>
                  <a:txBody>
                    <a:bodyPr/>
                    <a:lstStyle/>
                    <a:p>
                      <a:pPr marL="285750" marR="0"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fi-FI" sz="1400" dirty="0" smtClean="0">
                          <a:solidFill>
                            <a:schemeClr val="bg1">
                              <a:lumMod val="50000"/>
                            </a:schemeClr>
                          </a:solidFill>
                        </a:rPr>
                        <a:t>huoltopaikka</a:t>
                      </a:r>
                    </a:p>
                    <a:p>
                      <a:pPr marL="285750" marR="0"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fi-FI" sz="1400" dirty="0" smtClean="0">
                          <a:solidFill>
                            <a:schemeClr val="bg1">
                              <a:lumMod val="50000"/>
                            </a:schemeClr>
                          </a:solidFill>
                        </a:rPr>
                        <a:t>varusteiden kuluminen</a:t>
                      </a:r>
                    </a:p>
                    <a:p>
                      <a:pPr marL="285750" marR="0"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fi-FI" sz="1400" dirty="0" smtClean="0">
                          <a:solidFill>
                            <a:schemeClr val="bg1">
                              <a:lumMod val="50000"/>
                            </a:schemeClr>
                          </a:solidFill>
                        </a:rPr>
                        <a:t>kulut</a:t>
                      </a:r>
                    </a:p>
                    <a:p>
                      <a:pPr marL="285750" indent="-285750">
                        <a:buFont typeface="Arial" pitchFamily="34" charset="0"/>
                        <a:buChar char="•"/>
                      </a:pPr>
                      <a:endParaRPr lang="fi-FI" sz="1400" dirty="0">
                        <a:solidFill>
                          <a:schemeClr val="tx1">
                            <a:lumMod val="50000"/>
                            <a:lumOff val="50000"/>
                          </a:schemeClr>
                        </a:solidFill>
                      </a:endParaRPr>
                    </a:p>
                  </a:txBody>
                  <a:tcPr>
                    <a:solidFill>
                      <a:schemeClr val="bg1"/>
                    </a:solidFill>
                  </a:tcPr>
                </a:tc>
              </a:tr>
              <a:tr h="291054">
                <a:tc>
                  <a:txBody>
                    <a:bodyPr/>
                    <a:lstStyle/>
                    <a:p>
                      <a:endParaRPr lang="fi-FI" dirty="0"/>
                    </a:p>
                  </a:txBody>
                  <a:tcPr>
                    <a:solidFill>
                      <a:schemeClr val="bg1"/>
                    </a:solidFill>
                  </a:tcPr>
                </a:tc>
                <a:tc>
                  <a:txBody>
                    <a:bodyPr/>
                    <a:lstStyle/>
                    <a:p>
                      <a:endParaRPr lang="fi-FI" dirty="0"/>
                    </a:p>
                  </a:txBody>
                  <a:tcPr>
                    <a:solidFill>
                      <a:schemeClr val="bg1"/>
                    </a:solidFill>
                  </a:tcPr>
                </a:tc>
              </a:tr>
              <a:tr h="291054">
                <a:tc>
                  <a:txBody>
                    <a:bodyPr/>
                    <a:lstStyle/>
                    <a:p>
                      <a:endParaRPr lang="fi-FI" dirty="0"/>
                    </a:p>
                  </a:txBody>
                  <a:tcPr>
                    <a:solidFill>
                      <a:schemeClr val="bg1"/>
                    </a:solidFill>
                  </a:tcPr>
                </a:tc>
                <a:tc>
                  <a:txBody>
                    <a:bodyPr/>
                    <a:lstStyle/>
                    <a:p>
                      <a:endParaRPr lang="fi-FI" dirty="0"/>
                    </a:p>
                  </a:txBody>
                  <a:tcPr>
                    <a:solidFill>
                      <a:schemeClr val="bg1"/>
                    </a:solidFill>
                  </a:tcPr>
                </a:tc>
              </a:tr>
            </a:tbl>
          </a:graphicData>
        </a:graphic>
      </p:graphicFrame>
    </p:spTree>
    <p:extLst>
      <p:ext uri="{BB962C8B-B14F-4D97-AF65-F5344CB8AC3E}">
        <p14:creationId xmlns:p14="http://schemas.microsoft.com/office/powerpoint/2010/main" val="130795721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endParaRPr lang="fi-FI" sz="2000" dirty="0" smtClean="0">
              <a:solidFill>
                <a:schemeClr val="tx1">
                  <a:lumMod val="50000"/>
                  <a:lumOff val="50000"/>
                </a:schemeClr>
              </a:solidFill>
            </a:endParaRPr>
          </a:p>
          <a:p>
            <a:pPr marL="0" indent="0">
              <a:buNone/>
            </a:pPr>
            <a:endParaRPr lang="fi-FI" sz="2000" dirty="0" smtClean="0">
              <a:solidFill>
                <a:schemeClr val="tx1">
                  <a:lumMod val="50000"/>
                  <a:lumOff val="50000"/>
                </a:schemeClr>
              </a:solidFill>
            </a:endParaRPr>
          </a:p>
          <a:p>
            <a:pPr marL="0" indent="0" algn="ctr">
              <a:buNone/>
            </a:pPr>
            <a:r>
              <a:rPr lang="fi-FI" sz="1800" dirty="0" smtClean="0">
                <a:solidFill>
                  <a:schemeClr val="tx1">
                    <a:lumMod val="50000"/>
                    <a:lumOff val="50000"/>
                  </a:schemeClr>
                </a:solidFill>
              </a:rPr>
              <a:t>Vaikka edellinen tehtävämme oli perehtyä retkipyöräilyyn ja aktiiviseen liikkujaan niin projektin jatkon kannalta päädyimme valitsemaan </a:t>
            </a:r>
            <a:r>
              <a:rPr lang="fi-FI" sz="1800" dirty="0" err="1" smtClean="0">
                <a:solidFill>
                  <a:schemeClr val="tx1">
                    <a:lumMod val="50000"/>
                    <a:lumOff val="50000"/>
                  </a:schemeClr>
                </a:solidFill>
              </a:rPr>
              <a:t>presentaatiossa</a:t>
            </a:r>
            <a:r>
              <a:rPr lang="fi-FI" sz="1800" dirty="0" smtClean="0">
                <a:solidFill>
                  <a:schemeClr val="tx1">
                    <a:lumMod val="50000"/>
                    <a:lumOff val="50000"/>
                  </a:schemeClr>
                </a:solidFill>
              </a:rPr>
              <a:t> esittelemämme henkilön B. Keskitymme henkilö B:n ongelmiin maastopyöräilyssä</a:t>
            </a:r>
          </a:p>
          <a:p>
            <a:pPr marL="0" indent="0" algn="ctr">
              <a:buNone/>
            </a:pPr>
            <a:endParaRPr lang="fi-FI" sz="1800" dirty="0">
              <a:solidFill>
                <a:schemeClr val="tx1">
                  <a:lumMod val="50000"/>
                  <a:lumOff val="50000"/>
                </a:schemeClr>
              </a:solidFill>
            </a:endParaRPr>
          </a:p>
          <a:p>
            <a:pPr marL="0" indent="0" algn="ctr">
              <a:buNone/>
            </a:pPr>
            <a:r>
              <a:rPr lang="fi-FI" sz="1800" dirty="0" smtClean="0">
                <a:solidFill>
                  <a:schemeClr val="tx1">
                    <a:lumMod val="50000"/>
                    <a:lumOff val="50000"/>
                  </a:schemeClr>
                </a:solidFill>
              </a:rPr>
              <a:t>Näihin asioihin tarvitaan ratkaisuja:</a:t>
            </a:r>
          </a:p>
          <a:p>
            <a:pPr marL="0" indent="0" algn="ctr">
              <a:buNone/>
            </a:pPr>
            <a:r>
              <a:rPr lang="fi-FI" sz="1800" dirty="0" smtClean="0">
                <a:solidFill>
                  <a:schemeClr val="accent6">
                    <a:lumMod val="75000"/>
                  </a:schemeClr>
                </a:solidFill>
              </a:rPr>
              <a:t>REITIT, OPASTUS JA PYÖRÄN KULJETTAMINEN PYÖRÄILYMAASTOON</a:t>
            </a:r>
            <a:endParaRPr lang="fi-FI" sz="1800" dirty="0">
              <a:solidFill>
                <a:schemeClr val="accent6">
                  <a:lumMod val="75000"/>
                </a:schemeClr>
              </a:solidFill>
            </a:endParaRPr>
          </a:p>
          <a:p>
            <a:pPr marL="0" indent="0" algn="ctr">
              <a:buNone/>
            </a:pPr>
            <a:endParaRPr lang="fi-FI" sz="1800" dirty="0">
              <a:solidFill>
                <a:schemeClr val="tx1">
                  <a:lumMod val="50000"/>
                  <a:lumOff val="50000"/>
                </a:schemeClr>
              </a:solidFill>
            </a:endParaRPr>
          </a:p>
          <a:p>
            <a:pPr marL="0" indent="0" algn="ctr">
              <a:buNone/>
            </a:pPr>
            <a:r>
              <a:rPr lang="fi-FI" sz="1800" dirty="0" smtClean="0">
                <a:solidFill>
                  <a:schemeClr val="tx1">
                    <a:lumMod val="50000"/>
                    <a:lumOff val="50000"/>
                  </a:schemeClr>
                </a:solidFill>
              </a:rPr>
              <a:t>Ihanteellinen ratkaisu olisi luoda maastopyöräilijöille yksi toimiva tietoportaali, mistä pyöräilijät saavat kaiken tarvittavan tiedon maastopyöräilyyn liittyen, kuten reitit ja niiden haasteellisuus.</a:t>
            </a:r>
            <a:endParaRPr lang="fi-FI" sz="1800" dirty="0">
              <a:solidFill>
                <a:schemeClr val="tx1">
                  <a:lumMod val="50000"/>
                  <a:lumOff val="50000"/>
                </a:schemeClr>
              </a:solidFill>
            </a:endParaRPr>
          </a:p>
        </p:txBody>
      </p:sp>
      <p:sp>
        <p:nvSpPr>
          <p:cNvPr id="3" name="TextBox 4"/>
          <p:cNvSpPr txBox="1"/>
          <p:nvPr/>
        </p:nvSpPr>
        <p:spPr>
          <a:xfrm>
            <a:off x="2123728" y="807095"/>
            <a:ext cx="7020272" cy="461665"/>
          </a:xfrm>
          <a:prstGeom prst="rect">
            <a:avLst/>
          </a:prstGeom>
          <a:noFill/>
        </p:spPr>
        <p:txBody>
          <a:bodyPr wrap="square" rtlCol="0">
            <a:spAutoFit/>
          </a:bodyPr>
          <a:lstStyle/>
          <a:p>
            <a:r>
              <a:rPr lang="fi-FI" sz="2400" dirty="0" smtClean="0">
                <a:solidFill>
                  <a:schemeClr val="bg1"/>
                </a:solidFill>
              </a:rPr>
              <a:t>MAASTOPYÖRÄILIJÄ</a:t>
            </a:r>
            <a:endParaRPr lang="fi-FI" sz="2400" dirty="0">
              <a:solidFill>
                <a:schemeClr val="bg1"/>
              </a:solidFill>
            </a:endParaRPr>
          </a:p>
        </p:txBody>
      </p:sp>
    </p:spTree>
    <p:extLst>
      <p:ext uri="{BB962C8B-B14F-4D97-AF65-F5344CB8AC3E}">
        <p14:creationId xmlns:p14="http://schemas.microsoft.com/office/powerpoint/2010/main" val="128154119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lgn="ctr">
              <a:buNone/>
            </a:pPr>
            <a:endParaRPr lang="fi-FI" sz="1600" dirty="0" smtClean="0">
              <a:solidFill>
                <a:schemeClr val="tx1">
                  <a:lumMod val="50000"/>
                  <a:lumOff val="50000"/>
                </a:schemeClr>
              </a:solidFill>
            </a:endParaRPr>
          </a:p>
          <a:p>
            <a:pPr marL="0" indent="0" algn="ctr">
              <a:buNone/>
            </a:pPr>
            <a:endParaRPr lang="fi-FI" sz="1600" dirty="0" smtClean="0">
              <a:solidFill>
                <a:schemeClr val="tx1">
                  <a:lumMod val="50000"/>
                  <a:lumOff val="50000"/>
                </a:schemeClr>
              </a:solidFill>
            </a:endParaRPr>
          </a:p>
          <a:p>
            <a:pPr marL="0" indent="0" algn="ctr">
              <a:buNone/>
            </a:pPr>
            <a:endParaRPr lang="fi-FI" sz="1600" dirty="0">
              <a:solidFill>
                <a:schemeClr val="tx1">
                  <a:lumMod val="50000"/>
                  <a:lumOff val="50000"/>
                </a:schemeClr>
              </a:solidFill>
            </a:endParaRPr>
          </a:p>
          <a:p>
            <a:pPr marL="0" indent="0" algn="ctr">
              <a:buNone/>
            </a:pPr>
            <a:endParaRPr lang="fi-FI" sz="1600" dirty="0" smtClean="0">
              <a:solidFill>
                <a:schemeClr val="tx1">
                  <a:lumMod val="50000"/>
                  <a:lumOff val="50000"/>
                </a:schemeClr>
              </a:solidFill>
            </a:endParaRPr>
          </a:p>
          <a:p>
            <a:pPr marL="0" indent="0" algn="ctr">
              <a:buNone/>
            </a:pPr>
            <a:endParaRPr lang="fi-FI" sz="1600" dirty="0" smtClean="0">
              <a:solidFill>
                <a:schemeClr val="tx1">
                  <a:lumMod val="50000"/>
                  <a:lumOff val="50000"/>
                </a:schemeClr>
              </a:solidFill>
            </a:endParaRPr>
          </a:p>
          <a:p>
            <a:pPr marL="0" indent="0" algn="ctr">
              <a:buNone/>
            </a:pPr>
            <a:r>
              <a:rPr lang="fi-FI" sz="1600" dirty="0" smtClean="0">
                <a:solidFill>
                  <a:schemeClr val="tx1">
                    <a:lumMod val="50000"/>
                    <a:lumOff val="50000"/>
                  </a:schemeClr>
                </a:solidFill>
              </a:rPr>
              <a:t>Perehdyimme maastopyöräilijöiden harrastuksen eri puoliin ja vaiheisiin. Valitsimme haastateltavaksemme kaksi maastopyöräilijää, joista toinen on kokenut aktiivinen harrastaja ja toinen noin vuosi sitten maastopyöräilyharrastuksen aloittanut. Haastattelimme heitä ja etsimme harrastukseen liittyviä ongelmakohtia ”palvelupolussa”.</a:t>
            </a:r>
            <a:endParaRPr lang="fi-FI" sz="1600" dirty="0">
              <a:solidFill>
                <a:schemeClr val="tx1">
                  <a:lumMod val="50000"/>
                  <a:lumOff val="50000"/>
                </a:schemeClr>
              </a:solidFill>
            </a:endParaRPr>
          </a:p>
        </p:txBody>
      </p:sp>
      <p:sp>
        <p:nvSpPr>
          <p:cNvPr id="3" name="TextBox 2"/>
          <p:cNvSpPr txBox="1"/>
          <p:nvPr/>
        </p:nvSpPr>
        <p:spPr>
          <a:xfrm>
            <a:off x="2123728" y="807095"/>
            <a:ext cx="7020272" cy="461665"/>
          </a:xfrm>
          <a:prstGeom prst="rect">
            <a:avLst/>
          </a:prstGeom>
          <a:noFill/>
        </p:spPr>
        <p:txBody>
          <a:bodyPr wrap="square" rtlCol="0">
            <a:spAutoFit/>
          </a:bodyPr>
          <a:lstStyle/>
          <a:p>
            <a:r>
              <a:rPr lang="fi-FI" sz="2400" dirty="0" smtClean="0">
                <a:solidFill>
                  <a:schemeClr val="bg1"/>
                </a:solidFill>
              </a:rPr>
              <a:t>MAASTOPYÖRÄILIJÄ</a:t>
            </a:r>
            <a:endParaRPr lang="fi-FI" sz="2400" dirty="0">
              <a:solidFill>
                <a:schemeClr val="bg1"/>
              </a:solidFill>
            </a:endParaRPr>
          </a:p>
        </p:txBody>
      </p:sp>
    </p:spTree>
    <p:extLst>
      <p:ext uri="{BB962C8B-B14F-4D97-AF65-F5344CB8AC3E}">
        <p14:creationId xmlns:p14="http://schemas.microsoft.com/office/powerpoint/2010/main" val="415053889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711349"/>
            <a:ext cx="8229600" cy="4525963"/>
          </a:xfrm>
        </p:spPr>
        <p:txBody>
          <a:bodyPr/>
          <a:lstStyle/>
          <a:p>
            <a:pPr marL="0" indent="0">
              <a:buNone/>
            </a:pPr>
            <a:r>
              <a:rPr lang="fi-FI" sz="2000" dirty="0" smtClean="0">
                <a:solidFill>
                  <a:schemeClr val="tx1">
                    <a:lumMod val="50000"/>
                    <a:lumOff val="50000"/>
                  </a:schemeClr>
                </a:solidFill>
              </a:rPr>
              <a:t>ESITTELY / </a:t>
            </a:r>
            <a:r>
              <a:rPr lang="fi-FI" sz="2000" dirty="0" smtClean="0">
                <a:solidFill>
                  <a:schemeClr val="accent6">
                    <a:lumMod val="75000"/>
                  </a:schemeClr>
                </a:solidFill>
              </a:rPr>
              <a:t>HENKILÖ A</a:t>
            </a:r>
          </a:p>
          <a:p>
            <a:endParaRPr lang="fi-FI" sz="1400" dirty="0" smtClean="0">
              <a:solidFill>
                <a:schemeClr val="bg1">
                  <a:lumMod val="50000"/>
                </a:schemeClr>
              </a:solidFill>
            </a:endParaRPr>
          </a:p>
          <a:p>
            <a:pPr marL="0" indent="0">
              <a:buNone/>
            </a:pPr>
            <a:r>
              <a:rPr lang="fi-FI" sz="1400" b="1" dirty="0" smtClean="0">
                <a:solidFill>
                  <a:schemeClr val="bg1">
                    <a:lumMod val="50000"/>
                  </a:schemeClr>
                </a:solidFill>
              </a:rPr>
              <a:t>Sukupuoli</a:t>
            </a:r>
            <a:r>
              <a:rPr lang="fi-FI" sz="1400" b="1" dirty="0">
                <a:solidFill>
                  <a:schemeClr val="bg1">
                    <a:lumMod val="50000"/>
                  </a:schemeClr>
                </a:solidFill>
              </a:rPr>
              <a:t>: </a:t>
            </a:r>
            <a:r>
              <a:rPr lang="fi-FI" sz="1400" b="1" dirty="0" smtClean="0">
                <a:solidFill>
                  <a:schemeClr val="bg1">
                    <a:lumMod val="50000"/>
                  </a:schemeClr>
                </a:solidFill>
              </a:rPr>
              <a:t>			</a:t>
            </a:r>
            <a:r>
              <a:rPr lang="fi-FI" sz="1400" dirty="0" smtClean="0">
                <a:solidFill>
                  <a:schemeClr val="bg1">
                    <a:lumMod val="50000"/>
                  </a:schemeClr>
                </a:solidFill>
              </a:rPr>
              <a:t>mies</a:t>
            </a:r>
            <a:endParaRPr lang="fi-FI" sz="1400" dirty="0">
              <a:solidFill>
                <a:schemeClr val="bg1">
                  <a:lumMod val="50000"/>
                </a:schemeClr>
              </a:solidFill>
            </a:endParaRPr>
          </a:p>
          <a:p>
            <a:pPr marL="0" indent="0">
              <a:buNone/>
            </a:pPr>
            <a:r>
              <a:rPr lang="fi-FI" sz="1400" b="1" dirty="0">
                <a:solidFill>
                  <a:schemeClr val="bg1">
                    <a:lumMod val="50000"/>
                  </a:schemeClr>
                </a:solidFill>
              </a:rPr>
              <a:t>Ikä: </a:t>
            </a:r>
            <a:r>
              <a:rPr lang="fi-FI" sz="1400" b="1" dirty="0" smtClean="0">
                <a:solidFill>
                  <a:schemeClr val="bg1">
                    <a:lumMod val="50000"/>
                  </a:schemeClr>
                </a:solidFill>
              </a:rPr>
              <a:t>			</a:t>
            </a:r>
            <a:r>
              <a:rPr lang="fi-FI" sz="1400" dirty="0" smtClean="0">
                <a:solidFill>
                  <a:schemeClr val="bg1">
                    <a:lumMod val="50000"/>
                  </a:schemeClr>
                </a:solidFill>
              </a:rPr>
              <a:t>28 </a:t>
            </a:r>
            <a:r>
              <a:rPr lang="fi-FI" sz="1400" dirty="0">
                <a:solidFill>
                  <a:schemeClr val="bg1">
                    <a:lumMod val="50000"/>
                  </a:schemeClr>
                </a:solidFill>
              </a:rPr>
              <a:t>vuotta</a:t>
            </a:r>
          </a:p>
          <a:p>
            <a:pPr marL="0" indent="0">
              <a:buNone/>
            </a:pPr>
            <a:r>
              <a:rPr lang="fi-FI" sz="1400" b="1" dirty="0">
                <a:solidFill>
                  <a:schemeClr val="bg1">
                    <a:lumMod val="50000"/>
                  </a:schemeClr>
                </a:solidFill>
              </a:rPr>
              <a:t>Asuinpaikka: </a:t>
            </a:r>
            <a:r>
              <a:rPr lang="fi-FI" sz="1400" b="1" dirty="0" smtClean="0">
                <a:solidFill>
                  <a:schemeClr val="bg1">
                    <a:lumMod val="50000"/>
                  </a:schemeClr>
                </a:solidFill>
              </a:rPr>
              <a:t>		</a:t>
            </a:r>
            <a:r>
              <a:rPr lang="fi-FI" sz="1400" dirty="0" smtClean="0">
                <a:solidFill>
                  <a:schemeClr val="bg1">
                    <a:lumMod val="50000"/>
                  </a:schemeClr>
                </a:solidFill>
              </a:rPr>
              <a:t>Espoo </a:t>
            </a:r>
            <a:r>
              <a:rPr lang="fi-FI" sz="1400" dirty="0">
                <a:solidFill>
                  <a:schemeClr val="bg1">
                    <a:lumMod val="50000"/>
                  </a:schemeClr>
                </a:solidFill>
              </a:rPr>
              <a:t>(synnyinkaupunki)</a:t>
            </a:r>
          </a:p>
          <a:p>
            <a:pPr marL="0" indent="0">
              <a:buNone/>
            </a:pPr>
            <a:r>
              <a:rPr lang="fi-FI" sz="1400" b="1" dirty="0" smtClean="0">
                <a:solidFill>
                  <a:schemeClr val="bg1">
                    <a:lumMod val="50000"/>
                  </a:schemeClr>
                </a:solidFill>
              </a:rPr>
              <a:t>Harrastuksen aloitus: 		</a:t>
            </a:r>
            <a:r>
              <a:rPr lang="fi-FI" sz="1400" dirty="0" smtClean="0">
                <a:solidFill>
                  <a:schemeClr val="bg1">
                    <a:lumMod val="50000"/>
                  </a:schemeClr>
                </a:solidFill>
              </a:rPr>
              <a:t>11 </a:t>
            </a:r>
            <a:r>
              <a:rPr lang="fi-FI" sz="1400" dirty="0" err="1">
                <a:solidFill>
                  <a:schemeClr val="bg1">
                    <a:lumMod val="50000"/>
                  </a:schemeClr>
                </a:solidFill>
              </a:rPr>
              <a:t>vuotiaana</a:t>
            </a:r>
            <a:r>
              <a:rPr lang="fi-FI" sz="1400" dirty="0">
                <a:solidFill>
                  <a:schemeClr val="bg1">
                    <a:lumMod val="50000"/>
                  </a:schemeClr>
                </a:solidFill>
              </a:rPr>
              <a:t>. Silloin pyöräilyharrastus </a:t>
            </a:r>
            <a:r>
              <a:rPr lang="fi-FI" sz="1400" dirty="0" smtClean="0">
                <a:solidFill>
                  <a:schemeClr val="bg1">
                    <a:lumMod val="50000"/>
                  </a:schemeClr>
                </a:solidFill>
              </a:rPr>
              <a:t>muuttui 					vakavammaksi</a:t>
            </a:r>
            <a:r>
              <a:rPr lang="fi-FI" sz="1400" dirty="0">
                <a:solidFill>
                  <a:schemeClr val="bg1">
                    <a:lumMod val="50000"/>
                  </a:schemeClr>
                </a:solidFill>
              </a:rPr>
              <a:t>. </a:t>
            </a:r>
            <a:r>
              <a:rPr lang="fi-FI" sz="1400" dirty="0" smtClean="0">
                <a:solidFill>
                  <a:schemeClr val="bg1">
                    <a:lumMod val="50000"/>
                  </a:schemeClr>
                </a:solidFill>
              </a:rPr>
              <a:t>Sukulainen </a:t>
            </a:r>
            <a:r>
              <a:rPr lang="fi-FI" sz="1400" dirty="0">
                <a:solidFill>
                  <a:schemeClr val="bg1">
                    <a:lumMod val="50000"/>
                  </a:schemeClr>
                </a:solidFill>
              </a:rPr>
              <a:t>harrasti </a:t>
            </a:r>
            <a:r>
              <a:rPr lang="fi-FI" sz="1400" dirty="0" smtClean="0">
                <a:solidFill>
                  <a:schemeClr val="bg1">
                    <a:lumMod val="50000"/>
                  </a:schemeClr>
                </a:solidFill>
              </a:rPr>
              <a:t>pyöräilyä</a:t>
            </a:r>
            <a:r>
              <a:rPr lang="fi-FI" sz="1400" dirty="0">
                <a:solidFill>
                  <a:schemeClr val="bg1">
                    <a:lumMod val="50000"/>
                  </a:schemeClr>
                </a:solidFill>
              </a:rPr>
              <a:t>, Fillari-lehti perustettiin -&gt; </a:t>
            </a:r>
            <a:r>
              <a:rPr lang="fi-FI" sz="1400" dirty="0" smtClean="0">
                <a:solidFill>
                  <a:schemeClr val="bg1">
                    <a:lumMod val="50000"/>
                  </a:schemeClr>
                </a:solidFill>
              </a:rPr>
              <a:t>			sai </a:t>
            </a:r>
            <a:r>
              <a:rPr lang="fi-FI" sz="1400" dirty="0">
                <a:solidFill>
                  <a:schemeClr val="bg1">
                    <a:lumMod val="50000"/>
                  </a:schemeClr>
                </a:solidFill>
              </a:rPr>
              <a:t>tietoa pyöräilystä. </a:t>
            </a:r>
            <a:r>
              <a:rPr lang="fi-FI" sz="1400" dirty="0" smtClean="0">
                <a:solidFill>
                  <a:schemeClr val="bg1">
                    <a:lumMod val="50000"/>
                  </a:schemeClr>
                </a:solidFill>
              </a:rPr>
              <a:t>Pyöräily </a:t>
            </a:r>
            <a:r>
              <a:rPr lang="fi-FI" sz="1400" dirty="0">
                <a:solidFill>
                  <a:schemeClr val="bg1">
                    <a:lumMod val="50000"/>
                  </a:schemeClr>
                </a:solidFill>
              </a:rPr>
              <a:t>tuli </a:t>
            </a:r>
            <a:r>
              <a:rPr lang="fi-FI" sz="1400" dirty="0" smtClean="0">
                <a:solidFill>
                  <a:schemeClr val="bg1">
                    <a:lumMod val="50000"/>
                  </a:schemeClr>
                </a:solidFill>
              </a:rPr>
              <a:t>suositummaksi</a:t>
            </a:r>
            <a:r>
              <a:rPr lang="fi-FI" sz="1400" dirty="0">
                <a:solidFill>
                  <a:schemeClr val="bg1">
                    <a:lumMod val="50000"/>
                  </a:schemeClr>
                </a:solidFill>
              </a:rPr>
              <a:t>. </a:t>
            </a:r>
            <a:r>
              <a:rPr lang="fi-FI" sz="1400" dirty="0" smtClean="0">
                <a:solidFill>
                  <a:schemeClr val="bg1">
                    <a:lumMod val="50000"/>
                  </a:schemeClr>
                </a:solidFill>
              </a:rPr>
              <a:t>Pyörällä </a:t>
            </a:r>
            <a:r>
              <a:rPr lang="fi-FI" sz="1400" dirty="0">
                <a:solidFill>
                  <a:schemeClr val="bg1">
                    <a:lumMod val="50000"/>
                  </a:schemeClr>
                </a:solidFill>
              </a:rPr>
              <a:t>pääsi </a:t>
            </a:r>
            <a:r>
              <a:rPr lang="fi-FI" sz="1400" dirty="0" smtClean="0">
                <a:solidFill>
                  <a:schemeClr val="bg1">
                    <a:lumMod val="50000"/>
                  </a:schemeClr>
                </a:solidFill>
              </a:rPr>
              <a:t>			seikkailemaan. maastopyöräily</a:t>
            </a:r>
            <a:r>
              <a:rPr lang="fi-FI" sz="1400" dirty="0">
                <a:solidFill>
                  <a:schemeClr val="bg1">
                    <a:lumMod val="50000"/>
                  </a:schemeClr>
                </a:solidFill>
              </a:rPr>
              <a:t>. Pyöräili kaverinsa kanssa. Teki pidempiä </a:t>
            </a:r>
            <a:r>
              <a:rPr lang="fi-FI" sz="1400" dirty="0" smtClean="0">
                <a:solidFill>
                  <a:schemeClr val="bg1">
                    <a:lumMod val="50000"/>
                  </a:schemeClr>
                </a:solidFill>
              </a:rPr>
              <a:t>			pyöräretkiä </a:t>
            </a:r>
            <a:r>
              <a:rPr lang="fi-FI" sz="1400" dirty="0">
                <a:solidFill>
                  <a:schemeClr val="bg1">
                    <a:lumMod val="50000"/>
                  </a:schemeClr>
                </a:solidFill>
              </a:rPr>
              <a:t>isänsä kanssa.</a:t>
            </a:r>
          </a:p>
          <a:p>
            <a:pPr marL="0" indent="0">
              <a:buNone/>
            </a:pPr>
            <a:r>
              <a:rPr lang="fi-FI" sz="1400" b="1" dirty="0" smtClean="0">
                <a:solidFill>
                  <a:schemeClr val="bg1">
                    <a:lumMod val="50000"/>
                  </a:schemeClr>
                </a:solidFill>
              </a:rPr>
              <a:t>Seura ja kilpailutausta:		</a:t>
            </a:r>
            <a:r>
              <a:rPr lang="fi-FI" sz="1400" dirty="0" smtClean="0">
                <a:solidFill>
                  <a:schemeClr val="bg1">
                    <a:lumMod val="50000"/>
                  </a:schemeClr>
                </a:solidFill>
              </a:rPr>
              <a:t>Kyllä</a:t>
            </a:r>
            <a:r>
              <a:rPr lang="fi-FI" sz="1400" dirty="0">
                <a:solidFill>
                  <a:schemeClr val="bg1">
                    <a:lumMod val="50000"/>
                  </a:schemeClr>
                </a:solidFill>
              </a:rPr>
              <a:t>, ikävuosina 15-18. Pyöräilyseura IK-32 (</a:t>
            </a:r>
            <a:r>
              <a:rPr lang="fi-FI" sz="1400" dirty="0" err="1">
                <a:solidFill>
                  <a:schemeClr val="bg1">
                    <a:lumMod val="50000"/>
                  </a:schemeClr>
                </a:solidFill>
              </a:rPr>
              <a:t>Idrottsklubben</a:t>
            </a:r>
            <a:r>
              <a:rPr lang="fi-FI" sz="1400" dirty="0">
                <a:solidFill>
                  <a:schemeClr val="bg1">
                    <a:lumMod val="50000"/>
                  </a:schemeClr>
                </a:solidFill>
              </a:rPr>
              <a:t> 32). </a:t>
            </a:r>
          </a:p>
          <a:p>
            <a:pPr marL="0" indent="0">
              <a:buNone/>
            </a:pPr>
            <a:r>
              <a:rPr lang="fi-FI" sz="1400" b="1" dirty="0">
                <a:solidFill>
                  <a:schemeClr val="bg1">
                    <a:lumMod val="50000"/>
                  </a:schemeClr>
                </a:solidFill>
              </a:rPr>
              <a:t>Kilpailulajit: </a:t>
            </a:r>
            <a:r>
              <a:rPr lang="fi-FI" sz="1400" b="1" dirty="0" smtClean="0">
                <a:solidFill>
                  <a:schemeClr val="bg1">
                    <a:lumMod val="50000"/>
                  </a:schemeClr>
                </a:solidFill>
              </a:rPr>
              <a:t>		</a:t>
            </a:r>
            <a:r>
              <a:rPr lang="fi-FI" sz="1400" dirty="0" smtClean="0">
                <a:solidFill>
                  <a:schemeClr val="bg1">
                    <a:lumMod val="50000"/>
                  </a:schemeClr>
                </a:solidFill>
              </a:rPr>
              <a:t>maasto- </a:t>
            </a:r>
            <a:r>
              <a:rPr lang="fi-FI" sz="1400" dirty="0">
                <a:solidFill>
                  <a:schemeClr val="bg1">
                    <a:lumMod val="50000"/>
                  </a:schemeClr>
                </a:solidFill>
              </a:rPr>
              <a:t>ja maantiepyöräily. Myös ratapyöräily.</a:t>
            </a:r>
          </a:p>
          <a:p>
            <a:pPr marL="0" indent="0">
              <a:buNone/>
            </a:pPr>
            <a:r>
              <a:rPr lang="fi-FI" sz="1400" b="1" dirty="0">
                <a:solidFill>
                  <a:schemeClr val="bg1">
                    <a:lumMod val="50000"/>
                  </a:schemeClr>
                </a:solidFill>
              </a:rPr>
              <a:t>Pyöräilylajit: </a:t>
            </a:r>
            <a:r>
              <a:rPr lang="fi-FI" sz="1400" b="1" dirty="0" smtClean="0">
                <a:solidFill>
                  <a:schemeClr val="bg1">
                    <a:lumMod val="50000"/>
                  </a:schemeClr>
                </a:solidFill>
              </a:rPr>
              <a:t>		</a:t>
            </a:r>
            <a:r>
              <a:rPr lang="fi-FI" sz="1400" dirty="0" smtClean="0">
                <a:solidFill>
                  <a:schemeClr val="bg1">
                    <a:lumMod val="50000"/>
                  </a:schemeClr>
                </a:solidFill>
              </a:rPr>
              <a:t>maastopyöräily</a:t>
            </a:r>
            <a:r>
              <a:rPr lang="fi-FI" sz="1400" dirty="0">
                <a:solidFill>
                  <a:schemeClr val="bg1">
                    <a:lumMod val="50000"/>
                  </a:schemeClr>
                </a:solidFill>
              </a:rPr>
              <a:t>, maantiepyöräily, trial ja alamäkiajo (työmatkapyöräily </a:t>
            </a:r>
            <a:r>
              <a:rPr lang="fi-FI" sz="1400" dirty="0" smtClean="0">
                <a:solidFill>
                  <a:schemeClr val="bg1">
                    <a:lumMod val="50000"/>
                  </a:schemeClr>
                </a:solidFill>
              </a:rPr>
              <a:t>			maantie- </a:t>
            </a:r>
            <a:r>
              <a:rPr lang="fi-FI" sz="1400" dirty="0">
                <a:solidFill>
                  <a:schemeClr val="bg1">
                    <a:lumMod val="50000"/>
                  </a:schemeClr>
                </a:solidFill>
              </a:rPr>
              <a:t>tai </a:t>
            </a:r>
            <a:r>
              <a:rPr lang="fi-FI" sz="1400" dirty="0" smtClean="0">
                <a:solidFill>
                  <a:schemeClr val="bg1">
                    <a:lumMod val="50000"/>
                  </a:schemeClr>
                </a:solidFill>
              </a:rPr>
              <a:t>	maastopyörällä</a:t>
            </a:r>
            <a:r>
              <a:rPr lang="fi-FI" sz="1400" dirty="0">
                <a:solidFill>
                  <a:schemeClr val="bg1">
                    <a:lumMod val="50000"/>
                  </a:schemeClr>
                </a:solidFill>
              </a:rPr>
              <a:t>)</a:t>
            </a:r>
          </a:p>
          <a:p>
            <a:pPr marL="0" indent="0">
              <a:buNone/>
            </a:pPr>
            <a:r>
              <a:rPr lang="fi-FI" sz="1400" b="1" dirty="0">
                <a:solidFill>
                  <a:schemeClr val="bg1">
                    <a:lumMod val="50000"/>
                  </a:schemeClr>
                </a:solidFill>
              </a:rPr>
              <a:t>Muut harrastukset: </a:t>
            </a:r>
            <a:r>
              <a:rPr lang="fi-FI" sz="1400" b="1" dirty="0" smtClean="0">
                <a:solidFill>
                  <a:schemeClr val="bg1">
                    <a:lumMod val="50000"/>
                  </a:schemeClr>
                </a:solidFill>
              </a:rPr>
              <a:t>		</a:t>
            </a:r>
            <a:r>
              <a:rPr lang="fi-FI" sz="1400" dirty="0" smtClean="0">
                <a:solidFill>
                  <a:schemeClr val="bg1">
                    <a:lumMod val="50000"/>
                  </a:schemeClr>
                </a:solidFill>
              </a:rPr>
              <a:t>tennis</a:t>
            </a:r>
            <a:r>
              <a:rPr lang="fi-FI" sz="1400" dirty="0">
                <a:solidFill>
                  <a:schemeClr val="bg1">
                    <a:lumMod val="50000"/>
                  </a:schemeClr>
                </a:solidFill>
              </a:rPr>
              <a:t>, hiihto ja kiipeily. Kokeillut myös laskuvarjohyppyä.</a:t>
            </a:r>
          </a:p>
          <a:p>
            <a:pPr marL="0" indent="0">
              <a:buNone/>
            </a:pPr>
            <a:r>
              <a:rPr lang="fi-FI" sz="1400" b="1" dirty="0">
                <a:solidFill>
                  <a:schemeClr val="bg1">
                    <a:lumMod val="50000"/>
                  </a:schemeClr>
                </a:solidFill>
              </a:rPr>
              <a:t>Pyöräilee viikossa: </a:t>
            </a:r>
            <a:r>
              <a:rPr lang="fi-FI" sz="1400" b="1" dirty="0" smtClean="0">
                <a:solidFill>
                  <a:schemeClr val="bg1">
                    <a:lumMod val="50000"/>
                  </a:schemeClr>
                </a:solidFill>
              </a:rPr>
              <a:t>		</a:t>
            </a:r>
            <a:r>
              <a:rPr lang="fi-FI" sz="1400" dirty="0" smtClean="0">
                <a:solidFill>
                  <a:schemeClr val="bg1">
                    <a:lumMod val="50000"/>
                  </a:schemeClr>
                </a:solidFill>
              </a:rPr>
              <a:t>5-10 </a:t>
            </a:r>
            <a:r>
              <a:rPr lang="fi-FI" sz="1400" dirty="0">
                <a:solidFill>
                  <a:schemeClr val="bg1">
                    <a:lumMod val="50000"/>
                  </a:schemeClr>
                </a:solidFill>
              </a:rPr>
              <a:t>tuntia (kilometrimäärä vaihtelee)</a:t>
            </a:r>
          </a:p>
          <a:p>
            <a:pPr marL="0" indent="0">
              <a:buNone/>
            </a:pPr>
            <a:r>
              <a:rPr lang="fi-FI" sz="1400" b="1" dirty="0" smtClean="0">
                <a:solidFill>
                  <a:schemeClr val="bg1">
                    <a:lumMod val="50000"/>
                  </a:schemeClr>
                </a:solidFill>
              </a:rPr>
              <a:t>Tiedonhankinta: 		</a:t>
            </a:r>
            <a:r>
              <a:rPr lang="fi-FI" sz="1400" dirty="0" smtClean="0">
                <a:solidFill>
                  <a:schemeClr val="bg1">
                    <a:lumMod val="50000"/>
                  </a:schemeClr>
                </a:solidFill>
              </a:rPr>
              <a:t>Fillari-lehden </a:t>
            </a:r>
            <a:r>
              <a:rPr lang="fi-FI" sz="1400" dirty="0">
                <a:solidFill>
                  <a:schemeClr val="bg1">
                    <a:lumMod val="50000"/>
                  </a:schemeClr>
                </a:solidFill>
              </a:rPr>
              <a:t>nettisivuilta. Yleensä etsii reitit itse -&gt; </a:t>
            </a:r>
            <a:r>
              <a:rPr lang="fi-FI" sz="1400" dirty="0" smtClean="0">
                <a:solidFill>
                  <a:schemeClr val="bg1">
                    <a:lumMod val="50000"/>
                  </a:schemeClr>
                </a:solidFill>
              </a:rPr>
              <a:t>seikkailunhalu.</a:t>
            </a:r>
          </a:p>
          <a:p>
            <a:pPr marL="0" indent="0">
              <a:buNone/>
            </a:pPr>
            <a:r>
              <a:rPr lang="fi-FI" sz="1400" b="1" dirty="0" smtClean="0">
                <a:solidFill>
                  <a:schemeClr val="bg1">
                    <a:lumMod val="50000"/>
                  </a:schemeClr>
                </a:solidFill>
              </a:rPr>
              <a:t>Ongelmat maastopyöräilyssä: 	</a:t>
            </a:r>
            <a:r>
              <a:rPr lang="fi-FI" sz="1400" dirty="0" smtClean="0">
                <a:solidFill>
                  <a:schemeClr val="bg1">
                    <a:lumMod val="50000"/>
                  </a:schemeClr>
                </a:solidFill>
              </a:rPr>
              <a:t>Parhaat polut katoaa ja niistä tehdään hiekkateitä.</a:t>
            </a:r>
          </a:p>
          <a:p>
            <a:pPr marL="0" indent="0">
              <a:buNone/>
            </a:pPr>
            <a:endParaRPr lang="fi-FI" sz="2000" dirty="0">
              <a:solidFill>
                <a:schemeClr val="tx1">
                  <a:lumMod val="50000"/>
                  <a:lumOff val="50000"/>
                </a:schemeClr>
              </a:solidFill>
            </a:endParaRPr>
          </a:p>
          <a:p>
            <a:pPr marL="0" indent="0">
              <a:buNone/>
            </a:pPr>
            <a:endParaRPr lang="fi-FI" sz="2000" dirty="0">
              <a:solidFill>
                <a:schemeClr val="tx1">
                  <a:lumMod val="50000"/>
                  <a:lumOff val="50000"/>
                </a:schemeClr>
              </a:solidFill>
            </a:endParaRPr>
          </a:p>
        </p:txBody>
      </p:sp>
      <p:sp>
        <p:nvSpPr>
          <p:cNvPr id="3" name="TextBox 2"/>
          <p:cNvSpPr txBox="1"/>
          <p:nvPr/>
        </p:nvSpPr>
        <p:spPr>
          <a:xfrm>
            <a:off x="2123728" y="807095"/>
            <a:ext cx="7020272" cy="461665"/>
          </a:xfrm>
          <a:prstGeom prst="rect">
            <a:avLst/>
          </a:prstGeom>
          <a:noFill/>
        </p:spPr>
        <p:txBody>
          <a:bodyPr wrap="square" rtlCol="0">
            <a:spAutoFit/>
          </a:bodyPr>
          <a:lstStyle/>
          <a:p>
            <a:r>
              <a:rPr lang="fi-FI" sz="2400" dirty="0" smtClean="0">
                <a:solidFill>
                  <a:schemeClr val="bg1"/>
                </a:solidFill>
              </a:rPr>
              <a:t>MAASTOPYÖRÄILIJÄ</a:t>
            </a:r>
            <a:endParaRPr lang="fi-FI" sz="2400" dirty="0">
              <a:solidFill>
                <a:schemeClr val="bg1"/>
              </a:solidFill>
            </a:endParaRPr>
          </a:p>
        </p:txBody>
      </p:sp>
    </p:spTree>
    <p:extLst>
      <p:ext uri="{BB962C8B-B14F-4D97-AF65-F5344CB8AC3E}">
        <p14:creationId xmlns:p14="http://schemas.microsoft.com/office/powerpoint/2010/main" val="369108886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2287413"/>
            <a:ext cx="8229600" cy="4525963"/>
          </a:xfrm>
        </p:spPr>
        <p:txBody>
          <a:bodyPr/>
          <a:lstStyle/>
          <a:p>
            <a:pPr marL="0" indent="0">
              <a:buNone/>
            </a:pPr>
            <a:r>
              <a:rPr lang="fi-FI" sz="2000" dirty="0" smtClean="0">
                <a:solidFill>
                  <a:schemeClr val="tx1">
                    <a:lumMod val="50000"/>
                    <a:lumOff val="50000"/>
                  </a:schemeClr>
                </a:solidFill>
              </a:rPr>
              <a:t>ESITTELY / </a:t>
            </a:r>
            <a:r>
              <a:rPr lang="fi-FI" sz="2000" dirty="0" smtClean="0">
                <a:solidFill>
                  <a:schemeClr val="accent6">
                    <a:lumMod val="75000"/>
                  </a:schemeClr>
                </a:solidFill>
              </a:rPr>
              <a:t>HENKILÖ B</a:t>
            </a:r>
          </a:p>
          <a:p>
            <a:endParaRPr lang="fi-FI" sz="1400" dirty="0" smtClean="0">
              <a:solidFill>
                <a:schemeClr val="bg1">
                  <a:lumMod val="50000"/>
                </a:schemeClr>
              </a:solidFill>
            </a:endParaRPr>
          </a:p>
          <a:p>
            <a:pPr marL="0" indent="0">
              <a:buNone/>
            </a:pPr>
            <a:r>
              <a:rPr lang="fi-FI" sz="1400" b="1" dirty="0" smtClean="0">
                <a:solidFill>
                  <a:schemeClr val="bg1">
                    <a:lumMod val="50000"/>
                  </a:schemeClr>
                </a:solidFill>
              </a:rPr>
              <a:t>Sukupuoli</a:t>
            </a:r>
            <a:r>
              <a:rPr lang="fi-FI" sz="1400" b="1" dirty="0">
                <a:solidFill>
                  <a:schemeClr val="bg1">
                    <a:lumMod val="50000"/>
                  </a:schemeClr>
                </a:solidFill>
              </a:rPr>
              <a:t>: </a:t>
            </a:r>
            <a:r>
              <a:rPr lang="fi-FI" sz="1400" b="1" dirty="0" smtClean="0">
                <a:solidFill>
                  <a:schemeClr val="bg1">
                    <a:lumMod val="50000"/>
                  </a:schemeClr>
                </a:solidFill>
              </a:rPr>
              <a:t>			</a:t>
            </a:r>
            <a:r>
              <a:rPr lang="fi-FI" sz="1400" dirty="0" smtClean="0">
                <a:solidFill>
                  <a:schemeClr val="bg1">
                    <a:lumMod val="50000"/>
                  </a:schemeClr>
                </a:solidFill>
              </a:rPr>
              <a:t>mies</a:t>
            </a:r>
            <a:endParaRPr lang="fi-FI" sz="1400" dirty="0">
              <a:solidFill>
                <a:schemeClr val="bg1">
                  <a:lumMod val="50000"/>
                </a:schemeClr>
              </a:solidFill>
            </a:endParaRPr>
          </a:p>
          <a:p>
            <a:pPr marL="0" indent="0">
              <a:buNone/>
            </a:pPr>
            <a:r>
              <a:rPr lang="fi-FI" sz="1400" b="1" dirty="0">
                <a:solidFill>
                  <a:schemeClr val="bg1">
                    <a:lumMod val="50000"/>
                  </a:schemeClr>
                </a:solidFill>
              </a:rPr>
              <a:t>Ikä: </a:t>
            </a:r>
            <a:r>
              <a:rPr lang="fi-FI" sz="1400" b="1" dirty="0" smtClean="0">
                <a:solidFill>
                  <a:schemeClr val="bg1">
                    <a:lumMod val="50000"/>
                  </a:schemeClr>
                </a:solidFill>
              </a:rPr>
              <a:t>			</a:t>
            </a:r>
            <a:r>
              <a:rPr lang="fi-FI" sz="1400" dirty="0" smtClean="0">
                <a:solidFill>
                  <a:schemeClr val="bg1">
                    <a:lumMod val="50000"/>
                  </a:schemeClr>
                </a:solidFill>
              </a:rPr>
              <a:t>26 </a:t>
            </a:r>
            <a:r>
              <a:rPr lang="fi-FI" sz="1400" dirty="0">
                <a:solidFill>
                  <a:schemeClr val="bg1">
                    <a:lumMod val="50000"/>
                  </a:schemeClr>
                </a:solidFill>
              </a:rPr>
              <a:t>vuotta</a:t>
            </a:r>
          </a:p>
          <a:p>
            <a:pPr marL="0" indent="0">
              <a:buNone/>
            </a:pPr>
            <a:r>
              <a:rPr lang="fi-FI" sz="1400" b="1" dirty="0">
                <a:solidFill>
                  <a:schemeClr val="bg1">
                    <a:lumMod val="50000"/>
                  </a:schemeClr>
                </a:solidFill>
              </a:rPr>
              <a:t>Asuinpaikka: </a:t>
            </a:r>
            <a:r>
              <a:rPr lang="fi-FI" sz="1400" b="1" dirty="0" smtClean="0">
                <a:solidFill>
                  <a:schemeClr val="bg1">
                    <a:lumMod val="50000"/>
                  </a:schemeClr>
                </a:solidFill>
              </a:rPr>
              <a:t>		</a:t>
            </a:r>
            <a:r>
              <a:rPr lang="fi-FI" sz="1400" dirty="0" smtClean="0">
                <a:solidFill>
                  <a:schemeClr val="bg1">
                    <a:lumMod val="50000"/>
                  </a:schemeClr>
                </a:solidFill>
              </a:rPr>
              <a:t>Helsinki</a:t>
            </a:r>
            <a:endParaRPr lang="fi-FI" sz="1400" dirty="0">
              <a:solidFill>
                <a:schemeClr val="bg1">
                  <a:lumMod val="50000"/>
                </a:schemeClr>
              </a:solidFill>
            </a:endParaRPr>
          </a:p>
          <a:p>
            <a:pPr marL="0" indent="0">
              <a:buNone/>
            </a:pPr>
            <a:r>
              <a:rPr lang="fi-FI" sz="1400" b="1" dirty="0" smtClean="0">
                <a:solidFill>
                  <a:schemeClr val="bg1">
                    <a:lumMod val="50000"/>
                  </a:schemeClr>
                </a:solidFill>
              </a:rPr>
              <a:t>Harrastuksen aloitus: 		</a:t>
            </a:r>
            <a:r>
              <a:rPr lang="fi-FI" sz="1400" dirty="0" smtClean="0">
                <a:solidFill>
                  <a:schemeClr val="bg1">
                    <a:lumMod val="50000"/>
                  </a:schemeClr>
                </a:solidFill>
              </a:rPr>
              <a:t>pyöräillyt aktiivisesti lapsuuden, maastopyöräilyn aloittanut vuosi sitten. </a:t>
            </a:r>
          </a:p>
          <a:p>
            <a:pPr marL="0" indent="0">
              <a:buNone/>
            </a:pPr>
            <a:r>
              <a:rPr lang="fi-FI" sz="1400" b="1" dirty="0" smtClean="0">
                <a:solidFill>
                  <a:schemeClr val="bg1">
                    <a:lumMod val="50000"/>
                  </a:schemeClr>
                </a:solidFill>
              </a:rPr>
              <a:t>Seura ja kilpailutausta:		</a:t>
            </a:r>
            <a:r>
              <a:rPr lang="fi-FI" sz="1400" dirty="0" smtClean="0">
                <a:solidFill>
                  <a:schemeClr val="bg1">
                    <a:lumMod val="50000"/>
                  </a:schemeClr>
                </a:solidFill>
              </a:rPr>
              <a:t>ei</a:t>
            </a:r>
            <a:endParaRPr lang="fi-FI" sz="1400" dirty="0">
              <a:solidFill>
                <a:schemeClr val="bg1">
                  <a:lumMod val="50000"/>
                </a:schemeClr>
              </a:solidFill>
            </a:endParaRPr>
          </a:p>
          <a:p>
            <a:pPr marL="0" indent="0">
              <a:buNone/>
            </a:pPr>
            <a:r>
              <a:rPr lang="fi-FI" sz="1400" b="1" dirty="0" smtClean="0">
                <a:solidFill>
                  <a:schemeClr val="bg1">
                    <a:lumMod val="50000"/>
                  </a:schemeClr>
                </a:solidFill>
              </a:rPr>
              <a:t>Pyöräilylajit</a:t>
            </a:r>
            <a:r>
              <a:rPr lang="fi-FI" sz="1400" b="1" dirty="0">
                <a:solidFill>
                  <a:schemeClr val="bg1">
                    <a:lumMod val="50000"/>
                  </a:schemeClr>
                </a:solidFill>
              </a:rPr>
              <a:t>: </a:t>
            </a:r>
            <a:r>
              <a:rPr lang="fi-FI" sz="1400" b="1" dirty="0" smtClean="0">
                <a:solidFill>
                  <a:schemeClr val="bg1">
                    <a:lumMod val="50000"/>
                  </a:schemeClr>
                </a:solidFill>
              </a:rPr>
              <a:t>		</a:t>
            </a:r>
            <a:r>
              <a:rPr lang="fi-FI" sz="1400" dirty="0" smtClean="0">
                <a:solidFill>
                  <a:schemeClr val="bg1">
                    <a:lumMod val="50000"/>
                  </a:schemeClr>
                </a:solidFill>
              </a:rPr>
              <a:t>maastopyöräily ja vapaa-ajan hyötypyöräily</a:t>
            </a:r>
          </a:p>
          <a:p>
            <a:pPr marL="0" indent="0">
              <a:buNone/>
            </a:pPr>
            <a:r>
              <a:rPr lang="fi-FI" sz="1400" b="1" dirty="0" smtClean="0">
                <a:solidFill>
                  <a:schemeClr val="bg1">
                    <a:lumMod val="50000"/>
                  </a:schemeClr>
                </a:solidFill>
              </a:rPr>
              <a:t>Muut </a:t>
            </a:r>
            <a:r>
              <a:rPr lang="fi-FI" sz="1400" b="1" dirty="0">
                <a:solidFill>
                  <a:schemeClr val="bg1">
                    <a:lumMod val="50000"/>
                  </a:schemeClr>
                </a:solidFill>
              </a:rPr>
              <a:t>harrastukset: </a:t>
            </a:r>
            <a:r>
              <a:rPr lang="fi-FI" sz="1400" b="1" dirty="0" smtClean="0">
                <a:solidFill>
                  <a:schemeClr val="bg1">
                    <a:lumMod val="50000"/>
                  </a:schemeClr>
                </a:solidFill>
              </a:rPr>
              <a:t>		</a:t>
            </a:r>
            <a:r>
              <a:rPr lang="fi-FI" sz="1400" dirty="0" smtClean="0">
                <a:solidFill>
                  <a:schemeClr val="bg1">
                    <a:lumMod val="50000"/>
                  </a:schemeClr>
                </a:solidFill>
              </a:rPr>
              <a:t>kuntosali ja lenkkeily</a:t>
            </a:r>
          </a:p>
          <a:p>
            <a:pPr marL="0" indent="0">
              <a:buNone/>
            </a:pPr>
            <a:r>
              <a:rPr lang="fi-FI" sz="1400" b="1" dirty="0" smtClean="0">
                <a:solidFill>
                  <a:schemeClr val="bg1">
                    <a:lumMod val="50000"/>
                  </a:schemeClr>
                </a:solidFill>
              </a:rPr>
              <a:t>Pyöräilee </a:t>
            </a:r>
            <a:r>
              <a:rPr lang="fi-FI" sz="1400" b="1" dirty="0">
                <a:solidFill>
                  <a:schemeClr val="bg1">
                    <a:lumMod val="50000"/>
                  </a:schemeClr>
                </a:solidFill>
              </a:rPr>
              <a:t>viikossa: </a:t>
            </a:r>
            <a:r>
              <a:rPr lang="fi-FI" sz="1400" b="1" dirty="0" smtClean="0">
                <a:solidFill>
                  <a:schemeClr val="bg1">
                    <a:lumMod val="50000"/>
                  </a:schemeClr>
                </a:solidFill>
              </a:rPr>
              <a:t>		</a:t>
            </a:r>
            <a:r>
              <a:rPr lang="fi-FI" sz="1400" dirty="0" smtClean="0">
                <a:solidFill>
                  <a:schemeClr val="bg1">
                    <a:lumMod val="50000"/>
                  </a:schemeClr>
                </a:solidFill>
              </a:rPr>
              <a:t>2-5 tuntia</a:t>
            </a:r>
          </a:p>
          <a:p>
            <a:pPr marL="0" indent="0">
              <a:buNone/>
            </a:pPr>
            <a:r>
              <a:rPr lang="fi-FI" sz="1400" b="1" dirty="0" smtClean="0">
                <a:solidFill>
                  <a:schemeClr val="bg1">
                    <a:lumMod val="50000"/>
                  </a:schemeClr>
                </a:solidFill>
              </a:rPr>
              <a:t>Tiedonhankinta: 		</a:t>
            </a:r>
            <a:r>
              <a:rPr lang="fi-FI" sz="1400" dirty="0" smtClean="0">
                <a:solidFill>
                  <a:schemeClr val="bg1">
                    <a:lumMod val="50000"/>
                  </a:schemeClr>
                </a:solidFill>
              </a:rPr>
              <a:t>etsii tietoa epätoivoisesti netistä</a:t>
            </a:r>
          </a:p>
          <a:p>
            <a:pPr marL="0" indent="0">
              <a:buNone/>
            </a:pPr>
            <a:r>
              <a:rPr lang="fi-FI" sz="1400" b="1" dirty="0" smtClean="0">
                <a:solidFill>
                  <a:schemeClr val="bg1">
                    <a:lumMod val="50000"/>
                  </a:schemeClr>
                </a:solidFill>
              </a:rPr>
              <a:t>Ongelmat maastopyöräilyssä: 	</a:t>
            </a:r>
            <a:r>
              <a:rPr lang="fi-FI" sz="1400" dirty="0" smtClean="0">
                <a:solidFill>
                  <a:schemeClr val="bg1">
                    <a:lumMod val="50000"/>
                  </a:schemeClr>
                </a:solidFill>
              </a:rPr>
              <a:t>verkostoitumisen ja harrastuskavereiden puute, aloittelijan arkuus 			maastoreiteillä, tiedonhankinta </a:t>
            </a:r>
            <a:endParaRPr lang="fi-FI" sz="2000" dirty="0">
              <a:solidFill>
                <a:schemeClr val="tx1">
                  <a:lumMod val="50000"/>
                  <a:lumOff val="50000"/>
                </a:schemeClr>
              </a:solidFill>
            </a:endParaRPr>
          </a:p>
          <a:p>
            <a:pPr marL="0" indent="0">
              <a:buNone/>
            </a:pPr>
            <a:endParaRPr lang="fi-FI" sz="2000" dirty="0">
              <a:solidFill>
                <a:schemeClr val="tx1">
                  <a:lumMod val="50000"/>
                  <a:lumOff val="50000"/>
                </a:schemeClr>
              </a:solidFill>
            </a:endParaRPr>
          </a:p>
        </p:txBody>
      </p:sp>
      <p:sp>
        <p:nvSpPr>
          <p:cNvPr id="3" name="TextBox 2"/>
          <p:cNvSpPr txBox="1"/>
          <p:nvPr/>
        </p:nvSpPr>
        <p:spPr>
          <a:xfrm>
            <a:off x="2123728" y="807095"/>
            <a:ext cx="7020272" cy="461665"/>
          </a:xfrm>
          <a:prstGeom prst="rect">
            <a:avLst/>
          </a:prstGeom>
          <a:noFill/>
        </p:spPr>
        <p:txBody>
          <a:bodyPr wrap="square" rtlCol="0">
            <a:spAutoFit/>
          </a:bodyPr>
          <a:lstStyle/>
          <a:p>
            <a:r>
              <a:rPr lang="fi-FI" sz="2400" dirty="0" smtClean="0">
                <a:solidFill>
                  <a:schemeClr val="bg1"/>
                </a:solidFill>
              </a:rPr>
              <a:t>MAASTOPYÖRÄILIJÄ</a:t>
            </a:r>
            <a:endParaRPr lang="fi-FI" sz="2400" dirty="0">
              <a:solidFill>
                <a:schemeClr val="bg1"/>
              </a:solidFill>
            </a:endParaRPr>
          </a:p>
        </p:txBody>
      </p:sp>
    </p:spTree>
    <p:extLst>
      <p:ext uri="{BB962C8B-B14F-4D97-AF65-F5344CB8AC3E}">
        <p14:creationId xmlns:p14="http://schemas.microsoft.com/office/powerpoint/2010/main" val="219276454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isällön paikkamerkki 1"/>
          <p:cNvSpPr>
            <a:spLocks noGrp="1"/>
          </p:cNvSpPr>
          <p:nvPr>
            <p:ph idx="1"/>
          </p:nvPr>
        </p:nvSpPr>
        <p:spPr/>
        <p:txBody>
          <a:bodyPr/>
          <a:lstStyle/>
          <a:p>
            <a:pPr marL="0" indent="0">
              <a:buNone/>
            </a:pPr>
            <a:endParaRPr lang="fi-FI" sz="1600" dirty="0" smtClean="0"/>
          </a:p>
          <a:p>
            <a:pPr marL="0" indent="0">
              <a:buNone/>
            </a:pPr>
            <a:endParaRPr lang="fi-FI" sz="1600" dirty="0"/>
          </a:p>
          <a:p>
            <a:pPr marL="0" indent="0">
              <a:buNone/>
            </a:pPr>
            <a:endParaRPr lang="fi-FI" sz="1600" dirty="0" smtClean="0"/>
          </a:p>
          <a:p>
            <a:pPr marL="0" indent="0">
              <a:buNone/>
            </a:pPr>
            <a:endParaRPr lang="fi-FI" sz="1600" dirty="0"/>
          </a:p>
        </p:txBody>
      </p:sp>
      <p:sp>
        <p:nvSpPr>
          <p:cNvPr id="3" name="TextBox 4"/>
          <p:cNvSpPr txBox="1"/>
          <p:nvPr/>
        </p:nvSpPr>
        <p:spPr>
          <a:xfrm>
            <a:off x="2123728" y="807095"/>
            <a:ext cx="7020272" cy="461665"/>
          </a:xfrm>
          <a:prstGeom prst="rect">
            <a:avLst/>
          </a:prstGeom>
          <a:noFill/>
        </p:spPr>
        <p:txBody>
          <a:bodyPr wrap="square" rtlCol="0">
            <a:spAutoFit/>
          </a:bodyPr>
          <a:lstStyle/>
          <a:p>
            <a:r>
              <a:rPr lang="fi-FI" sz="2400" dirty="0" smtClean="0">
                <a:solidFill>
                  <a:schemeClr val="bg1"/>
                </a:solidFill>
              </a:rPr>
              <a:t>MAASTOPYÖRÄILIJÄ / kulutuskaavio</a:t>
            </a:r>
            <a:endParaRPr lang="fi-FI" sz="2400" dirty="0">
              <a:solidFill>
                <a:schemeClr val="bg1"/>
              </a:solidFill>
            </a:endParaRPr>
          </a:p>
        </p:txBody>
      </p:sp>
      <p:graphicFrame>
        <p:nvGraphicFramePr>
          <p:cNvPr id="5" name="Kaaviokuva 4"/>
          <p:cNvGraphicFramePr/>
          <p:nvPr>
            <p:extLst>
              <p:ext uri="{D42A27DB-BD31-4B8C-83A1-F6EECF244321}">
                <p14:modId xmlns:p14="http://schemas.microsoft.com/office/powerpoint/2010/main" val="1877316356"/>
              </p:ext>
            </p:extLst>
          </p:nvPr>
        </p:nvGraphicFramePr>
        <p:xfrm>
          <a:off x="1763688" y="2253625"/>
          <a:ext cx="5616624" cy="347963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050" name="Picture 2"/>
          <p:cNvPicPr>
            <a:picLocks noChangeAspect="1" noChangeArrowheads="1"/>
          </p:cNvPicPr>
          <p:nvPr/>
        </p:nvPicPr>
        <p:blipFill rotWithShape="1">
          <a:blip r:embed="rId7" cstate="print">
            <a:extLst>
              <a:ext uri="{BEBA8EAE-BF5A-486C-A8C5-ECC9F3942E4B}">
                <a14:imgProps xmlns:a14="http://schemas.microsoft.com/office/drawing/2010/main">
                  <a14:imgLayer r:embed="rId8">
                    <a14:imgEffect>
                      <a14:saturation sat="0"/>
                    </a14:imgEffect>
                    <a14:imgEffect>
                      <a14:brightnessContrast contrast="-40000"/>
                    </a14:imgEffect>
                  </a14:imgLayer>
                </a14:imgProps>
              </a:ext>
              <a:ext uri="{28A0092B-C50C-407E-A947-70E740481C1C}">
                <a14:useLocalDpi xmlns:a14="http://schemas.microsoft.com/office/drawing/2010/main" val="0"/>
              </a:ext>
            </a:extLst>
          </a:blip>
          <a:srcRect l="2667" t="8161" r="2667" b="11834"/>
          <a:stretch/>
        </p:blipFill>
        <p:spPr bwMode="auto">
          <a:xfrm>
            <a:off x="7511849" y="3933056"/>
            <a:ext cx="1524648" cy="12885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 name="Rectangle 15"/>
          <p:cNvSpPr/>
          <p:nvPr/>
        </p:nvSpPr>
        <p:spPr>
          <a:xfrm>
            <a:off x="7380312" y="5301208"/>
            <a:ext cx="1774139" cy="128319"/>
          </a:xfrm>
          <a:prstGeom prst="rect">
            <a:avLst/>
          </a:prstGeom>
          <a:solidFill>
            <a:schemeClr val="accent6">
              <a:lumMod val="75000"/>
            </a:schemeClr>
          </a:solidFill>
        </p:spPr>
        <p:style>
          <a:lnRef idx="0">
            <a:schemeClr val="accent1">
              <a:tint val="60000"/>
              <a:hueOff val="0"/>
              <a:satOff val="0"/>
              <a:lumOff val="0"/>
              <a:alphaOff val="0"/>
            </a:schemeClr>
          </a:lnRef>
          <a:fillRef idx="1">
            <a:scrgbClr r="0" g="0" b="0"/>
          </a:fillRef>
          <a:effectRef idx="0">
            <a:schemeClr val="accent1">
              <a:tint val="60000"/>
              <a:hueOff val="0"/>
              <a:satOff val="0"/>
              <a:lumOff val="0"/>
              <a:alphaOff val="0"/>
            </a:schemeClr>
          </a:effectRef>
          <a:fontRef idx="minor">
            <a:schemeClr val="lt1"/>
          </a:fontRef>
        </p:style>
      </p:sp>
      <p:sp>
        <p:nvSpPr>
          <p:cNvPr id="17" name="Rectangle 16"/>
          <p:cNvSpPr/>
          <p:nvPr/>
        </p:nvSpPr>
        <p:spPr>
          <a:xfrm>
            <a:off x="0" y="2652609"/>
            <a:ext cx="1763688" cy="128319"/>
          </a:xfrm>
          <a:prstGeom prst="rect">
            <a:avLst/>
          </a:prstGeom>
          <a:solidFill>
            <a:schemeClr val="accent6">
              <a:lumMod val="75000"/>
            </a:schemeClr>
          </a:solidFill>
        </p:spPr>
        <p:style>
          <a:lnRef idx="0">
            <a:schemeClr val="accent1">
              <a:tint val="60000"/>
              <a:hueOff val="0"/>
              <a:satOff val="0"/>
              <a:lumOff val="0"/>
              <a:alphaOff val="0"/>
            </a:schemeClr>
          </a:lnRef>
          <a:fillRef idx="1">
            <a:scrgbClr r="0" g="0" b="0"/>
          </a:fillRef>
          <a:effectRef idx="0">
            <a:schemeClr val="accent1">
              <a:tint val="60000"/>
              <a:hueOff val="0"/>
              <a:satOff val="0"/>
              <a:lumOff val="0"/>
              <a:alphaOff val="0"/>
            </a:schemeClr>
          </a:effectRef>
          <a:fontRef idx="minor">
            <a:schemeClr val="lt1"/>
          </a:fontRef>
        </p:style>
      </p:sp>
      <p:pic>
        <p:nvPicPr>
          <p:cNvPr id="2054" name="Picture 6" descr="L:\man-symbol-6.jp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35773" y="2087836"/>
            <a:ext cx="551852" cy="1257864"/>
          </a:xfrm>
          <a:prstGeom prst="rect">
            <a:avLst/>
          </a:prstGeom>
          <a:noFill/>
          <a:extLst>
            <a:ext uri="{909E8E84-426E-40DD-AFC4-6F175D3DCCD1}">
              <a14:hiddenFill xmlns:a14="http://schemas.microsoft.com/office/drawing/2010/main">
                <a:solidFill>
                  <a:srgbClr val="FFFFFF"/>
                </a:solidFill>
              </a14:hiddenFill>
            </a:ext>
          </a:extLst>
        </p:spPr>
      </p:pic>
      <p:sp>
        <p:nvSpPr>
          <p:cNvPr id="18" name="Rectangle 17"/>
          <p:cNvSpPr/>
          <p:nvPr/>
        </p:nvSpPr>
        <p:spPr>
          <a:xfrm rot="16200000">
            <a:off x="4550806" y="4044672"/>
            <a:ext cx="2159600" cy="64160"/>
          </a:xfrm>
          <a:prstGeom prst="rect">
            <a:avLst/>
          </a:prstGeom>
          <a:solidFill>
            <a:schemeClr val="accent6">
              <a:lumMod val="75000"/>
            </a:schemeClr>
          </a:solidFill>
        </p:spPr>
        <p:style>
          <a:lnRef idx="0">
            <a:schemeClr val="accent1">
              <a:tint val="60000"/>
              <a:hueOff val="0"/>
              <a:satOff val="0"/>
              <a:lumOff val="0"/>
              <a:alphaOff val="0"/>
            </a:schemeClr>
          </a:lnRef>
          <a:fillRef idx="1">
            <a:scrgbClr r="0" g="0" b="0"/>
          </a:fillRef>
          <a:effectRef idx="0">
            <a:schemeClr val="accent1">
              <a:tint val="60000"/>
              <a:hueOff val="0"/>
              <a:satOff val="0"/>
              <a:lumOff val="0"/>
              <a:alphaOff val="0"/>
            </a:schemeClr>
          </a:effectRef>
          <a:fontRef idx="minor">
            <a:schemeClr val="lt1"/>
          </a:fontRef>
        </p:style>
      </p:sp>
      <p:sp>
        <p:nvSpPr>
          <p:cNvPr id="21" name="Rectangle 20"/>
          <p:cNvSpPr/>
          <p:nvPr/>
        </p:nvSpPr>
        <p:spPr>
          <a:xfrm>
            <a:off x="5364088" y="2996951"/>
            <a:ext cx="298598" cy="64160"/>
          </a:xfrm>
          <a:prstGeom prst="rect">
            <a:avLst/>
          </a:prstGeom>
          <a:solidFill>
            <a:schemeClr val="accent6">
              <a:lumMod val="75000"/>
            </a:schemeClr>
          </a:solidFill>
        </p:spPr>
        <p:style>
          <a:lnRef idx="0">
            <a:schemeClr val="accent1">
              <a:tint val="60000"/>
              <a:hueOff val="0"/>
              <a:satOff val="0"/>
              <a:lumOff val="0"/>
              <a:alphaOff val="0"/>
            </a:schemeClr>
          </a:lnRef>
          <a:fillRef idx="1">
            <a:scrgbClr r="0" g="0" b="0"/>
          </a:fillRef>
          <a:effectRef idx="0">
            <a:schemeClr val="accent1">
              <a:tint val="60000"/>
              <a:hueOff val="0"/>
              <a:satOff val="0"/>
              <a:lumOff val="0"/>
              <a:alphaOff val="0"/>
            </a:schemeClr>
          </a:effectRef>
          <a:fontRef idx="minor">
            <a:schemeClr val="lt1"/>
          </a:fontRef>
        </p:style>
      </p:sp>
      <p:sp>
        <p:nvSpPr>
          <p:cNvPr id="22" name="Rectangle 21"/>
          <p:cNvSpPr/>
          <p:nvPr/>
        </p:nvSpPr>
        <p:spPr>
          <a:xfrm>
            <a:off x="5598525" y="5092392"/>
            <a:ext cx="225199" cy="64160"/>
          </a:xfrm>
          <a:prstGeom prst="rect">
            <a:avLst/>
          </a:prstGeom>
          <a:solidFill>
            <a:schemeClr val="accent6">
              <a:lumMod val="75000"/>
            </a:schemeClr>
          </a:solidFill>
        </p:spPr>
        <p:style>
          <a:lnRef idx="0">
            <a:schemeClr val="accent1">
              <a:tint val="60000"/>
              <a:hueOff val="0"/>
              <a:satOff val="0"/>
              <a:lumOff val="0"/>
              <a:alphaOff val="0"/>
            </a:schemeClr>
          </a:lnRef>
          <a:fillRef idx="1">
            <a:scrgbClr r="0" g="0" b="0"/>
          </a:fillRef>
          <a:effectRef idx="0">
            <a:schemeClr val="accent1">
              <a:tint val="60000"/>
              <a:hueOff val="0"/>
              <a:satOff val="0"/>
              <a:lumOff val="0"/>
              <a:alphaOff val="0"/>
            </a:schemeClr>
          </a:effectRef>
          <a:fontRef idx="minor">
            <a:schemeClr val="lt1"/>
          </a:fontRef>
        </p:style>
      </p:sp>
      <p:sp>
        <p:nvSpPr>
          <p:cNvPr id="12" name="Chevron 11"/>
          <p:cNvSpPr/>
          <p:nvPr/>
        </p:nvSpPr>
        <p:spPr>
          <a:xfrm rot="16200000">
            <a:off x="5483398" y="3843976"/>
            <a:ext cx="296664" cy="313544"/>
          </a:xfrm>
          <a:prstGeom prst="chevron">
            <a:avLst/>
          </a:prstGeom>
          <a:solidFill>
            <a:schemeClr val="accent6">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solidFill>
                <a:schemeClr val="tx1"/>
              </a:solidFill>
            </a:endParaRPr>
          </a:p>
        </p:txBody>
      </p:sp>
      <p:sp>
        <p:nvSpPr>
          <p:cNvPr id="19" name="Rectangle 18"/>
          <p:cNvSpPr/>
          <p:nvPr/>
        </p:nvSpPr>
        <p:spPr>
          <a:xfrm rot="16200000">
            <a:off x="794116" y="4534134"/>
            <a:ext cx="1195094" cy="64160"/>
          </a:xfrm>
          <a:prstGeom prst="rect">
            <a:avLst/>
          </a:prstGeom>
          <a:solidFill>
            <a:schemeClr val="accent6">
              <a:lumMod val="75000"/>
            </a:schemeClr>
          </a:solidFill>
        </p:spPr>
        <p:style>
          <a:lnRef idx="0">
            <a:schemeClr val="accent1">
              <a:tint val="60000"/>
              <a:hueOff val="0"/>
              <a:satOff val="0"/>
              <a:lumOff val="0"/>
              <a:alphaOff val="0"/>
            </a:schemeClr>
          </a:lnRef>
          <a:fillRef idx="1">
            <a:scrgbClr r="0" g="0" b="0"/>
          </a:fillRef>
          <a:effectRef idx="0">
            <a:schemeClr val="accent1">
              <a:tint val="60000"/>
              <a:hueOff val="0"/>
              <a:satOff val="0"/>
              <a:lumOff val="0"/>
              <a:alphaOff val="0"/>
            </a:schemeClr>
          </a:effectRef>
          <a:fontRef idx="minor">
            <a:schemeClr val="lt1"/>
          </a:fontRef>
        </p:style>
      </p:sp>
      <p:sp>
        <p:nvSpPr>
          <p:cNvPr id="20" name="Rectangle 19"/>
          <p:cNvSpPr/>
          <p:nvPr/>
        </p:nvSpPr>
        <p:spPr>
          <a:xfrm>
            <a:off x="1369562" y="3968667"/>
            <a:ext cx="394125" cy="64160"/>
          </a:xfrm>
          <a:prstGeom prst="rect">
            <a:avLst/>
          </a:prstGeom>
          <a:solidFill>
            <a:schemeClr val="accent6">
              <a:lumMod val="75000"/>
            </a:schemeClr>
          </a:solidFill>
        </p:spPr>
        <p:style>
          <a:lnRef idx="0">
            <a:schemeClr val="accent1">
              <a:tint val="60000"/>
              <a:hueOff val="0"/>
              <a:satOff val="0"/>
              <a:lumOff val="0"/>
              <a:alphaOff val="0"/>
            </a:schemeClr>
          </a:lnRef>
          <a:fillRef idx="1">
            <a:scrgbClr r="0" g="0" b="0"/>
          </a:fillRef>
          <a:effectRef idx="0">
            <a:schemeClr val="accent1">
              <a:tint val="60000"/>
              <a:hueOff val="0"/>
              <a:satOff val="0"/>
              <a:lumOff val="0"/>
              <a:alphaOff val="0"/>
            </a:schemeClr>
          </a:effectRef>
          <a:fontRef idx="minor">
            <a:schemeClr val="lt1"/>
          </a:fontRef>
        </p:style>
      </p:sp>
      <p:sp>
        <p:nvSpPr>
          <p:cNvPr id="26" name="Rectangle 25"/>
          <p:cNvSpPr/>
          <p:nvPr/>
        </p:nvSpPr>
        <p:spPr>
          <a:xfrm>
            <a:off x="1369562" y="5099601"/>
            <a:ext cx="394125" cy="64160"/>
          </a:xfrm>
          <a:prstGeom prst="rect">
            <a:avLst/>
          </a:prstGeom>
          <a:solidFill>
            <a:schemeClr val="accent6">
              <a:lumMod val="75000"/>
            </a:schemeClr>
          </a:solidFill>
        </p:spPr>
        <p:style>
          <a:lnRef idx="0">
            <a:schemeClr val="accent1">
              <a:tint val="60000"/>
              <a:hueOff val="0"/>
              <a:satOff val="0"/>
              <a:lumOff val="0"/>
              <a:alphaOff val="0"/>
            </a:schemeClr>
          </a:lnRef>
          <a:fillRef idx="1">
            <a:scrgbClr r="0" g="0" b="0"/>
          </a:fillRef>
          <a:effectRef idx="0">
            <a:schemeClr val="accent1">
              <a:tint val="60000"/>
              <a:hueOff val="0"/>
              <a:satOff val="0"/>
              <a:lumOff val="0"/>
              <a:alphaOff val="0"/>
            </a:schemeClr>
          </a:effectRef>
          <a:fontRef idx="minor">
            <a:schemeClr val="lt1"/>
          </a:fontRef>
        </p:style>
      </p:sp>
      <p:sp>
        <p:nvSpPr>
          <p:cNvPr id="28" name="Chevron 27"/>
          <p:cNvSpPr/>
          <p:nvPr/>
        </p:nvSpPr>
        <p:spPr>
          <a:xfrm rot="16200000">
            <a:off x="1244455" y="4450507"/>
            <a:ext cx="296664" cy="313544"/>
          </a:xfrm>
          <a:prstGeom prst="chevron">
            <a:avLst/>
          </a:prstGeom>
          <a:solidFill>
            <a:schemeClr val="accent6">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solidFill>
                <a:schemeClr val="tx1"/>
              </a:solidFill>
            </a:endParaRPr>
          </a:p>
        </p:txBody>
      </p:sp>
    </p:spTree>
    <p:extLst>
      <p:ext uri="{BB962C8B-B14F-4D97-AF65-F5344CB8AC3E}">
        <p14:creationId xmlns:p14="http://schemas.microsoft.com/office/powerpoint/2010/main" val="356131944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kstiruutu 2"/>
          <p:cNvSpPr txBox="1"/>
          <p:nvPr/>
        </p:nvSpPr>
        <p:spPr>
          <a:xfrm>
            <a:off x="5220072" y="-1683568"/>
            <a:ext cx="3888432" cy="10864513"/>
          </a:xfrm>
          <a:prstGeom prst="rect">
            <a:avLst/>
          </a:prstGeom>
          <a:noFill/>
        </p:spPr>
        <p:txBody>
          <a:bodyPr wrap="square" rtlCol="0">
            <a:spAutoFit/>
          </a:bodyPr>
          <a:lstStyle/>
          <a:p>
            <a:r>
              <a:rPr lang="fi-FI" sz="70000" b="1" dirty="0" smtClean="0">
                <a:ln w="28575">
                  <a:solidFill>
                    <a:schemeClr val="accent6">
                      <a:lumMod val="75000"/>
                    </a:schemeClr>
                  </a:solidFill>
                  <a:prstDash val="solid"/>
                </a:ln>
                <a:solidFill>
                  <a:schemeClr val="bg1"/>
                </a:solidFill>
                <a:effectLst>
                  <a:outerShdw blurRad="50800" dist="38100" dir="8100000" algn="tr" rotWithShape="0">
                    <a:prstClr val="black">
                      <a:alpha val="40000"/>
                    </a:prstClr>
                  </a:outerShdw>
                </a:effectLst>
                <a:latin typeface="Liberation Sans Narrow" pitchFamily="34" charset="0"/>
              </a:rPr>
              <a:t>1</a:t>
            </a:r>
            <a:endParaRPr lang="fi-FI" sz="70000" b="1" dirty="0">
              <a:ln w="28575">
                <a:solidFill>
                  <a:schemeClr val="accent6">
                    <a:lumMod val="75000"/>
                  </a:schemeClr>
                </a:solidFill>
                <a:prstDash val="solid"/>
              </a:ln>
              <a:solidFill>
                <a:schemeClr val="bg1"/>
              </a:solidFill>
              <a:effectLst>
                <a:outerShdw blurRad="50800" dist="38100" dir="8100000" algn="tr" rotWithShape="0">
                  <a:prstClr val="black">
                    <a:alpha val="40000"/>
                  </a:prstClr>
                </a:outerShdw>
              </a:effectLst>
              <a:latin typeface="Liberation Sans Narrow" pitchFamily="34" charset="0"/>
            </a:endParaRPr>
          </a:p>
        </p:txBody>
      </p:sp>
      <p:sp>
        <p:nvSpPr>
          <p:cNvPr id="2" name="Sisällön paikkamerkki 1"/>
          <p:cNvSpPr>
            <a:spLocks noGrp="1"/>
          </p:cNvSpPr>
          <p:nvPr>
            <p:ph idx="1"/>
          </p:nvPr>
        </p:nvSpPr>
        <p:spPr>
          <a:xfrm>
            <a:off x="457200" y="1600200"/>
            <a:ext cx="5338936" cy="4525963"/>
          </a:xfrm>
        </p:spPr>
        <p:txBody>
          <a:bodyPr/>
          <a:lstStyle/>
          <a:p>
            <a:pPr marL="0" indent="0">
              <a:buNone/>
            </a:pPr>
            <a:endParaRPr lang="fi-FI" sz="1800" dirty="0" smtClean="0">
              <a:solidFill>
                <a:schemeClr val="bg1">
                  <a:lumMod val="50000"/>
                </a:schemeClr>
              </a:solidFill>
            </a:endParaRPr>
          </a:p>
          <a:p>
            <a:pPr marL="0" indent="0">
              <a:buNone/>
            </a:pPr>
            <a:endParaRPr lang="fi-FI" sz="1800" dirty="0" smtClean="0">
              <a:solidFill>
                <a:schemeClr val="tx1">
                  <a:lumMod val="50000"/>
                  <a:lumOff val="50000"/>
                </a:schemeClr>
              </a:solidFill>
            </a:endParaRPr>
          </a:p>
          <a:p>
            <a:pPr marL="0" indent="0">
              <a:buNone/>
            </a:pPr>
            <a:r>
              <a:rPr lang="fi-FI" sz="1800" dirty="0" smtClean="0">
                <a:solidFill>
                  <a:schemeClr val="tx1">
                    <a:lumMod val="50000"/>
                    <a:lumOff val="50000"/>
                  </a:schemeClr>
                </a:solidFill>
              </a:rPr>
              <a:t>HALU MAASTOPYÖRÄILLÄ</a:t>
            </a:r>
            <a:endParaRPr lang="fi-FI" sz="1800" dirty="0">
              <a:solidFill>
                <a:schemeClr val="tx1">
                  <a:lumMod val="50000"/>
                  <a:lumOff val="50000"/>
                </a:schemeClr>
              </a:solidFill>
            </a:endParaRPr>
          </a:p>
          <a:p>
            <a:pPr marL="0" indent="0">
              <a:buNone/>
            </a:pPr>
            <a:endParaRPr lang="fi-FI" sz="1800" dirty="0" smtClean="0">
              <a:solidFill>
                <a:schemeClr val="bg1">
                  <a:lumMod val="50000"/>
                </a:schemeClr>
              </a:solidFill>
            </a:endParaRPr>
          </a:p>
          <a:p>
            <a:pPr marL="0" indent="0">
              <a:buNone/>
            </a:pPr>
            <a:r>
              <a:rPr lang="fi-FI" sz="1600" dirty="0" smtClean="0">
                <a:solidFill>
                  <a:schemeClr val="bg1">
                    <a:lumMod val="50000"/>
                  </a:schemeClr>
                </a:solidFill>
              </a:rPr>
              <a:t>Henkilö haluaa harrastaa maastopyöräilyä. Hän on hankkimassa uuden pyörän vanhan tilalle tai toisen pyörän rinnalle. </a:t>
            </a:r>
          </a:p>
          <a:p>
            <a:pPr marL="0" indent="0">
              <a:buNone/>
            </a:pPr>
            <a:endParaRPr lang="fi-FI" sz="1600" dirty="0" smtClean="0">
              <a:solidFill>
                <a:schemeClr val="bg1">
                  <a:lumMod val="50000"/>
                </a:schemeClr>
              </a:solidFill>
            </a:endParaRPr>
          </a:p>
          <a:p>
            <a:pPr marL="0" indent="0">
              <a:buNone/>
            </a:pPr>
            <a:r>
              <a:rPr lang="fi-FI" sz="1600" dirty="0" smtClean="0">
                <a:solidFill>
                  <a:schemeClr val="bg1">
                    <a:lumMod val="50000"/>
                  </a:schemeClr>
                </a:solidFill>
              </a:rPr>
              <a:t>Ongelmakohdat:</a:t>
            </a:r>
            <a:endParaRPr lang="fi-FI" sz="1800" dirty="0">
              <a:solidFill>
                <a:schemeClr val="bg1">
                  <a:lumMod val="50000"/>
                </a:schemeClr>
              </a:solidFill>
            </a:endParaRPr>
          </a:p>
        </p:txBody>
      </p:sp>
      <p:sp>
        <p:nvSpPr>
          <p:cNvPr id="4" name="TextBox 4"/>
          <p:cNvSpPr txBox="1"/>
          <p:nvPr/>
        </p:nvSpPr>
        <p:spPr>
          <a:xfrm>
            <a:off x="2123728" y="807095"/>
            <a:ext cx="7020272" cy="461665"/>
          </a:xfrm>
          <a:prstGeom prst="rect">
            <a:avLst/>
          </a:prstGeom>
          <a:noFill/>
        </p:spPr>
        <p:txBody>
          <a:bodyPr wrap="square" rtlCol="0">
            <a:spAutoFit/>
          </a:bodyPr>
          <a:lstStyle/>
          <a:p>
            <a:r>
              <a:rPr lang="fi-FI" sz="2400" dirty="0" smtClean="0">
                <a:solidFill>
                  <a:schemeClr val="bg1"/>
                </a:solidFill>
              </a:rPr>
              <a:t>MAASTOPYÖRÄILIJÄ</a:t>
            </a:r>
            <a:endParaRPr lang="fi-FI" sz="2400" dirty="0">
              <a:solidFill>
                <a:schemeClr val="bg1"/>
              </a:solidFill>
            </a:endParaRPr>
          </a:p>
        </p:txBody>
      </p:sp>
      <p:graphicFrame>
        <p:nvGraphicFramePr>
          <p:cNvPr id="11" name="Table 10"/>
          <p:cNvGraphicFramePr>
            <a:graphicFrameLocks noGrp="1"/>
          </p:cNvGraphicFramePr>
          <p:nvPr>
            <p:extLst>
              <p:ext uri="{D42A27DB-BD31-4B8C-83A1-F6EECF244321}">
                <p14:modId xmlns:p14="http://schemas.microsoft.com/office/powerpoint/2010/main" val="529437039"/>
              </p:ext>
            </p:extLst>
          </p:nvPr>
        </p:nvGraphicFramePr>
        <p:xfrm>
          <a:off x="539552" y="4574914"/>
          <a:ext cx="4608512" cy="2454486"/>
        </p:xfrm>
        <a:graphic>
          <a:graphicData uri="http://schemas.openxmlformats.org/drawingml/2006/table">
            <a:tbl>
              <a:tblPr firstRow="1" bandRow="1">
                <a:tableStyleId>{5C22544A-7EE6-4342-B048-85BDC9FD1C3A}</a:tableStyleId>
              </a:tblPr>
              <a:tblGrid>
                <a:gridCol w="2304256"/>
                <a:gridCol w="2304256"/>
              </a:tblGrid>
              <a:tr h="291054">
                <a:tc>
                  <a:txBody>
                    <a:bodyPr/>
                    <a:lstStyle/>
                    <a:p>
                      <a:r>
                        <a:rPr lang="fi-FI" dirty="0" smtClean="0"/>
                        <a:t>HENKILÖ A</a:t>
                      </a:r>
                      <a:endParaRPr lang="fi-FI" dirty="0"/>
                    </a:p>
                  </a:txBody>
                  <a:tcPr>
                    <a:solidFill>
                      <a:schemeClr val="bg1">
                        <a:lumMod val="75000"/>
                      </a:schemeClr>
                    </a:solidFill>
                  </a:tcPr>
                </a:tc>
                <a:tc>
                  <a:txBody>
                    <a:bodyPr/>
                    <a:lstStyle/>
                    <a:p>
                      <a:r>
                        <a:rPr lang="fi-FI" dirty="0" smtClean="0"/>
                        <a:t>HENKILÖ</a:t>
                      </a:r>
                      <a:r>
                        <a:rPr lang="fi-FI" baseline="0" dirty="0" smtClean="0"/>
                        <a:t> B</a:t>
                      </a:r>
                      <a:endParaRPr lang="fi-FI" dirty="0"/>
                    </a:p>
                  </a:txBody>
                  <a:tcPr>
                    <a:solidFill>
                      <a:schemeClr val="bg1">
                        <a:lumMod val="75000"/>
                      </a:schemeClr>
                    </a:solidFill>
                  </a:tcPr>
                </a:tc>
              </a:tr>
              <a:tr h="582107">
                <a:tc>
                  <a:txBody>
                    <a:bodyPr/>
                    <a:lstStyle/>
                    <a:p>
                      <a:pPr marL="0" indent="0">
                        <a:buFont typeface="Arial" pitchFamily="34" charset="0"/>
                        <a:buNone/>
                      </a:pPr>
                      <a:r>
                        <a:rPr lang="fi-FI" sz="1400" dirty="0" smtClean="0">
                          <a:solidFill>
                            <a:schemeClr val="tx1">
                              <a:lumMod val="50000"/>
                              <a:lumOff val="50000"/>
                            </a:schemeClr>
                          </a:solidFill>
                        </a:rPr>
                        <a:t>-</a:t>
                      </a:r>
                      <a:endParaRPr lang="fi-FI" sz="1400" dirty="0">
                        <a:solidFill>
                          <a:schemeClr val="tx1">
                            <a:lumMod val="50000"/>
                            <a:lumOff val="50000"/>
                          </a:schemeClr>
                        </a:solidFill>
                      </a:endParaRPr>
                    </a:p>
                  </a:txBody>
                  <a:tcPr>
                    <a:solidFill>
                      <a:schemeClr val="bg1"/>
                    </a:solidFill>
                  </a:tcPr>
                </a:tc>
                <a:tc>
                  <a:txBody>
                    <a:bodyPr/>
                    <a:lstStyle/>
                    <a:p>
                      <a:pPr marL="285750" indent="-285750">
                        <a:buFont typeface="Arial" pitchFamily="34" charset="0"/>
                        <a:buChar char="•"/>
                      </a:pPr>
                      <a:r>
                        <a:rPr lang="fi-FI" sz="1400" dirty="0" smtClean="0">
                          <a:solidFill>
                            <a:schemeClr val="bg1">
                              <a:lumMod val="50000"/>
                            </a:schemeClr>
                          </a:solidFill>
                        </a:rPr>
                        <a:t>Tietämättömyys pyöräilymaastoista</a:t>
                      </a:r>
                    </a:p>
                    <a:p>
                      <a:pPr marL="285750" indent="-285750">
                        <a:buFont typeface="Arial" pitchFamily="34" charset="0"/>
                        <a:buChar char="•"/>
                      </a:pPr>
                      <a:r>
                        <a:rPr lang="fi-FI" sz="1400" dirty="0" smtClean="0">
                          <a:solidFill>
                            <a:schemeClr val="bg1">
                              <a:lumMod val="50000"/>
                            </a:schemeClr>
                          </a:solidFill>
                        </a:rPr>
                        <a:t>Varusteiden puute</a:t>
                      </a:r>
                    </a:p>
                    <a:p>
                      <a:pPr marL="285750" indent="-285750">
                        <a:buFont typeface="Arial" pitchFamily="34" charset="0"/>
                        <a:buChar char="•"/>
                      </a:pPr>
                      <a:r>
                        <a:rPr lang="fi-FI" sz="1400" dirty="0" smtClean="0">
                          <a:solidFill>
                            <a:schemeClr val="bg1">
                              <a:lumMod val="50000"/>
                            </a:schemeClr>
                          </a:solidFill>
                        </a:rPr>
                        <a:t>Sää ja keliolosuhteet</a:t>
                      </a:r>
                    </a:p>
                  </a:txBody>
                  <a:tcPr>
                    <a:solidFill>
                      <a:schemeClr val="bg1"/>
                    </a:solidFill>
                  </a:tcPr>
                </a:tc>
              </a:tr>
              <a:tr h="412326">
                <a:tc>
                  <a:txBody>
                    <a:bodyPr/>
                    <a:lstStyle/>
                    <a:p>
                      <a:endParaRPr lang="fi-FI" sz="1400" dirty="0"/>
                    </a:p>
                  </a:txBody>
                  <a:tcPr>
                    <a:solidFill>
                      <a:schemeClr val="bg1"/>
                    </a:solidFill>
                  </a:tcPr>
                </a:tc>
                <a:tc>
                  <a:txBody>
                    <a:bodyPr/>
                    <a:lstStyle/>
                    <a:p>
                      <a:endParaRPr lang="fi-FI" sz="1400" dirty="0" smtClean="0">
                        <a:solidFill>
                          <a:schemeClr val="bg1">
                            <a:lumMod val="50000"/>
                          </a:schemeClr>
                        </a:solidFill>
                      </a:endParaRPr>
                    </a:p>
                  </a:txBody>
                  <a:tcPr>
                    <a:solidFill>
                      <a:schemeClr val="bg1"/>
                    </a:solidFill>
                  </a:tcPr>
                </a:tc>
              </a:tr>
              <a:tr h="291054">
                <a:tc>
                  <a:txBody>
                    <a:bodyPr/>
                    <a:lstStyle/>
                    <a:p>
                      <a:endParaRPr lang="fi-FI" dirty="0"/>
                    </a:p>
                  </a:txBody>
                  <a:tcPr>
                    <a:solidFill>
                      <a:schemeClr val="bg1"/>
                    </a:solidFill>
                  </a:tcPr>
                </a:tc>
                <a:tc>
                  <a:txBody>
                    <a:bodyPr/>
                    <a:lstStyle/>
                    <a:p>
                      <a:endParaRPr lang="fi-FI" dirty="0"/>
                    </a:p>
                  </a:txBody>
                  <a:tcPr>
                    <a:solidFill>
                      <a:schemeClr val="bg1"/>
                    </a:solidFill>
                  </a:tcPr>
                </a:tc>
              </a:tr>
              <a:tr h="291054">
                <a:tc>
                  <a:txBody>
                    <a:bodyPr/>
                    <a:lstStyle/>
                    <a:p>
                      <a:endParaRPr lang="fi-FI" dirty="0"/>
                    </a:p>
                  </a:txBody>
                  <a:tcPr>
                    <a:solidFill>
                      <a:schemeClr val="bg1"/>
                    </a:solidFill>
                  </a:tcPr>
                </a:tc>
                <a:tc>
                  <a:txBody>
                    <a:bodyPr/>
                    <a:lstStyle/>
                    <a:p>
                      <a:endParaRPr lang="fi-FI" dirty="0"/>
                    </a:p>
                  </a:txBody>
                  <a:tcPr>
                    <a:solidFill>
                      <a:schemeClr val="bg1"/>
                    </a:solidFill>
                  </a:tcPr>
                </a:tc>
              </a:tr>
            </a:tbl>
          </a:graphicData>
        </a:graphic>
      </p:graphicFrame>
    </p:spTree>
    <p:extLst>
      <p:ext uri="{BB962C8B-B14F-4D97-AF65-F5344CB8AC3E}">
        <p14:creationId xmlns:p14="http://schemas.microsoft.com/office/powerpoint/2010/main" val="230680038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isällön paikkamerkki 1"/>
          <p:cNvSpPr>
            <a:spLocks noGrp="1"/>
          </p:cNvSpPr>
          <p:nvPr>
            <p:ph idx="1"/>
          </p:nvPr>
        </p:nvSpPr>
        <p:spPr>
          <a:xfrm>
            <a:off x="457200" y="1855365"/>
            <a:ext cx="5338936" cy="4525963"/>
          </a:xfrm>
        </p:spPr>
        <p:txBody>
          <a:bodyPr/>
          <a:lstStyle/>
          <a:p>
            <a:pPr marL="0" indent="0">
              <a:buNone/>
            </a:pPr>
            <a:r>
              <a:rPr lang="fi-FI" sz="1800" dirty="0" smtClean="0">
                <a:solidFill>
                  <a:schemeClr val="tx1">
                    <a:lumMod val="50000"/>
                    <a:lumOff val="50000"/>
                  </a:schemeClr>
                </a:solidFill>
              </a:rPr>
              <a:t>TIEDONHAKU</a:t>
            </a:r>
          </a:p>
          <a:p>
            <a:pPr marL="0" indent="0">
              <a:buNone/>
            </a:pPr>
            <a:endParaRPr lang="fi-FI" sz="1600" dirty="0" smtClean="0">
              <a:solidFill>
                <a:schemeClr val="bg1">
                  <a:lumMod val="50000"/>
                </a:schemeClr>
              </a:solidFill>
            </a:endParaRPr>
          </a:p>
          <a:p>
            <a:pPr marL="0" indent="0">
              <a:buNone/>
            </a:pPr>
            <a:r>
              <a:rPr lang="fi-FI" sz="1600" dirty="0" smtClean="0">
                <a:solidFill>
                  <a:schemeClr val="bg1">
                    <a:lumMod val="50000"/>
                  </a:schemeClr>
                </a:solidFill>
              </a:rPr>
              <a:t>Henkilö etsii tietoa pyörämalleista.  Hän tekee hintavertailua ja tutkii eri mallien ominaisuuksia. </a:t>
            </a:r>
          </a:p>
          <a:p>
            <a:pPr marL="0" indent="0">
              <a:buNone/>
            </a:pPr>
            <a:endParaRPr lang="fi-FI" sz="1600" dirty="0" smtClean="0">
              <a:solidFill>
                <a:schemeClr val="bg1">
                  <a:lumMod val="50000"/>
                </a:schemeClr>
              </a:solidFill>
            </a:endParaRPr>
          </a:p>
          <a:p>
            <a:pPr marL="0" indent="0">
              <a:buNone/>
            </a:pPr>
            <a:r>
              <a:rPr lang="fi-FI" sz="1600" dirty="0" smtClean="0">
                <a:solidFill>
                  <a:schemeClr val="bg1">
                    <a:lumMod val="50000"/>
                  </a:schemeClr>
                </a:solidFill>
              </a:rPr>
              <a:t>Tietoa haetaan ja saadaan:</a:t>
            </a:r>
          </a:p>
          <a:p>
            <a:r>
              <a:rPr lang="fi-FI" sz="1600" dirty="0" smtClean="0">
                <a:solidFill>
                  <a:schemeClr val="bg1">
                    <a:lumMod val="50000"/>
                  </a:schemeClr>
                </a:solidFill>
              </a:rPr>
              <a:t>Internetistä muun muassa pyöräilyfoorumeilta ja valmistajien sivuilta</a:t>
            </a:r>
          </a:p>
          <a:p>
            <a:r>
              <a:rPr lang="fi-FI" sz="1600" dirty="0" smtClean="0">
                <a:solidFill>
                  <a:schemeClr val="bg1">
                    <a:lumMod val="50000"/>
                  </a:schemeClr>
                </a:solidFill>
              </a:rPr>
              <a:t>omista ja kavereiden kokemuksista</a:t>
            </a:r>
          </a:p>
          <a:p>
            <a:r>
              <a:rPr lang="fi-FI" sz="1600" dirty="0" smtClean="0">
                <a:solidFill>
                  <a:schemeClr val="bg1">
                    <a:lumMod val="50000"/>
                  </a:schemeClr>
                </a:solidFill>
              </a:rPr>
              <a:t>Fillari-lehti</a:t>
            </a:r>
          </a:p>
          <a:p>
            <a:pPr marL="0" indent="0">
              <a:buNone/>
            </a:pPr>
            <a:endParaRPr lang="fi-FI" sz="1600" dirty="0" smtClean="0">
              <a:solidFill>
                <a:schemeClr val="bg1">
                  <a:lumMod val="50000"/>
                </a:schemeClr>
              </a:solidFill>
            </a:endParaRPr>
          </a:p>
          <a:p>
            <a:endParaRPr lang="fi-FI" sz="1800" dirty="0">
              <a:solidFill>
                <a:schemeClr val="bg1">
                  <a:lumMod val="50000"/>
                </a:schemeClr>
              </a:solidFill>
            </a:endParaRPr>
          </a:p>
          <a:p>
            <a:endParaRPr lang="fi-FI" sz="1800" dirty="0">
              <a:solidFill>
                <a:schemeClr val="bg1">
                  <a:lumMod val="50000"/>
                </a:schemeClr>
              </a:solidFill>
            </a:endParaRPr>
          </a:p>
        </p:txBody>
      </p:sp>
      <p:sp>
        <p:nvSpPr>
          <p:cNvPr id="3" name="Tekstiruutu 2"/>
          <p:cNvSpPr txBox="1"/>
          <p:nvPr/>
        </p:nvSpPr>
        <p:spPr>
          <a:xfrm>
            <a:off x="5796136" y="-1827584"/>
            <a:ext cx="4176464" cy="10864513"/>
          </a:xfrm>
          <a:prstGeom prst="rect">
            <a:avLst/>
          </a:prstGeom>
          <a:noFill/>
        </p:spPr>
        <p:txBody>
          <a:bodyPr wrap="square" rtlCol="0">
            <a:spAutoFit/>
          </a:bodyPr>
          <a:lstStyle/>
          <a:p>
            <a:r>
              <a:rPr lang="fi-FI" sz="70000" b="1" dirty="0" smtClean="0">
                <a:ln w="28575">
                  <a:solidFill>
                    <a:schemeClr val="accent6">
                      <a:lumMod val="75000"/>
                    </a:schemeClr>
                  </a:solidFill>
                  <a:prstDash val="solid"/>
                </a:ln>
                <a:solidFill>
                  <a:schemeClr val="bg1"/>
                </a:solidFill>
                <a:effectLst>
                  <a:outerShdw blurRad="50800" dist="38100" dir="8100000" algn="tr" rotWithShape="0">
                    <a:prstClr val="black">
                      <a:alpha val="40000"/>
                    </a:prstClr>
                  </a:outerShdw>
                </a:effectLst>
                <a:latin typeface="Liberation Sans Narrow" pitchFamily="34" charset="0"/>
              </a:rPr>
              <a:t>2</a:t>
            </a:r>
            <a:endParaRPr lang="fi-FI" sz="70000" b="1" dirty="0">
              <a:ln w="28575">
                <a:solidFill>
                  <a:schemeClr val="accent6">
                    <a:lumMod val="75000"/>
                  </a:schemeClr>
                </a:solidFill>
                <a:prstDash val="solid"/>
              </a:ln>
              <a:solidFill>
                <a:schemeClr val="bg1"/>
              </a:solidFill>
              <a:effectLst>
                <a:outerShdw blurRad="50800" dist="38100" dir="8100000" algn="tr" rotWithShape="0">
                  <a:prstClr val="black">
                    <a:alpha val="40000"/>
                  </a:prstClr>
                </a:outerShdw>
              </a:effectLst>
              <a:latin typeface="Liberation Sans Narrow" pitchFamily="34" charset="0"/>
            </a:endParaRPr>
          </a:p>
        </p:txBody>
      </p:sp>
      <p:sp>
        <p:nvSpPr>
          <p:cNvPr id="4" name="TextBox 4"/>
          <p:cNvSpPr txBox="1"/>
          <p:nvPr/>
        </p:nvSpPr>
        <p:spPr>
          <a:xfrm>
            <a:off x="2123728" y="807095"/>
            <a:ext cx="7020272" cy="461665"/>
          </a:xfrm>
          <a:prstGeom prst="rect">
            <a:avLst/>
          </a:prstGeom>
          <a:noFill/>
        </p:spPr>
        <p:txBody>
          <a:bodyPr wrap="square" rtlCol="0">
            <a:spAutoFit/>
          </a:bodyPr>
          <a:lstStyle/>
          <a:p>
            <a:r>
              <a:rPr lang="fi-FI" sz="2400" dirty="0" smtClean="0">
                <a:solidFill>
                  <a:schemeClr val="bg1"/>
                </a:solidFill>
              </a:rPr>
              <a:t>MAASTOPYÖRÄILIJÄ</a:t>
            </a:r>
            <a:endParaRPr lang="fi-FI" sz="2400" dirty="0">
              <a:solidFill>
                <a:schemeClr val="bg1"/>
              </a:solidFill>
            </a:endParaRPr>
          </a:p>
        </p:txBody>
      </p:sp>
      <p:graphicFrame>
        <p:nvGraphicFramePr>
          <p:cNvPr id="6" name="Table 5"/>
          <p:cNvGraphicFramePr>
            <a:graphicFrameLocks noGrp="1"/>
          </p:cNvGraphicFramePr>
          <p:nvPr>
            <p:extLst>
              <p:ext uri="{D42A27DB-BD31-4B8C-83A1-F6EECF244321}">
                <p14:modId xmlns:p14="http://schemas.microsoft.com/office/powerpoint/2010/main" val="3510125806"/>
              </p:ext>
            </p:extLst>
          </p:nvPr>
        </p:nvGraphicFramePr>
        <p:xfrm>
          <a:off x="539552" y="5078970"/>
          <a:ext cx="4608512" cy="2454486"/>
        </p:xfrm>
        <a:graphic>
          <a:graphicData uri="http://schemas.openxmlformats.org/drawingml/2006/table">
            <a:tbl>
              <a:tblPr firstRow="1" bandRow="1">
                <a:tableStyleId>{5C22544A-7EE6-4342-B048-85BDC9FD1C3A}</a:tableStyleId>
              </a:tblPr>
              <a:tblGrid>
                <a:gridCol w="2304256"/>
                <a:gridCol w="2304256"/>
              </a:tblGrid>
              <a:tr h="291054">
                <a:tc>
                  <a:txBody>
                    <a:bodyPr/>
                    <a:lstStyle/>
                    <a:p>
                      <a:r>
                        <a:rPr lang="fi-FI" dirty="0" smtClean="0"/>
                        <a:t>HENKILÖ A</a:t>
                      </a:r>
                      <a:endParaRPr lang="fi-FI" dirty="0"/>
                    </a:p>
                  </a:txBody>
                  <a:tcPr>
                    <a:solidFill>
                      <a:schemeClr val="bg1">
                        <a:lumMod val="75000"/>
                      </a:schemeClr>
                    </a:solidFill>
                  </a:tcPr>
                </a:tc>
                <a:tc>
                  <a:txBody>
                    <a:bodyPr/>
                    <a:lstStyle/>
                    <a:p>
                      <a:r>
                        <a:rPr lang="fi-FI" dirty="0" smtClean="0"/>
                        <a:t>HENKILÖ</a:t>
                      </a:r>
                      <a:r>
                        <a:rPr lang="fi-FI" baseline="0" dirty="0" smtClean="0"/>
                        <a:t> B</a:t>
                      </a:r>
                      <a:endParaRPr lang="fi-FI" dirty="0"/>
                    </a:p>
                  </a:txBody>
                  <a:tcPr>
                    <a:solidFill>
                      <a:schemeClr val="bg1">
                        <a:lumMod val="75000"/>
                      </a:schemeClr>
                    </a:solidFill>
                  </a:tcPr>
                </a:tc>
              </a:tr>
              <a:tr h="582107">
                <a:tc>
                  <a:txBody>
                    <a:bodyPr/>
                    <a:lstStyle/>
                    <a:p>
                      <a:pPr marL="285750" indent="-285750">
                        <a:buFont typeface="Arial" pitchFamily="34" charset="0"/>
                        <a:buChar char="•"/>
                      </a:pPr>
                      <a:r>
                        <a:rPr lang="fi-FI" sz="1400" dirty="0" smtClean="0">
                          <a:solidFill>
                            <a:schemeClr val="tx1">
                              <a:lumMod val="50000"/>
                              <a:lumOff val="50000"/>
                            </a:schemeClr>
                          </a:solidFill>
                        </a:rPr>
                        <a:t>Internetistä</a:t>
                      </a:r>
                      <a:r>
                        <a:rPr lang="fi-FI" sz="1400" baseline="0" dirty="0" smtClean="0">
                          <a:solidFill>
                            <a:schemeClr val="tx1">
                              <a:lumMod val="50000"/>
                              <a:lumOff val="50000"/>
                            </a:schemeClr>
                          </a:solidFill>
                        </a:rPr>
                        <a:t> saadun tiedon luotettavuus</a:t>
                      </a:r>
                      <a:endParaRPr lang="fi-FI" sz="1400" dirty="0">
                        <a:solidFill>
                          <a:schemeClr val="tx1">
                            <a:lumMod val="50000"/>
                            <a:lumOff val="50000"/>
                          </a:schemeClr>
                        </a:solidFill>
                      </a:endParaRPr>
                    </a:p>
                  </a:txBody>
                  <a:tcPr>
                    <a:solidFill>
                      <a:schemeClr val="bg1"/>
                    </a:solidFill>
                  </a:tcPr>
                </a:tc>
                <a:tc>
                  <a:txBody>
                    <a:bodyPr/>
                    <a:lstStyle/>
                    <a:p>
                      <a:pPr marL="285750" marR="0"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fi-FI" sz="1400" dirty="0" smtClean="0">
                          <a:solidFill>
                            <a:schemeClr val="tx1">
                              <a:lumMod val="50000"/>
                              <a:lumOff val="50000"/>
                            </a:schemeClr>
                          </a:solidFill>
                        </a:rPr>
                        <a:t>Internetistä</a:t>
                      </a:r>
                      <a:r>
                        <a:rPr lang="fi-FI" sz="1400" baseline="0" dirty="0" smtClean="0">
                          <a:solidFill>
                            <a:schemeClr val="tx1">
                              <a:lumMod val="50000"/>
                              <a:lumOff val="50000"/>
                            </a:schemeClr>
                          </a:solidFill>
                        </a:rPr>
                        <a:t> saadun tiedon luotettavuus</a:t>
                      </a:r>
                      <a:endParaRPr lang="fi-FI" sz="1400" dirty="0" smtClean="0">
                        <a:solidFill>
                          <a:schemeClr val="tx1">
                            <a:lumMod val="50000"/>
                            <a:lumOff val="50000"/>
                          </a:schemeClr>
                        </a:solidFill>
                      </a:endParaRPr>
                    </a:p>
                    <a:p>
                      <a:pPr marL="285750" marR="0"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fi-FI" sz="1400" dirty="0" smtClean="0">
                          <a:solidFill>
                            <a:schemeClr val="bg1">
                              <a:lumMod val="50000"/>
                            </a:schemeClr>
                          </a:solidFill>
                        </a:rPr>
                        <a:t>Oma tietämättömyys</a:t>
                      </a:r>
                    </a:p>
                    <a:p>
                      <a:pPr marL="0" indent="0">
                        <a:buFont typeface="Arial" pitchFamily="34" charset="0"/>
                        <a:buNone/>
                      </a:pPr>
                      <a:endParaRPr lang="fi-FI" sz="1400" dirty="0"/>
                    </a:p>
                  </a:txBody>
                  <a:tcPr>
                    <a:solidFill>
                      <a:schemeClr val="bg1"/>
                    </a:solidFill>
                  </a:tcPr>
                </a:tc>
              </a:tr>
              <a:tr h="412326">
                <a:tc>
                  <a:txBody>
                    <a:bodyPr/>
                    <a:lstStyle/>
                    <a:p>
                      <a:endParaRPr lang="fi-FI" sz="1400" dirty="0"/>
                    </a:p>
                  </a:txBody>
                  <a:tcPr>
                    <a:solidFill>
                      <a:schemeClr val="bg1"/>
                    </a:solidFill>
                  </a:tcPr>
                </a:tc>
                <a:tc>
                  <a:txBody>
                    <a:bodyPr/>
                    <a:lstStyle/>
                    <a:p>
                      <a:pPr marL="285750" indent="-285750">
                        <a:buFont typeface="Arial" pitchFamily="34" charset="0"/>
                        <a:buChar char="•"/>
                      </a:pPr>
                      <a:endParaRPr lang="fi-FI" sz="1400" dirty="0"/>
                    </a:p>
                  </a:txBody>
                  <a:tcPr>
                    <a:solidFill>
                      <a:schemeClr val="bg1"/>
                    </a:solidFill>
                  </a:tcPr>
                </a:tc>
              </a:tr>
              <a:tr h="291054">
                <a:tc>
                  <a:txBody>
                    <a:bodyPr/>
                    <a:lstStyle/>
                    <a:p>
                      <a:endParaRPr lang="fi-FI" dirty="0"/>
                    </a:p>
                  </a:txBody>
                  <a:tcPr>
                    <a:solidFill>
                      <a:schemeClr val="bg1"/>
                    </a:solidFill>
                  </a:tcPr>
                </a:tc>
                <a:tc>
                  <a:txBody>
                    <a:bodyPr/>
                    <a:lstStyle/>
                    <a:p>
                      <a:endParaRPr lang="fi-FI" dirty="0"/>
                    </a:p>
                  </a:txBody>
                  <a:tcPr>
                    <a:solidFill>
                      <a:schemeClr val="bg1"/>
                    </a:solidFill>
                  </a:tcPr>
                </a:tc>
              </a:tr>
              <a:tr h="291054">
                <a:tc>
                  <a:txBody>
                    <a:bodyPr/>
                    <a:lstStyle/>
                    <a:p>
                      <a:endParaRPr lang="fi-FI" dirty="0"/>
                    </a:p>
                  </a:txBody>
                  <a:tcPr>
                    <a:solidFill>
                      <a:schemeClr val="bg1"/>
                    </a:solidFill>
                  </a:tcPr>
                </a:tc>
                <a:tc>
                  <a:txBody>
                    <a:bodyPr/>
                    <a:lstStyle/>
                    <a:p>
                      <a:endParaRPr lang="fi-FI" dirty="0"/>
                    </a:p>
                  </a:txBody>
                  <a:tcPr>
                    <a:solidFill>
                      <a:schemeClr val="bg1"/>
                    </a:solidFill>
                  </a:tcPr>
                </a:tc>
              </a:tr>
            </a:tbl>
          </a:graphicData>
        </a:graphic>
      </p:graphicFrame>
    </p:spTree>
    <p:extLst>
      <p:ext uri="{BB962C8B-B14F-4D97-AF65-F5344CB8AC3E}">
        <p14:creationId xmlns:p14="http://schemas.microsoft.com/office/powerpoint/2010/main" val="165353244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kstiruutu 2"/>
          <p:cNvSpPr txBox="1"/>
          <p:nvPr/>
        </p:nvSpPr>
        <p:spPr>
          <a:xfrm>
            <a:off x="5364088" y="-1729868"/>
            <a:ext cx="3816424" cy="10864513"/>
          </a:xfrm>
          <a:prstGeom prst="rect">
            <a:avLst/>
          </a:prstGeom>
          <a:noFill/>
        </p:spPr>
        <p:txBody>
          <a:bodyPr wrap="square" rtlCol="0">
            <a:spAutoFit/>
          </a:bodyPr>
          <a:lstStyle/>
          <a:p>
            <a:r>
              <a:rPr lang="fi-FI" sz="70000" b="1" dirty="0" smtClean="0">
                <a:ln w="28575">
                  <a:solidFill>
                    <a:schemeClr val="accent6">
                      <a:lumMod val="75000"/>
                    </a:schemeClr>
                  </a:solidFill>
                  <a:prstDash val="solid"/>
                </a:ln>
                <a:solidFill>
                  <a:schemeClr val="bg1"/>
                </a:solidFill>
                <a:effectLst>
                  <a:outerShdw blurRad="50800" dist="38100" dir="8100000" algn="tr" rotWithShape="0">
                    <a:prstClr val="black">
                      <a:alpha val="40000"/>
                    </a:prstClr>
                  </a:outerShdw>
                </a:effectLst>
                <a:latin typeface="Liberation Sans Narrow" pitchFamily="34" charset="0"/>
              </a:rPr>
              <a:t>3</a:t>
            </a:r>
            <a:endParaRPr lang="fi-FI" sz="70000" b="1" dirty="0">
              <a:ln w="28575">
                <a:solidFill>
                  <a:schemeClr val="accent6">
                    <a:lumMod val="75000"/>
                  </a:schemeClr>
                </a:solidFill>
                <a:prstDash val="solid"/>
              </a:ln>
              <a:solidFill>
                <a:schemeClr val="bg1"/>
              </a:solidFill>
              <a:effectLst>
                <a:outerShdw blurRad="50800" dist="38100" dir="8100000" algn="tr" rotWithShape="0">
                  <a:prstClr val="black">
                    <a:alpha val="40000"/>
                  </a:prstClr>
                </a:outerShdw>
              </a:effectLst>
              <a:latin typeface="Liberation Sans Narrow" pitchFamily="34" charset="0"/>
            </a:endParaRPr>
          </a:p>
        </p:txBody>
      </p:sp>
      <p:sp>
        <p:nvSpPr>
          <p:cNvPr id="2" name="Sisällön paikkamerkki 1"/>
          <p:cNvSpPr>
            <a:spLocks noGrp="1"/>
          </p:cNvSpPr>
          <p:nvPr>
            <p:ph idx="1"/>
          </p:nvPr>
        </p:nvSpPr>
        <p:spPr>
          <a:xfrm>
            <a:off x="457200" y="1711349"/>
            <a:ext cx="4978896" cy="4525963"/>
          </a:xfrm>
        </p:spPr>
        <p:txBody>
          <a:bodyPr/>
          <a:lstStyle/>
          <a:p>
            <a:pPr marL="0" indent="0">
              <a:buNone/>
            </a:pPr>
            <a:endParaRPr lang="fi-FI" sz="1800" dirty="0" smtClean="0">
              <a:solidFill>
                <a:schemeClr val="bg1">
                  <a:lumMod val="50000"/>
                </a:schemeClr>
              </a:solidFill>
            </a:endParaRPr>
          </a:p>
          <a:p>
            <a:pPr marL="0" indent="0">
              <a:buNone/>
            </a:pPr>
            <a:endParaRPr lang="fi-FI" sz="1800" dirty="0" smtClean="0">
              <a:solidFill>
                <a:schemeClr val="bg1">
                  <a:lumMod val="50000"/>
                </a:schemeClr>
              </a:solidFill>
            </a:endParaRPr>
          </a:p>
          <a:p>
            <a:pPr marL="0" indent="0">
              <a:buNone/>
            </a:pPr>
            <a:r>
              <a:rPr lang="fi-FI" sz="1800" dirty="0" smtClean="0">
                <a:solidFill>
                  <a:schemeClr val="bg1">
                    <a:lumMod val="50000"/>
                  </a:schemeClr>
                </a:solidFill>
              </a:rPr>
              <a:t>PYÖRÄN TESTAAMINEN</a:t>
            </a:r>
          </a:p>
          <a:p>
            <a:pPr marL="0" indent="0">
              <a:buNone/>
            </a:pPr>
            <a:endParaRPr lang="fi-FI" sz="1600" dirty="0">
              <a:solidFill>
                <a:schemeClr val="bg1">
                  <a:lumMod val="50000"/>
                </a:schemeClr>
              </a:solidFill>
            </a:endParaRPr>
          </a:p>
          <a:p>
            <a:pPr marL="0" indent="0">
              <a:buNone/>
            </a:pPr>
            <a:r>
              <a:rPr lang="fi-FI" sz="1600" dirty="0" smtClean="0">
                <a:solidFill>
                  <a:schemeClr val="bg1">
                    <a:lumMod val="50000"/>
                  </a:schemeClr>
                </a:solidFill>
              </a:rPr>
              <a:t>Henkilö koeajaa valitsemansa pyörän pyöräliikkeessä. Hän tekee lopullisen ostopäätöksen pyörästä kokeilun jälkeen, Jos </a:t>
            </a:r>
            <a:r>
              <a:rPr lang="fi-FI" sz="1600" dirty="0">
                <a:solidFill>
                  <a:schemeClr val="bg1">
                    <a:lumMod val="50000"/>
                  </a:schemeClr>
                </a:solidFill>
              </a:rPr>
              <a:t>pyörä </a:t>
            </a:r>
            <a:r>
              <a:rPr lang="fi-FI" sz="1600" dirty="0" smtClean="0">
                <a:solidFill>
                  <a:schemeClr val="bg1">
                    <a:lumMod val="50000"/>
                  </a:schemeClr>
                </a:solidFill>
              </a:rPr>
              <a:t>ei miellytä </a:t>
            </a:r>
            <a:r>
              <a:rPr lang="fi-FI" sz="1600" dirty="0">
                <a:solidFill>
                  <a:schemeClr val="bg1">
                    <a:lumMod val="50000"/>
                  </a:schemeClr>
                </a:solidFill>
              </a:rPr>
              <a:t>hän </a:t>
            </a:r>
            <a:r>
              <a:rPr lang="fi-FI" sz="1600" dirty="0" smtClean="0">
                <a:solidFill>
                  <a:schemeClr val="bg1">
                    <a:lumMod val="50000"/>
                  </a:schemeClr>
                </a:solidFill>
              </a:rPr>
              <a:t>kokeilee toista mallia tai siirtyy </a:t>
            </a:r>
            <a:r>
              <a:rPr lang="fi-FI" sz="1600" dirty="0">
                <a:solidFill>
                  <a:schemeClr val="bg1">
                    <a:lumMod val="50000"/>
                  </a:schemeClr>
                </a:solidFill>
              </a:rPr>
              <a:t>uudestaan </a:t>
            </a:r>
            <a:r>
              <a:rPr lang="fi-FI" sz="1600" dirty="0" smtClean="0">
                <a:solidFill>
                  <a:schemeClr val="bg1">
                    <a:lumMod val="50000"/>
                  </a:schemeClr>
                </a:solidFill>
              </a:rPr>
              <a:t>tiedonhakuun</a:t>
            </a:r>
          </a:p>
          <a:p>
            <a:pPr marL="0" indent="0">
              <a:buNone/>
            </a:pPr>
            <a:endParaRPr lang="fi-FI" sz="1600" dirty="0">
              <a:solidFill>
                <a:schemeClr val="bg1">
                  <a:lumMod val="50000"/>
                </a:schemeClr>
              </a:solidFill>
            </a:endParaRPr>
          </a:p>
          <a:p>
            <a:pPr marL="0" indent="0">
              <a:buNone/>
            </a:pPr>
            <a:endParaRPr lang="fi-FI" sz="1600" dirty="0" smtClean="0">
              <a:solidFill>
                <a:schemeClr val="bg1">
                  <a:lumMod val="50000"/>
                </a:schemeClr>
              </a:solidFill>
            </a:endParaRPr>
          </a:p>
        </p:txBody>
      </p:sp>
      <p:sp>
        <p:nvSpPr>
          <p:cNvPr id="4" name="TextBox 4"/>
          <p:cNvSpPr txBox="1"/>
          <p:nvPr/>
        </p:nvSpPr>
        <p:spPr>
          <a:xfrm>
            <a:off x="2123728" y="807095"/>
            <a:ext cx="7020272" cy="461665"/>
          </a:xfrm>
          <a:prstGeom prst="rect">
            <a:avLst/>
          </a:prstGeom>
          <a:noFill/>
        </p:spPr>
        <p:txBody>
          <a:bodyPr wrap="square" rtlCol="0">
            <a:spAutoFit/>
          </a:bodyPr>
          <a:lstStyle/>
          <a:p>
            <a:r>
              <a:rPr lang="fi-FI" sz="2400" dirty="0" smtClean="0">
                <a:solidFill>
                  <a:schemeClr val="bg1"/>
                </a:solidFill>
              </a:rPr>
              <a:t>MAASTOPYÖRÄILIJÄ</a:t>
            </a:r>
            <a:endParaRPr lang="fi-FI" sz="2400" dirty="0">
              <a:solidFill>
                <a:schemeClr val="bg1"/>
              </a:solidFill>
            </a:endParaRPr>
          </a:p>
        </p:txBody>
      </p:sp>
      <p:graphicFrame>
        <p:nvGraphicFramePr>
          <p:cNvPr id="9" name="Table 8"/>
          <p:cNvGraphicFramePr>
            <a:graphicFrameLocks noGrp="1"/>
          </p:cNvGraphicFramePr>
          <p:nvPr>
            <p:extLst>
              <p:ext uri="{D42A27DB-BD31-4B8C-83A1-F6EECF244321}">
                <p14:modId xmlns:p14="http://schemas.microsoft.com/office/powerpoint/2010/main" val="3256942847"/>
              </p:ext>
            </p:extLst>
          </p:nvPr>
        </p:nvGraphicFramePr>
        <p:xfrm>
          <a:off x="539552" y="4480520"/>
          <a:ext cx="4608512" cy="1828800"/>
        </p:xfrm>
        <a:graphic>
          <a:graphicData uri="http://schemas.openxmlformats.org/drawingml/2006/table">
            <a:tbl>
              <a:tblPr firstRow="1" bandRow="1">
                <a:tableStyleId>{5C22544A-7EE6-4342-B048-85BDC9FD1C3A}</a:tableStyleId>
              </a:tblPr>
              <a:tblGrid>
                <a:gridCol w="2304256"/>
                <a:gridCol w="2304256"/>
              </a:tblGrid>
              <a:tr h="291054">
                <a:tc>
                  <a:txBody>
                    <a:bodyPr/>
                    <a:lstStyle/>
                    <a:p>
                      <a:r>
                        <a:rPr lang="fi-FI" dirty="0" smtClean="0">
                          <a:solidFill>
                            <a:schemeClr val="bg1"/>
                          </a:solidFill>
                        </a:rPr>
                        <a:t>HENKILÖ A</a:t>
                      </a:r>
                      <a:endParaRPr lang="fi-FI" dirty="0">
                        <a:solidFill>
                          <a:schemeClr val="bg1"/>
                        </a:solidFill>
                      </a:endParaRPr>
                    </a:p>
                  </a:txBody>
                  <a:tcPr>
                    <a:solidFill>
                      <a:schemeClr val="bg1">
                        <a:lumMod val="75000"/>
                      </a:schemeClr>
                    </a:solidFill>
                  </a:tcPr>
                </a:tc>
                <a:tc>
                  <a:txBody>
                    <a:bodyPr/>
                    <a:lstStyle/>
                    <a:p>
                      <a:r>
                        <a:rPr lang="fi-FI" dirty="0" smtClean="0"/>
                        <a:t>HENKILÖ</a:t>
                      </a:r>
                      <a:r>
                        <a:rPr lang="fi-FI" baseline="0" dirty="0" smtClean="0"/>
                        <a:t> B</a:t>
                      </a:r>
                      <a:endParaRPr lang="fi-FI" dirty="0"/>
                    </a:p>
                  </a:txBody>
                  <a:tcPr>
                    <a:solidFill>
                      <a:schemeClr val="bg1">
                        <a:lumMod val="75000"/>
                      </a:schemeClr>
                    </a:solidFill>
                  </a:tcPr>
                </a:tc>
              </a:tr>
              <a:tr h="412326">
                <a:tc>
                  <a:txBody>
                    <a:bodyPr/>
                    <a:lstStyle/>
                    <a:p>
                      <a:pPr marL="285750" indent="-285750">
                        <a:buFont typeface="Arial" pitchFamily="34" charset="0"/>
                        <a:buChar char="•"/>
                      </a:pPr>
                      <a:r>
                        <a:rPr lang="fi-FI" sz="1400" dirty="0" smtClean="0">
                          <a:solidFill>
                            <a:schemeClr val="tx1">
                              <a:lumMod val="50000"/>
                              <a:lumOff val="50000"/>
                            </a:schemeClr>
                          </a:solidFill>
                        </a:rPr>
                        <a:t>Tietää mitä haluaa ja osaa etsiä</a:t>
                      </a:r>
                    </a:p>
                    <a:p>
                      <a:endParaRPr lang="fi-FI" sz="1400" dirty="0">
                        <a:solidFill>
                          <a:schemeClr val="tx1">
                            <a:lumMod val="50000"/>
                            <a:lumOff val="50000"/>
                          </a:schemeClr>
                        </a:solidFill>
                      </a:endParaRPr>
                    </a:p>
                  </a:txBody>
                  <a:tcPr>
                    <a:solidFill>
                      <a:schemeClr val="bg1"/>
                    </a:solidFill>
                  </a:tcPr>
                </a:tc>
                <a:tc>
                  <a:txBody>
                    <a:bodyPr/>
                    <a:lstStyle/>
                    <a:p>
                      <a:pPr marL="285750" indent="-285750">
                        <a:buFont typeface="Arial" pitchFamily="34" charset="0"/>
                        <a:buChar char="•"/>
                      </a:pPr>
                      <a:r>
                        <a:rPr lang="fi-FI" sz="1400" dirty="0" smtClean="0">
                          <a:solidFill>
                            <a:schemeClr val="tx1">
                              <a:lumMod val="50000"/>
                              <a:lumOff val="50000"/>
                            </a:schemeClr>
                          </a:solidFill>
                        </a:rPr>
                        <a:t>Tekee ostopäätöksen mututuntumalla</a:t>
                      </a:r>
                    </a:p>
                    <a:p>
                      <a:pPr marL="285750" indent="-285750">
                        <a:buFont typeface="Arial" pitchFamily="34" charset="0"/>
                        <a:buChar char="•"/>
                      </a:pPr>
                      <a:r>
                        <a:rPr lang="fi-FI" sz="1400" dirty="0" smtClean="0">
                          <a:solidFill>
                            <a:schemeClr val="tx1">
                              <a:lumMod val="50000"/>
                              <a:lumOff val="50000"/>
                            </a:schemeClr>
                          </a:solidFill>
                        </a:rPr>
                        <a:t>Uskoo</a:t>
                      </a:r>
                      <a:r>
                        <a:rPr lang="fi-FI" sz="1400" baseline="0" dirty="0" smtClean="0">
                          <a:solidFill>
                            <a:schemeClr val="tx1">
                              <a:lumMod val="50000"/>
                              <a:lumOff val="50000"/>
                            </a:schemeClr>
                          </a:solidFill>
                        </a:rPr>
                        <a:t> myyjää</a:t>
                      </a:r>
                      <a:endParaRPr lang="fi-FI" sz="1400" dirty="0">
                        <a:solidFill>
                          <a:schemeClr val="tx1">
                            <a:lumMod val="50000"/>
                            <a:lumOff val="50000"/>
                          </a:schemeClr>
                        </a:solidFill>
                      </a:endParaRPr>
                    </a:p>
                  </a:txBody>
                  <a:tcPr>
                    <a:solidFill>
                      <a:schemeClr val="bg1"/>
                    </a:solidFill>
                  </a:tcPr>
                </a:tc>
              </a:tr>
              <a:tr h="291054">
                <a:tc>
                  <a:txBody>
                    <a:bodyPr/>
                    <a:lstStyle/>
                    <a:p>
                      <a:endParaRPr lang="fi-FI" dirty="0"/>
                    </a:p>
                  </a:txBody>
                  <a:tcPr>
                    <a:solidFill>
                      <a:schemeClr val="bg1"/>
                    </a:solidFill>
                  </a:tcPr>
                </a:tc>
                <a:tc>
                  <a:txBody>
                    <a:bodyPr/>
                    <a:lstStyle/>
                    <a:p>
                      <a:endParaRPr lang="fi-FI" dirty="0"/>
                    </a:p>
                  </a:txBody>
                  <a:tcPr>
                    <a:solidFill>
                      <a:schemeClr val="bg1"/>
                    </a:solidFill>
                  </a:tcPr>
                </a:tc>
              </a:tr>
              <a:tr h="291054">
                <a:tc>
                  <a:txBody>
                    <a:bodyPr/>
                    <a:lstStyle/>
                    <a:p>
                      <a:endParaRPr lang="fi-FI" dirty="0"/>
                    </a:p>
                  </a:txBody>
                  <a:tcPr>
                    <a:solidFill>
                      <a:schemeClr val="bg1"/>
                    </a:solidFill>
                  </a:tcPr>
                </a:tc>
                <a:tc>
                  <a:txBody>
                    <a:bodyPr/>
                    <a:lstStyle/>
                    <a:p>
                      <a:endParaRPr lang="fi-FI" dirty="0"/>
                    </a:p>
                  </a:txBody>
                  <a:tcPr>
                    <a:solidFill>
                      <a:schemeClr val="bg1"/>
                    </a:solidFill>
                  </a:tcPr>
                </a:tc>
              </a:tr>
            </a:tbl>
          </a:graphicData>
        </a:graphic>
      </p:graphicFrame>
    </p:spTree>
    <p:extLst>
      <p:ext uri="{BB962C8B-B14F-4D97-AF65-F5344CB8AC3E}">
        <p14:creationId xmlns:p14="http://schemas.microsoft.com/office/powerpoint/2010/main" val="138534241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kstiruutu 2"/>
          <p:cNvSpPr txBox="1"/>
          <p:nvPr/>
        </p:nvSpPr>
        <p:spPr>
          <a:xfrm>
            <a:off x="5148064" y="-1683568"/>
            <a:ext cx="3456384" cy="10864513"/>
          </a:xfrm>
          <a:prstGeom prst="rect">
            <a:avLst/>
          </a:prstGeom>
          <a:noFill/>
        </p:spPr>
        <p:txBody>
          <a:bodyPr wrap="square" rtlCol="0">
            <a:spAutoFit/>
          </a:bodyPr>
          <a:lstStyle/>
          <a:p>
            <a:r>
              <a:rPr lang="fi-FI" sz="70000" b="1" dirty="0" smtClean="0">
                <a:ln w="28575">
                  <a:solidFill>
                    <a:schemeClr val="accent6">
                      <a:lumMod val="75000"/>
                    </a:schemeClr>
                  </a:solidFill>
                  <a:prstDash val="solid"/>
                </a:ln>
                <a:solidFill>
                  <a:schemeClr val="bg1"/>
                </a:solidFill>
                <a:effectLst>
                  <a:outerShdw blurRad="50800" dist="38100" dir="8100000" algn="tr" rotWithShape="0">
                    <a:prstClr val="black">
                      <a:alpha val="40000"/>
                    </a:prstClr>
                  </a:outerShdw>
                </a:effectLst>
                <a:latin typeface="Liberation Sans Narrow" pitchFamily="34" charset="0"/>
              </a:rPr>
              <a:t>4</a:t>
            </a:r>
            <a:endParaRPr lang="fi-FI" sz="70000" b="1" dirty="0">
              <a:ln w="28575">
                <a:solidFill>
                  <a:schemeClr val="accent6">
                    <a:lumMod val="75000"/>
                  </a:schemeClr>
                </a:solidFill>
                <a:prstDash val="solid"/>
              </a:ln>
              <a:solidFill>
                <a:schemeClr val="bg1"/>
              </a:solidFill>
              <a:effectLst>
                <a:outerShdw blurRad="50800" dist="38100" dir="8100000" algn="tr" rotWithShape="0">
                  <a:prstClr val="black">
                    <a:alpha val="40000"/>
                  </a:prstClr>
                </a:outerShdw>
              </a:effectLst>
              <a:latin typeface="Liberation Sans Narrow" pitchFamily="34" charset="0"/>
            </a:endParaRPr>
          </a:p>
        </p:txBody>
      </p:sp>
      <p:sp>
        <p:nvSpPr>
          <p:cNvPr id="2" name="Sisällön paikkamerkki 1"/>
          <p:cNvSpPr>
            <a:spLocks noGrp="1"/>
          </p:cNvSpPr>
          <p:nvPr>
            <p:ph idx="1"/>
          </p:nvPr>
        </p:nvSpPr>
        <p:spPr>
          <a:xfrm>
            <a:off x="457200" y="1556792"/>
            <a:ext cx="5439682" cy="4525963"/>
          </a:xfrm>
        </p:spPr>
        <p:txBody>
          <a:bodyPr/>
          <a:lstStyle/>
          <a:p>
            <a:pPr marL="0" indent="0">
              <a:buNone/>
            </a:pPr>
            <a:endParaRPr lang="fi-FI" sz="1800" dirty="0" smtClean="0">
              <a:solidFill>
                <a:schemeClr val="tx1">
                  <a:lumMod val="50000"/>
                  <a:lumOff val="50000"/>
                </a:schemeClr>
              </a:solidFill>
            </a:endParaRPr>
          </a:p>
          <a:p>
            <a:pPr marL="0" indent="0">
              <a:buNone/>
            </a:pPr>
            <a:r>
              <a:rPr lang="fi-FI" sz="1800" dirty="0" smtClean="0">
                <a:solidFill>
                  <a:schemeClr val="tx1">
                    <a:lumMod val="50000"/>
                    <a:lumOff val="50000"/>
                  </a:schemeClr>
                </a:solidFill>
              </a:rPr>
              <a:t>VALINTOJEN TEKEMINEN</a:t>
            </a:r>
          </a:p>
          <a:p>
            <a:pPr marL="0" indent="0">
              <a:buNone/>
            </a:pPr>
            <a:endParaRPr lang="fi-FI" sz="1600" dirty="0">
              <a:solidFill>
                <a:schemeClr val="tx1">
                  <a:lumMod val="50000"/>
                  <a:lumOff val="50000"/>
                </a:schemeClr>
              </a:solidFill>
            </a:endParaRPr>
          </a:p>
          <a:p>
            <a:pPr marL="0" indent="0">
              <a:buNone/>
            </a:pPr>
            <a:r>
              <a:rPr lang="fi-FI" sz="1600" dirty="0" smtClean="0">
                <a:solidFill>
                  <a:schemeClr val="bg1">
                    <a:lumMod val="50000"/>
                  </a:schemeClr>
                </a:solidFill>
              </a:rPr>
              <a:t>Henkilö päättää haluaako hän kasata pyörän itse osista vai ostaa puolivalmiina/valmiina. Hän tekee myös päätöksen ostaako pyörän uutena vai käytettynä. </a:t>
            </a:r>
          </a:p>
          <a:p>
            <a:pPr marL="0" indent="0">
              <a:buNone/>
            </a:pPr>
            <a:endParaRPr lang="fi-FI" sz="1600" dirty="0" smtClean="0">
              <a:solidFill>
                <a:schemeClr val="bg1">
                  <a:lumMod val="50000"/>
                </a:schemeClr>
              </a:solidFill>
            </a:endParaRPr>
          </a:p>
          <a:p>
            <a:pPr marL="0" indent="0">
              <a:buNone/>
            </a:pPr>
            <a:r>
              <a:rPr lang="fi-FI" sz="1600" dirty="0" smtClean="0">
                <a:solidFill>
                  <a:schemeClr val="bg1">
                    <a:lumMod val="50000"/>
                  </a:schemeClr>
                </a:solidFill>
              </a:rPr>
              <a:t>Ostopäätökseen vaikuttavia tekijöitä ovat  muun muassa: </a:t>
            </a:r>
          </a:p>
          <a:p>
            <a:pPr marL="0" indent="0">
              <a:buNone/>
            </a:pPr>
            <a:r>
              <a:rPr lang="fi-FI" sz="1600" dirty="0">
                <a:solidFill>
                  <a:schemeClr val="bg1">
                    <a:lumMod val="50000"/>
                  </a:schemeClr>
                </a:solidFill>
              </a:rPr>
              <a:t/>
            </a:r>
            <a:br>
              <a:rPr lang="fi-FI" sz="1600" dirty="0">
                <a:solidFill>
                  <a:schemeClr val="bg1">
                    <a:lumMod val="50000"/>
                  </a:schemeClr>
                </a:solidFill>
              </a:rPr>
            </a:br>
            <a:endParaRPr lang="fi-FI" sz="1600" dirty="0">
              <a:solidFill>
                <a:schemeClr val="bg1">
                  <a:lumMod val="50000"/>
                </a:schemeClr>
              </a:solidFill>
            </a:endParaRPr>
          </a:p>
          <a:p>
            <a:endParaRPr lang="fi-FI" sz="1600" dirty="0">
              <a:solidFill>
                <a:schemeClr val="bg1">
                  <a:lumMod val="50000"/>
                </a:schemeClr>
              </a:solidFill>
            </a:endParaRPr>
          </a:p>
          <a:p>
            <a:pPr marL="0" indent="0">
              <a:buNone/>
            </a:pPr>
            <a:endParaRPr lang="fi-FI" sz="1800" dirty="0" smtClean="0">
              <a:solidFill>
                <a:schemeClr val="tx1">
                  <a:lumMod val="50000"/>
                  <a:lumOff val="50000"/>
                </a:schemeClr>
              </a:solidFill>
            </a:endParaRPr>
          </a:p>
        </p:txBody>
      </p:sp>
      <p:sp>
        <p:nvSpPr>
          <p:cNvPr id="4" name="TextBox 4"/>
          <p:cNvSpPr txBox="1"/>
          <p:nvPr/>
        </p:nvSpPr>
        <p:spPr>
          <a:xfrm>
            <a:off x="2123728" y="807095"/>
            <a:ext cx="7020272" cy="461665"/>
          </a:xfrm>
          <a:prstGeom prst="rect">
            <a:avLst/>
          </a:prstGeom>
          <a:noFill/>
        </p:spPr>
        <p:txBody>
          <a:bodyPr wrap="square" rtlCol="0">
            <a:spAutoFit/>
          </a:bodyPr>
          <a:lstStyle/>
          <a:p>
            <a:r>
              <a:rPr lang="fi-FI" sz="2400" dirty="0" smtClean="0">
                <a:solidFill>
                  <a:schemeClr val="bg1"/>
                </a:solidFill>
              </a:rPr>
              <a:t>MAASTOPYÖRÄILIJÄ</a:t>
            </a:r>
            <a:endParaRPr lang="fi-FI" sz="2400" dirty="0">
              <a:solidFill>
                <a:schemeClr val="bg1"/>
              </a:solidFill>
            </a:endParaRPr>
          </a:p>
        </p:txBody>
      </p:sp>
      <p:graphicFrame>
        <p:nvGraphicFramePr>
          <p:cNvPr id="9" name="Table 8"/>
          <p:cNvGraphicFramePr>
            <a:graphicFrameLocks noGrp="1"/>
          </p:cNvGraphicFramePr>
          <p:nvPr>
            <p:extLst>
              <p:ext uri="{D42A27DB-BD31-4B8C-83A1-F6EECF244321}">
                <p14:modId xmlns:p14="http://schemas.microsoft.com/office/powerpoint/2010/main" val="605450546"/>
              </p:ext>
            </p:extLst>
          </p:nvPr>
        </p:nvGraphicFramePr>
        <p:xfrm>
          <a:off x="539552" y="4225530"/>
          <a:ext cx="4608512" cy="3307926"/>
        </p:xfrm>
        <a:graphic>
          <a:graphicData uri="http://schemas.openxmlformats.org/drawingml/2006/table">
            <a:tbl>
              <a:tblPr firstRow="1" bandRow="1">
                <a:tableStyleId>{5C22544A-7EE6-4342-B048-85BDC9FD1C3A}</a:tableStyleId>
              </a:tblPr>
              <a:tblGrid>
                <a:gridCol w="2304256"/>
                <a:gridCol w="2304256"/>
              </a:tblGrid>
              <a:tr h="291054">
                <a:tc>
                  <a:txBody>
                    <a:bodyPr/>
                    <a:lstStyle/>
                    <a:p>
                      <a:r>
                        <a:rPr lang="fi-FI" dirty="0" smtClean="0"/>
                        <a:t>HENKILÖ A</a:t>
                      </a:r>
                      <a:endParaRPr lang="fi-FI" dirty="0"/>
                    </a:p>
                  </a:txBody>
                  <a:tcPr>
                    <a:solidFill>
                      <a:schemeClr val="bg1">
                        <a:lumMod val="75000"/>
                      </a:schemeClr>
                    </a:solidFill>
                  </a:tcPr>
                </a:tc>
                <a:tc>
                  <a:txBody>
                    <a:bodyPr/>
                    <a:lstStyle/>
                    <a:p>
                      <a:r>
                        <a:rPr lang="fi-FI" dirty="0" smtClean="0"/>
                        <a:t>HENKILÖ</a:t>
                      </a:r>
                      <a:r>
                        <a:rPr lang="fi-FI" baseline="0" dirty="0" smtClean="0"/>
                        <a:t> B</a:t>
                      </a:r>
                      <a:endParaRPr lang="fi-FI" dirty="0"/>
                    </a:p>
                  </a:txBody>
                  <a:tcPr>
                    <a:solidFill>
                      <a:schemeClr val="bg1">
                        <a:lumMod val="75000"/>
                      </a:schemeClr>
                    </a:solidFill>
                  </a:tcPr>
                </a:tc>
              </a:tr>
              <a:tr h="582107">
                <a:tc>
                  <a:txBody>
                    <a:bodyPr/>
                    <a:lstStyle/>
                    <a:p>
                      <a:pPr marL="285750" marR="0"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fi-FI" sz="1400" dirty="0" smtClean="0">
                          <a:solidFill>
                            <a:schemeClr val="bg1">
                              <a:lumMod val="50000"/>
                            </a:schemeClr>
                          </a:solidFill>
                        </a:rPr>
                        <a:t>pyörän merkki</a:t>
                      </a:r>
                    </a:p>
                    <a:p>
                      <a:pPr marL="285750" marR="0"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fi-FI" sz="1400" dirty="0" smtClean="0">
                          <a:solidFill>
                            <a:schemeClr val="bg1">
                              <a:lumMod val="50000"/>
                            </a:schemeClr>
                          </a:solidFill>
                        </a:rPr>
                        <a:t>väri</a:t>
                      </a:r>
                    </a:p>
                    <a:p>
                      <a:pPr marL="285750" marR="0"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fi-FI" sz="1400" dirty="0" smtClean="0">
                          <a:solidFill>
                            <a:schemeClr val="bg1">
                              <a:lumMod val="50000"/>
                            </a:schemeClr>
                          </a:solidFill>
                        </a:rPr>
                        <a:t>ominaisuudet</a:t>
                      </a:r>
                    </a:p>
                    <a:p>
                      <a:pPr marL="285750" marR="0"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fi-FI" sz="1400" dirty="0" smtClean="0">
                          <a:solidFill>
                            <a:schemeClr val="bg1">
                              <a:lumMod val="50000"/>
                            </a:schemeClr>
                          </a:solidFill>
                        </a:rPr>
                        <a:t>hinta</a:t>
                      </a:r>
                    </a:p>
                    <a:p>
                      <a:pPr marL="285750" marR="0"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fi-FI" sz="1400" dirty="0" smtClean="0">
                          <a:solidFill>
                            <a:schemeClr val="bg1">
                              <a:lumMod val="50000"/>
                            </a:schemeClr>
                          </a:solidFill>
                        </a:rPr>
                        <a:t>muotoilu</a:t>
                      </a:r>
                    </a:p>
                    <a:p>
                      <a:pPr marL="285750" marR="0"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fi-FI" sz="1400" dirty="0" smtClean="0">
                          <a:solidFill>
                            <a:schemeClr val="bg1">
                              <a:lumMod val="50000"/>
                            </a:schemeClr>
                          </a:solidFill>
                        </a:rPr>
                        <a:t>uniikki</a:t>
                      </a:r>
                    </a:p>
                    <a:p>
                      <a:pPr marL="285750" marR="0"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fi-FI" sz="1400" dirty="0" smtClean="0">
                          <a:solidFill>
                            <a:schemeClr val="bg1">
                              <a:lumMod val="50000"/>
                            </a:schemeClr>
                          </a:solidFill>
                        </a:rPr>
                        <a:t>palvelu liikkeessä </a:t>
                      </a:r>
                    </a:p>
                    <a:p>
                      <a:pPr marL="0" marR="0" indent="0" algn="l" defTabSz="914400" rtl="0" eaLnBrk="1" fontAlgn="auto" latinLnBrk="0" hangingPunct="1">
                        <a:lnSpc>
                          <a:spcPct val="100000"/>
                        </a:lnSpc>
                        <a:spcBef>
                          <a:spcPts val="0"/>
                        </a:spcBef>
                        <a:spcAft>
                          <a:spcPts val="0"/>
                        </a:spcAft>
                        <a:buClrTx/>
                        <a:buSzTx/>
                        <a:buFontTx/>
                        <a:buNone/>
                        <a:tabLst/>
                        <a:defRPr/>
                      </a:pPr>
                      <a:endParaRPr lang="fi-FI" sz="1400" dirty="0" smtClean="0">
                        <a:solidFill>
                          <a:schemeClr val="bg1">
                            <a:lumMod val="50000"/>
                          </a:schemeClr>
                        </a:solidFill>
                      </a:endParaRPr>
                    </a:p>
                  </a:txBody>
                  <a:tcPr>
                    <a:solidFill>
                      <a:schemeClr val="bg1"/>
                    </a:solidFill>
                  </a:tcPr>
                </a:tc>
                <a:tc>
                  <a:txBody>
                    <a:bodyPr/>
                    <a:lstStyle/>
                    <a:p>
                      <a:pPr marL="285750" marR="0"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fi-FI" sz="1400" dirty="0" smtClean="0">
                          <a:solidFill>
                            <a:schemeClr val="bg1">
                              <a:lumMod val="50000"/>
                            </a:schemeClr>
                          </a:solidFill>
                        </a:rPr>
                        <a:t>väri</a:t>
                      </a:r>
                    </a:p>
                    <a:p>
                      <a:pPr marL="285750" marR="0"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fi-FI" sz="1400" dirty="0" smtClean="0">
                          <a:solidFill>
                            <a:schemeClr val="bg1">
                              <a:lumMod val="50000"/>
                            </a:schemeClr>
                          </a:solidFill>
                        </a:rPr>
                        <a:t>saatavuus</a:t>
                      </a:r>
                    </a:p>
                    <a:p>
                      <a:pPr marL="285750" marR="0"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fi-FI" sz="1400" dirty="0" smtClean="0">
                          <a:solidFill>
                            <a:schemeClr val="bg1">
                              <a:lumMod val="50000"/>
                            </a:schemeClr>
                          </a:solidFill>
                        </a:rPr>
                        <a:t>hinta</a:t>
                      </a:r>
                    </a:p>
                    <a:p>
                      <a:pPr marL="285750" indent="-285750">
                        <a:buFont typeface="Arial" pitchFamily="34" charset="0"/>
                        <a:buChar char="•"/>
                      </a:pPr>
                      <a:r>
                        <a:rPr lang="fi-FI" sz="1400" dirty="0" smtClean="0">
                          <a:solidFill>
                            <a:schemeClr val="bg1">
                              <a:lumMod val="50000"/>
                            </a:schemeClr>
                          </a:solidFill>
                        </a:rPr>
                        <a:t>palvelu liikkeessä ja liikkeen tarjoamat huoltopalvelut</a:t>
                      </a:r>
                    </a:p>
                    <a:p>
                      <a:r>
                        <a:rPr lang="fi-FI" sz="1400" dirty="0" smtClean="0">
                          <a:solidFill>
                            <a:schemeClr val="bg1">
                              <a:lumMod val="50000"/>
                            </a:schemeClr>
                          </a:solidFill>
                        </a:rPr>
                        <a:t> </a:t>
                      </a:r>
                      <a:endParaRPr lang="fi-FI" sz="1400" dirty="0"/>
                    </a:p>
                  </a:txBody>
                  <a:tcPr>
                    <a:solidFill>
                      <a:schemeClr val="bg1"/>
                    </a:solidFill>
                  </a:tcPr>
                </a:tc>
              </a:tr>
              <a:tr h="412326">
                <a:tc>
                  <a:txBody>
                    <a:bodyPr/>
                    <a:lstStyle/>
                    <a:p>
                      <a:endParaRPr lang="fi-FI" sz="1400" dirty="0"/>
                    </a:p>
                  </a:txBody>
                  <a:tcPr>
                    <a:solidFill>
                      <a:schemeClr val="bg1"/>
                    </a:solidFill>
                  </a:tcPr>
                </a:tc>
                <a:tc>
                  <a:txBody>
                    <a:bodyPr/>
                    <a:lstStyle/>
                    <a:p>
                      <a:endParaRPr lang="fi-FI" dirty="0"/>
                    </a:p>
                  </a:txBody>
                  <a:tcPr>
                    <a:solidFill>
                      <a:schemeClr val="bg1"/>
                    </a:solidFill>
                  </a:tcPr>
                </a:tc>
              </a:tr>
              <a:tr h="291054">
                <a:tc>
                  <a:txBody>
                    <a:bodyPr/>
                    <a:lstStyle/>
                    <a:p>
                      <a:endParaRPr lang="fi-FI" dirty="0"/>
                    </a:p>
                  </a:txBody>
                  <a:tcPr>
                    <a:solidFill>
                      <a:schemeClr val="bg1"/>
                    </a:solidFill>
                  </a:tcPr>
                </a:tc>
                <a:tc>
                  <a:txBody>
                    <a:bodyPr/>
                    <a:lstStyle/>
                    <a:p>
                      <a:endParaRPr lang="fi-FI" dirty="0"/>
                    </a:p>
                  </a:txBody>
                  <a:tcPr>
                    <a:solidFill>
                      <a:schemeClr val="bg1"/>
                    </a:solidFill>
                  </a:tcPr>
                </a:tc>
              </a:tr>
              <a:tr h="291054">
                <a:tc>
                  <a:txBody>
                    <a:bodyPr/>
                    <a:lstStyle/>
                    <a:p>
                      <a:endParaRPr lang="fi-FI" dirty="0"/>
                    </a:p>
                  </a:txBody>
                  <a:tcPr>
                    <a:solidFill>
                      <a:schemeClr val="bg1"/>
                    </a:solidFill>
                  </a:tcPr>
                </a:tc>
                <a:tc>
                  <a:txBody>
                    <a:bodyPr/>
                    <a:lstStyle/>
                    <a:p>
                      <a:endParaRPr lang="fi-FI" dirty="0"/>
                    </a:p>
                  </a:txBody>
                  <a:tcPr>
                    <a:solidFill>
                      <a:schemeClr val="bg1"/>
                    </a:solidFill>
                  </a:tcPr>
                </a:tc>
              </a:tr>
            </a:tbl>
          </a:graphicData>
        </a:graphic>
      </p:graphicFrame>
    </p:spTree>
    <p:extLst>
      <p:ext uri="{BB962C8B-B14F-4D97-AF65-F5344CB8AC3E}">
        <p14:creationId xmlns:p14="http://schemas.microsoft.com/office/powerpoint/2010/main" val="123695421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te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2581</TotalTime>
  <Words>624</Words>
  <Application>Microsoft Office PowerPoint</Application>
  <PresentationFormat>On-screen Show (4:3)</PresentationFormat>
  <Paragraphs>200</Paragraphs>
  <Slides>15</Slides>
  <Notes>0</Notes>
  <HiddenSlides>0</HiddenSlides>
  <MMClips>0</MMClips>
  <ScaleCrop>false</ScaleCrop>
  <HeadingPairs>
    <vt:vector size="4" baseType="variant">
      <vt:variant>
        <vt:lpstr>Theme</vt:lpstr>
      </vt:variant>
      <vt:variant>
        <vt:i4>2</vt:i4>
      </vt:variant>
      <vt:variant>
        <vt:lpstr>Slide Titles</vt:lpstr>
      </vt:variant>
      <vt:variant>
        <vt:i4>15</vt:i4>
      </vt:variant>
    </vt:vector>
  </HeadingPairs>
  <TitlesOfParts>
    <vt:vector size="17" baseType="lpstr">
      <vt:lpstr>Office Theme</vt:lpstr>
      <vt:lpstr>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Metropolia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Administrator</dc:creator>
  <cp:lastModifiedBy>Administrator</cp:lastModifiedBy>
  <cp:revision>285</cp:revision>
  <dcterms:created xsi:type="dcterms:W3CDTF">2011-08-22T08:20:03Z</dcterms:created>
  <dcterms:modified xsi:type="dcterms:W3CDTF">2011-10-11T12:00:12Z</dcterms:modified>
</cp:coreProperties>
</file>