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9"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80" r:id="rId16"/>
    <p:sldId id="271" r:id="rId17"/>
    <p:sldId id="281" r:id="rId18"/>
    <p:sldId id="282" r:id="rId19"/>
    <p:sldId id="283" r:id="rId20"/>
    <p:sldId id="284" r:id="rId21"/>
    <p:sldId id="272" r:id="rId22"/>
    <p:sldId id="273" r:id="rId23"/>
    <p:sldId id="274" r:id="rId24"/>
    <p:sldId id="275" r:id="rId25"/>
    <p:sldId id="276" r:id="rId26"/>
    <p:sldId id="277" r:id="rId27"/>
    <p:sldId id="278" r:id="rId28"/>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i-FI"/>
          </a:p>
        </p:txBody>
      </p:sp>
      <p:sp>
        <p:nvSpPr>
          <p:cNvPr id="4" name="Rectangle 5"/>
          <p:cNvSpPr>
            <a:spLocks noGrp="1" noChangeArrowheads="1"/>
          </p:cNvSpPr>
          <p:nvPr>
            <p:ph type="ftr" idx="10"/>
          </p:nvPr>
        </p:nvSpPr>
        <p:spPr>
          <a:ln/>
        </p:spPr>
        <p:txBody>
          <a:bodyPr/>
          <a:lstStyle>
            <a:lvl1pPr>
              <a:defRPr/>
            </a:lvl1pPr>
          </a:lstStyle>
          <a:p>
            <a:pPr>
              <a:defRPr/>
            </a:pPr>
            <a:endParaRPr lang="fi-FI"/>
          </a:p>
        </p:txBody>
      </p:sp>
      <p:sp>
        <p:nvSpPr>
          <p:cNvPr id="5" name="Rectangle 6"/>
          <p:cNvSpPr>
            <a:spLocks noGrp="1" noChangeArrowheads="1"/>
          </p:cNvSpPr>
          <p:nvPr>
            <p:ph type="sldNum" idx="11"/>
          </p:nvPr>
        </p:nvSpPr>
        <p:spPr>
          <a:ln/>
        </p:spPr>
        <p:txBody>
          <a:bodyPr/>
          <a:lstStyle>
            <a:lvl1pPr>
              <a:defRPr/>
            </a:lvl1pPr>
          </a:lstStyle>
          <a:p>
            <a:pPr>
              <a:defRPr/>
            </a:pPr>
            <a:fld id="{1DB055C0-3593-43A0-AD29-482228B33135}" type="slidenum">
              <a:rPr lang="fi-FI"/>
              <a:pPr>
                <a:defRPr/>
              </a:pPr>
              <a:t>‹#›</a:t>
            </a:fld>
            <a:endParaRPr lang="fi-FI"/>
          </a:p>
        </p:txBody>
      </p:sp>
      <p:sp>
        <p:nvSpPr>
          <p:cNvPr id="6"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4159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5"/>
          <p:cNvSpPr>
            <a:spLocks noGrp="1" noChangeArrowheads="1"/>
          </p:cNvSpPr>
          <p:nvPr>
            <p:ph type="ftr" idx="10"/>
          </p:nvPr>
        </p:nvSpPr>
        <p:spPr>
          <a:ln/>
        </p:spPr>
        <p:txBody>
          <a:bodyPr/>
          <a:lstStyle>
            <a:lvl1pPr>
              <a:defRPr/>
            </a:lvl1pPr>
          </a:lstStyle>
          <a:p>
            <a:pPr>
              <a:defRPr/>
            </a:pPr>
            <a:endParaRPr lang="fi-FI"/>
          </a:p>
        </p:txBody>
      </p:sp>
      <p:sp>
        <p:nvSpPr>
          <p:cNvPr id="5" name="Rectangle 6"/>
          <p:cNvSpPr>
            <a:spLocks noGrp="1" noChangeArrowheads="1"/>
          </p:cNvSpPr>
          <p:nvPr>
            <p:ph type="sldNum" idx="11"/>
          </p:nvPr>
        </p:nvSpPr>
        <p:spPr>
          <a:ln/>
        </p:spPr>
        <p:txBody>
          <a:bodyPr/>
          <a:lstStyle>
            <a:lvl1pPr>
              <a:defRPr/>
            </a:lvl1pPr>
          </a:lstStyle>
          <a:p>
            <a:pPr>
              <a:defRPr/>
            </a:pPr>
            <a:fld id="{7661264D-8F86-478B-8241-31F10338CF34}" type="slidenum">
              <a:rPr lang="fi-FI"/>
              <a:pPr>
                <a:defRPr/>
              </a:pPr>
              <a:t>‹#›</a:t>
            </a:fld>
            <a:endParaRPr lang="fi-FI"/>
          </a:p>
        </p:txBody>
      </p:sp>
      <p:sp>
        <p:nvSpPr>
          <p:cNvPr id="6"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05497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9863" y="304800"/>
            <a:ext cx="1944687" cy="5789613"/>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685800" y="304800"/>
            <a:ext cx="5681663" cy="5789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5"/>
          <p:cNvSpPr>
            <a:spLocks noGrp="1" noChangeArrowheads="1"/>
          </p:cNvSpPr>
          <p:nvPr>
            <p:ph type="ftr" idx="10"/>
          </p:nvPr>
        </p:nvSpPr>
        <p:spPr>
          <a:ln/>
        </p:spPr>
        <p:txBody>
          <a:bodyPr/>
          <a:lstStyle>
            <a:lvl1pPr>
              <a:defRPr/>
            </a:lvl1pPr>
          </a:lstStyle>
          <a:p>
            <a:pPr>
              <a:defRPr/>
            </a:pPr>
            <a:endParaRPr lang="fi-FI"/>
          </a:p>
        </p:txBody>
      </p:sp>
      <p:sp>
        <p:nvSpPr>
          <p:cNvPr id="5" name="Rectangle 6"/>
          <p:cNvSpPr>
            <a:spLocks noGrp="1" noChangeArrowheads="1"/>
          </p:cNvSpPr>
          <p:nvPr>
            <p:ph type="sldNum" idx="11"/>
          </p:nvPr>
        </p:nvSpPr>
        <p:spPr>
          <a:ln/>
        </p:spPr>
        <p:txBody>
          <a:bodyPr/>
          <a:lstStyle>
            <a:lvl1pPr>
              <a:defRPr/>
            </a:lvl1pPr>
          </a:lstStyle>
          <a:p>
            <a:pPr>
              <a:defRPr/>
            </a:pPr>
            <a:fld id="{99652657-6A78-4655-82E2-73372942F708}" type="slidenum">
              <a:rPr lang="fi-FI"/>
              <a:pPr>
                <a:defRPr/>
              </a:pPr>
              <a:t>‹#›</a:t>
            </a:fld>
            <a:endParaRPr lang="fi-FI"/>
          </a:p>
        </p:txBody>
      </p:sp>
      <p:sp>
        <p:nvSpPr>
          <p:cNvPr id="6"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322643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3738" y="304800"/>
            <a:ext cx="7770812" cy="1141413"/>
          </a:xfrm>
        </p:spPr>
        <p:txBody>
          <a:bodyPr/>
          <a:lstStyle/>
          <a:p>
            <a:r>
              <a:rPr lang="en-US" smtClean="0"/>
              <a:t>Click to edit Master title style</a:t>
            </a:r>
            <a:endParaRPr lang="fi-FI"/>
          </a:p>
        </p:txBody>
      </p:sp>
      <p:sp>
        <p:nvSpPr>
          <p:cNvPr id="3" name="Text Placeholder 2"/>
          <p:cNvSpPr>
            <a:spLocks noGrp="1"/>
          </p:cNvSpPr>
          <p:nvPr>
            <p:ph type="body" sz="half" idx="1"/>
          </p:nvPr>
        </p:nvSpPr>
        <p:spPr>
          <a:xfrm>
            <a:off x="685800" y="1600200"/>
            <a:ext cx="3808413" cy="4494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6613" y="1600200"/>
            <a:ext cx="3810000" cy="4494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Rectangle 5"/>
          <p:cNvSpPr>
            <a:spLocks noGrp="1" noChangeArrowheads="1"/>
          </p:cNvSpPr>
          <p:nvPr>
            <p:ph type="ftr" idx="10"/>
          </p:nvPr>
        </p:nvSpPr>
        <p:spPr>
          <a:ln/>
        </p:spPr>
        <p:txBody>
          <a:bodyPr/>
          <a:lstStyle>
            <a:lvl1pPr>
              <a:defRPr/>
            </a:lvl1pPr>
          </a:lstStyle>
          <a:p>
            <a:pPr>
              <a:defRPr/>
            </a:pPr>
            <a:endParaRPr lang="fi-FI"/>
          </a:p>
        </p:txBody>
      </p:sp>
      <p:sp>
        <p:nvSpPr>
          <p:cNvPr id="6" name="Rectangle 6"/>
          <p:cNvSpPr>
            <a:spLocks noGrp="1" noChangeArrowheads="1"/>
          </p:cNvSpPr>
          <p:nvPr>
            <p:ph type="sldNum" idx="11"/>
          </p:nvPr>
        </p:nvSpPr>
        <p:spPr>
          <a:ln/>
        </p:spPr>
        <p:txBody>
          <a:bodyPr/>
          <a:lstStyle>
            <a:lvl1pPr>
              <a:defRPr/>
            </a:lvl1pPr>
          </a:lstStyle>
          <a:p>
            <a:pPr>
              <a:defRPr/>
            </a:pPr>
            <a:fld id="{22D62C32-CE3D-450C-9D2E-805144CF61C2}" type="slidenum">
              <a:rPr lang="fi-FI"/>
              <a:pPr>
                <a:defRPr/>
              </a:pPr>
              <a:t>‹#›</a:t>
            </a:fld>
            <a:endParaRPr lang="fi-FI"/>
          </a:p>
        </p:txBody>
      </p:sp>
      <p:sp>
        <p:nvSpPr>
          <p:cNvPr id="7"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59096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93738" y="304800"/>
            <a:ext cx="7770812" cy="1141413"/>
          </a:xfrm>
        </p:spPr>
        <p:txBody>
          <a:bodyPr/>
          <a:lstStyle/>
          <a:p>
            <a:r>
              <a:rPr lang="en-US" smtClean="0"/>
              <a:t>Click to edit Master title style</a:t>
            </a:r>
            <a:endParaRPr lang="fi-FI"/>
          </a:p>
        </p:txBody>
      </p:sp>
      <p:sp>
        <p:nvSpPr>
          <p:cNvPr id="3" name="Content Placeholder 2"/>
          <p:cNvSpPr>
            <a:spLocks noGrp="1"/>
          </p:cNvSpPr>
          <p:nvPr>
            <p:ph sz="half" idx="1"/>
          </p:nvPr>
        </p:nvSpPr>
        <p:spPr>
          <a:xfrm>
            <a:off x="685800" y="1600200"/>
            <a:ext cx="3808413" cy="4494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646613" y="1600200"/>
            <a:ext cx="3810000" cy="4494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Rectangle 5"/>
          <p:cNvSpPr>
            <a:spLocks noGrp="1" noChangeArrowheads="1"/>
          </p:cNvSpPr>
          <p:nvPr>
            <p:ph type="ftr" idx="10"/>
          </p:nvPr>
        </p:nvSpPr>
        <p:spPr>
          <a:ln/>
        </p:spPr>
        <p:txBody>
          <a:bodyPr/>
          <a:lstStyle>
            <a:lvl1pPr>
              <a:defRPr/>
            </a:lvl1pPr>
          </a:lstStyle>
          <a:p>
            <a:pPr>
              <a:defRPr/>
            </a:pPr>
            <a:endParaRPr lang="fi-FI"/>
          </a:p>
        </p:txBody>
      </p:sp>
      <p:sp>
        <p:nvSpPr>
          <p:cNvPr id="6" name="Rectangle 6"/>
          <p:cNvSpPr>
            <a:spLocks noGrp="1" noChangeArrowheads="1"/>
          </p:cNvSpPr>
          <p:nvPr>
            <p:ph type="sldNum" idx="11"/>
          </p:nvPr>
        </p:nvSpPr>
        <p:spPr>
          <a:ln/>
        </p:spPr>
        <p:txBody>
          <a:bodyPr/>
          <a:lstStyle>
            <a:lvl1pPr>
              <a:defRPr/>
            </a:lvl1pPr>
          </a:lstStyle>
          <a:p>
            <a:pPr>
              <a:defRPr/>
            </a:pPr>
            <a:fld id="{4B3113B3-700D-46B2-9B09-A64200ACF1DC}" type="slidenum">
              <a:rPr lang="fi-FI"/>
              <a:pPr>
                <a:defRPr/>
              </a:pPr>
              <a:t>‹#›</a:t>
            </a:fld>
            <a:endParaRPr lang="fi-FI"/>
          </a:p>
        </p:txBody>
      </p:sp>
      <p:sp>
        <p:nvSpPr>
          <p:cNvPr id="7"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17548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93738" y="304800"/>
            <a:ext cx="7770812" cy="1141413"/>
          </a:xfrm>
        </p:spPr>
        <p:txBody>
          <a:bodyPr/>
          <a:lstStyle/>
          <a:p>
            <a:r>
              <a:rPr lang="en-US" smtClean="0"/>
              <a:t>Click to edit Master title style</a:t>
            </a:r>
            <a:endParaRPr lang="fi-FI"/>
          </a:p>
        </p:txBody>
      </p:sp>
      <p:sp>
        <p:nvSpPr>
          <p:cNvPr id="3" name="Text Placeholder 2"/>
          <p:cNvSpPr>
            <a:spLocks noGrp="1"/>
          </p:cNvSpPr>
          <p:nvPr>
            <p:ph type="body" sz="half" idx="1"/>
          </p:nvPr>
        </p:nvSpPr>
        <p:spPr>
          <a:xfrm>
            <a:off x="685800" y="1600200"/>
            <a:ext cx="3808413" cy="4494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lipArt Placeholder 3"/>
          <p:cNvSpPr>
            <a:spLocks noGrp="1"/>
          </p:cNvSpPr>
          <p:nvPr>
            <p:ph type="clipArt" sz="half" idx="2"/>
          </p:nvPr>
        </p:nvSpPr>
        <p:spPr>
          <a:xfrm>
            <a:off x="4646613" y="1600200"/>
            <a:ext cx="3810000" cy="4494213"/>
          </a:xfrm>
        </p:spPr>
        <p:txBody>
          <a:bodyPr/>
          <a:lstStyle/>
          <a:p>
            <a:pPr lvl="0"/>
            <a:endParaRPr lang="fi-FI" noProof="0"/>
          </a:p>
        </p:txBody>
      </p:sp>
      <p:sp>
        <p:nvSpPr>
          <p:cNvPr id="5" name="Rectangle 5"/>
          <p:cNvSpPr>
            <a:spLocks noGrp="1" noChangeArrowheads="1"/>
          </p:cNvSpPr>
          <p:nvPr>
            <p:ph type="ftr" idx="10"/>
          </p:nvPr>
        </p:nvSpPr>
        <p:spPr>
          <a:ln/>
        </p:spPr>
        <p:txBody>
          <a:bodyPr/>
          <a:lstStyle>
            <a:lvl1pPr>
              <a:defRPr/>
            </a:lvl1pPr>
          </a:lstStyle>
          <a:p>
            <a:pPr>
              <a:defRPr/>
            </a:pPr>
            <a:endParaRPr lang="fi-FI"/>
          </a:p>
        </p:txBody>
      </p:sp>
      <p:sp>
        <p:nvSpPr>
          <p:cNvPr id="6" name="Rectangle 6"/>
          <p:cNvSpPr>
            <a:spLocks noGrp="1" noChangeArrowheads="1"/>
          </p:cNvSpPr>
          <p:nvPr>
            <p:ph type="sldNum" idx="11"/>
          </p:nvPr>
        </p:nvSpPr>
        <p:spPr>
          <a:ln/>
        </p:spPr>
        <p:txBody>
          <a:bodyPr/>
          <a:lstStyle>
            <a:lvl1pPr>
              <a:defRPr/>
            </a:lvl1pPr>
          </a:lstStyle>
          <a:p>
            <a:pPr>
              <a:defRPr/>
            </a:pPr>
            <a:fld id="{480E748E-729B-4E8C-92D4-A4ABAA084FCE}" type="slidenum">
              <a:rPr lang="fi-FI"/>
              <a:pPr>
                <a:defRPr/>
              </a:pPr>
              <a:t>‹#›</a:t>
            </a:fld>
            <a:endParaRPr lang="fi-FI"/>
          </a:p>
        </p:txBody>
      </p:sp>
      <p:sp>
        <p:nvSpPr>
          <p:cNvPr id="7"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142015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93738" y="304800"/>
            <a:ext cx="7770812" cy="1141413"/>
          </a:xfrm>
        </p:spPr>
        <p:txBody>
          <a:bodyPr/>
          <a:lstStyle/>
          <a:p>
            <a:r>
              <a:rPr lang="en-US" smtClean="0"/>
              <a:t>Click to edit Master title style</a:t>
            </a:r>
            <a:endParaRPr lang="fi-FI"/>
          </a:p>
        </p:txBody>
      </p:sp>
      <p:sp>
        <p:nvSpPr>
          <p:cNvPr id="3" name="Content Placeholder 2"/>
          <p:cNvSpPr>
            <a:spLocks noGrp="1"/>
          </p:cNvSpPr>
          <p:nvPr>
            <p:ph sz="quarter" idx="1"/>
          </p:nvPr>
        </p:nvSpPr>
        <p:spPr>
          <a:xfrm>
            <a:off x="685800" y="1600200"/>
            <a:ext cx="3808413" cy="21701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quarter" idx="2"/>
          </p:nvPr>
        </p:nvSpPr>
        <p:spPr>
          <a:xfrm>
            <a:off x="4646613" y="1600200"/>
            <a:ext cx="3810000" cy="21701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Content Placeholder 4"/>
          <p:cNvSpPr>
            <a:spLocks noGrp="1"/>
          </p:cNvSpPr>
          <p:nvPr>
            <p:ph sz="quarter" idx="3"/>
          </p:nvPr>
        </p:nvSpPr>
        <p:spPr>
          <a:xfrm>
            <a:off x="685800" y="3922713"/>
            <a:ext cx="3808413"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Content Placeholder 5"/>
          <p:cNvSpPr>
            <a:spLocks noGrp="1"/>
          </p:cNvSpPr>
          <p:nvPr>
            <p:ph sz="quarter" idx="4"/>
          </p:nvPr>
        </p:nvSpPr>
        <p:spPr>
          <a:xfrm>
            <a:off x="4646613" y="3922713"/>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Rectangle 5"/>
          <p:cNvSpPr>
            <a:spLocks noGrp="1" noChangeArrowheads="1"/>
          </p:cNvSpPr>
          <p:nvPr>
            <p:ph type="ftr" idx="10"/>
          </p:nvPr>
        </p:nvSpPr>
        <p:spPr>
          <a:ln/>
        </p:spPr>
        <p:txBody>
          <a:bodyPr/>
          <a:lstStyle>
            <a:lvl1pPr>
              <a:defRPr/>
            </a:lvl1pPr>
          </a:lstStyle>
          <a:p>
            <a:pPr>
              <a:defRPr/>
            </a:pPr>
            <a:endParaRPr lang="fi-FI"/>
          </a:p>
        </p:txBody>
      </p:sp>
      <p:sp>
        <p:nvSpPr>
          <p:cNvPr id="8" name="Rectangle 6"/>
          <p:cNvSpPr>
            <a:spLocks noGrp="1" noChangeArrowheads="1"/>
          </p:cNvSpPr>
          <p:nvPr>
            <p:ph type="sldNum" idx="11"/>
          </p:nvPr>
        </p:nvSpPr>
        <p:spPr>
          <a:ln/>
        </p:spPr>
        <p:txBody>
          <a:bodyPr/>
          <a:lstStyle>
            <a:lvl1pPr>
              <a:defRPr/>
            </a:lvl1pPr>
          </a:lstStyle>
          <a:p>
            <a:pPr>
              <a:defRPr/>
            </a:pPr>
            <a:fld id="{A5718DF7-DF43-4A59-9C04-37DC0E98E5BD}" type="slidenum">
              <a:rPr lang="fi-FI"/>
              <a:pPr>
                <a:defRPr/>
              </a:pPr>
              <a:t>‹#›</a:t>
            </a:fld>
            <a:endParaRPr lang="fi-FI"/>
          </a:p>
        </p:txBody>
      </p:sp>
      <p:sp>
        <p:nvSpPr>
          <p:cNvPr id="9"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12769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93738" y="304800"/>
            <a:ext cx="7770812" cy="1141413"/>
          </a:xfrm>
        </p:spPr>
        <p:txBody>
          <a:bodyPr/>
          <a:lstStyle/>
          <a:p>
            <a:r>
              <a:rPr lang="en-US" smtClean="0"/>
              <a:t>Click to edit Master title style</a:t>
            </a:r>
            <a:endParaRPr lang="fi-FI"/>
          </a:p>
        </p:txBody>
      </p:sp>
      <p:sp>
        <p:nvSpPr>
          <p:cNvPr id="3" name="Text Placeholder 2"/>
          <p:cNvSpPr>
            <a:spLocks noGrp="1"/>
          </p:cNvSpPr>
          <p:nvPr>
            <p:ph type="body" sz="half" idx="1"/>
          </p:nvPr>
        </p:nvSpPr>
        <p:spPr>
          <a:xfrm>
            <a:off x="685800" y="1600200"/>
            <a:ext cx="3808413" cy="4494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quarter" idx="2"/>
          </p:nvPr>
        </p:nvSpPr>
        <p:spPr>
          <a:xfrm>
            <a:off x="4646613" y="1600200"/>
            <a:ext cx="3810000" cy="21701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Content Placeholder 4"/>
          <p:cNvSpPr>
            <a:spLocks noGrp="1"/>
          </p:cNvSpPr>
          <p:nvPr>
            <p:ph sz="quarter" idx="3"/>
          </p:nvPr>
        </p:nvSpPr>
        <p:spPr>
          <a:xfrm>
            <a:off x="4646613" y="3922713"/>
            <a:ext cx="38100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Rectangle 5"/>
          <p:cNvSpPr>
            <a:spLocks noGrp="1" noChangeArrowheads="1"/>
          </p:cNvSpPr>
          <p:nvPr>
            <p:ph type="ftr" idx="10"/>
          </p:nvPr>
        </p:nvSpPr>
        <p:spPr>
          <a:ln/>
        </p:spPr>
        <p:txBody>
          <a:bodyPr/>
          <a:lstStyle>
            <a:lvl1pPr>
              <a:defRPr/>
            </a:lvl1pPr>
          </a:lstStyle>
          <a:p>
            <a:pPr>
              <a:defRPr/>
            </a:pPr>
            <a:endParaRPr lang="fi-FI"/>
          </a:p>
        </p:txBody>
      </p:sp>
      <p:sp>
        <p:nvSpPr>
          <p:cNvPr id="7" name="Rectangle 6"/>
          <p:cNvSpPr>
            <a:spLocks noGrp="1" noChangeArrowheads="1"/>
          </p:cNvSpPr>
          <p:nvPr>
            <p:ph type="sldNum" idx="11"/>
          </p:nvPr>
        </p:nvSpPr>
        <p:spPr>
          <a:ln/>
        </p:spPr>
        <p:txBody>
          <a:bodyPr/>
          <a:lstStyle>
            <a:lvl1pPr>
              <a:defRPr/>
            </a:lvl1pPr>
          </a:lstStyle>
          <a:p>
            <a:pPr>
              <a:defRPr/>
            </a:pPr>
            <a:fld id="{2255924E-87D5-4227-8AA5-C120C07388E1}" type="slidenum">
              <a:rPr lang="fi-FI"/>
              <a:pPr>
                <a:defRPr/>
              </a:pPr>
              <a:t>‹#›</a:t>
            </a:fld>
            <a:endParaRPr lang="fi-FI"/>
          </a:p>
        </p:txBody>
      </p:sp>
      <p:sp>
        <p:nvSpPr>
          <p:cNvPr id="8"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69003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5"/>
          <p:cNvSpPr>
            <a:spLocks noGrp="1" noChangeArrowheads="1"/>
          </p:cNvSpPr>
          <p:nvPr>
            <p:ph type="ftr" idx="10"/>
          </p:nvPr>
        </p:nvSpPr>
        <p:spPr>
          <a:ln/>
        </p:spPr>
        <p:txBody>
          <a:bodyPr/>
          <a:lstStyle>
            <a:lvl1pPr>
              <a:defRPr/>
            </a:lvl1pPr>
          </a:lstStyle>
          <a:p>
            <a:pPr>
              <a:defRPr/>
            </a:pPr>
            <a:endParaRPr lang="fi-FI"/>
          </a:p>
        </p:txBody>
      </p:sp>
      <p:sp>
        <p:nvSpPr>
          <p:cNvPr id="5" name="Rectangle 6"/>
          <p:cNvSpPr>
            <a:spLocks noGrp="1" noChangeArrowheads="1"/>
          </p:cNvSpPr>
          <p:nvPr>
            <p:ph type="sldNum" idx="11"/>
          </p:nvPr>
        </p:nvSpPr>
        <p:spPr>
          <a:ln/>
        </p:spPr>
        <p:txBody>
          <a:bodyPr/>
          <a:lstStyle>
            <a:lvl1pPr>
              <a:defRPr/>
            </a:lvl1pPr>
          </a:lstStyle>
          <a:p>
            <a:pPr>
              <a:defRPr/>
            </a:pPr>
            <a:fld id="{99341ED6-4D29-4CBE-AF14-6FF7768BB73C}" type="slidenum">
              <a:rPr lang="fi-FI"/>
              <a:pPr>
                <a:defRPr/>
              </a:pPr>
              <a:t>‹#›</a:t>
            </a:fld>
            <a:endParaRPr lang="fi-FI"/>
          </a:p>
        </p:txBody>
      </p:sp>
      <p:sp>
        <p:nvSpPr>
          <p:cNvPr id="6"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60084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idx="10"/>
          </p:nvPr>
        </p:nvSpPr>
        <p:spPr>
          <a:ln/>
        </p:spPr>
        <p:txBody>
          <a:bodyPr/>
          <a:lstStyle>
            <a:lvl1pPr>
              <a:defRPr/>
            </a:lvl1pPr>
          </a:lstStyle>
          <a:p>
            <a:pPr>
              <a:defRPr/>
            </a:pPr>
            <a:endParaRPr lang="fi-FI"/>
          </a:p>
        </p:txBody>
      </p:sp>
      <p:sp>
        <p:nvSpPr>
          <p:cNvPr id="5" name="Rectangle 6"/>
          <p:cNvSpPr>
            <a:spLocks noGrp="1" noChangeArrowheads="1"/>
          </p:cNvSpPr>
          <p:nvPr>
            <p:ph type="sldNum" idx="11"/>
          </p:nvPr>
        </p:nvSpPr>
        <p:spPr>
          <a:ln/>
        </p:spPr>
        <p:txBody>
          <a:bodyPr/>
          <a:lstStyle>
            <a:lvl1pPr>
              <a:defRPr/>
            </a:lvl1pPr>
          </a:lstStyle>
          <a:p>
            <a:pPr>
              <a:defRPr/>
            </a:pPr>
            <a:fld id="{B05D06FC-5C4E-45C8-BE23-8ACE6CFF7E50}" type="slidenum">
              <a:rPr lang="fi-FI"/>
              <a:pPr>
                <a:defRPr/>
              </a:pPr>
              <a:t>‹#›</a:t>
            </a:fld>
            <a:endParaRPr lang="fi-FI"/>
          </a:p>
        </p:txBody>
      </p:sp>
      <p:sp>
        <p:nvSpPr>
          <p:cNvPr id="6"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41404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685800" y="1600200"/>
            <a:ext cx="3808413" cy="4494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6613" y="1600200"/>
            <a:ext cx="3810000" cy="4494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Rectangle 5"/>
          <p:cNvSpPr>
            <a:spLocks noGrp="1" noChangeArrowheads="1"/>
          </p:cNvSpPr>
          <p:nvPr>
            <p:ph type="ftr" idx="10"/>
          </p:nvPr>
        </p:nvSpPr>
        <p:spPr>
          <a:ln/>
        </p:spPr>
        <p:txBody>
          <a:bodyPr/>
          <a:lstStyle>
            <a:lvl1pPr>
              <a:defRPr/>
            </a:lvl1pPr>
          </a:lstStyle>
          <a:p>
            <a:pPr>
              <a:defRPr/>
            </a:pPr>
            <a:endParaRPr lang="fi-FI"/>
          </a:p>
        </p:txBody>
      </p:sp>
      <p:sp>
        <p:nvSpPr>
          <p:cNvPr id="6" name="Rectangle 6"/>
          <p:cNvSpPr>
            <a:spLocks noGrp="1" noChangeArrowheads="1"/>
          </p:cNvSpPr>
          <p:nvPr>
            <p:ph type="sldNum" idx="11"/>
          </p:nvPr>
        </p:nvSpPr>
        <p:spPr>
          <a:ln/>
        </p:spPr>
        <p:txBody>
          <a:bodyPr/>
          <a:lstStyle>
            <a:lvl1pPr>
              <a:defRPr/>
            </a:lvl1pPr>
          </a:lstStyle>
          <a:p>
            <a:pPr>
              <a:defRPr/>
            </a:pPr>
            <a:fld id="{3BEA9D5E-5B4E-4C4B-8E0D-851D8D2FF399}" type="slidenum">
              <a:rPr lang="fi-FI"/>
              <a:pPr>
                <a:defRPr/>
              </a:pPr>
              <a:t>‹#›</a:t>
            </a:fld>
            <a:endParaRPr lang="fi-FI"/>
          </a:p>
        </p:txBody>
      </p:sp>
      <p:sp>
        <p:nvSpPr>
          <p:cNvPr id="7"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61700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Rectangle 5"/>
          <p:cNvSpPr>
            <a:spLocks noGrp="1" noChangeArrowheads="1"/>
          </p:cNvSpPr>
          <p:nvPr>
            <p:ph type="ftr" idx="10"/>
          </p:nvPr>
        </p:nvSpPr>
        <p:spPr>
          <a:ln/>
        </p:spPr>
        <p:txBody>
          <a:bodyPr/>
          <a:lstStyle>
            <a:lvl1pPr>
              <a:defRPr/>
            </a:lvl1pPr>
          </a:lstStyle>
          <a:p>
            <a:pPr>
              <a:defRPr/>
            </a:pPr>
            <a:endParaRPr lang="fi-FI"/>
          </a:p>
        </p:txBody>
      </p:sp>
      <p:sp>
        <p:nvSpPr>
          <p:cNvPr id="8" name="Rectangle 6"/>
          <p:cNvSpPr>
            <a:spLocks noGrp="1" noChangeArrowheads="1"/>
          </p:cNvSpPr>
          <p:nvPr>
            <p:ph type="sldNum" idx="11"/>
          </p:nvPr>
        </p:nvSpPr>
        <p:spPr>
          <a:ln/>
        </p:spPr>
        <p:txBody>
          <a:bodyPr/>
          <a:lstStyle>
            <a:lvl1pPr>
              <a:defRPr/>
            </a:lvl1pPr>
          </a:lstStyle>
          <a:p>
            <a:pPr>
              <a:defRPr/>
            </a:pPr>
            <a:fld id="{522A26B7-3480-4292-94B0-E4A003EC2128}" type="slidenum">
              <a:rPr lang="fi-FI"/>
              <a:pPr>
                <a:defRPr/>
              </a:pPr>
              <a:t>‹#›</a:t>
            </a:fld>
            <a:endParaRPr lang="fi-FI"/>
          </a:p>
        </p:txBody>
      </p:sp>
      <p:sp>
        <p:nvSpPr>
          <p:cNvPr id="9"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1337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Rectangle 5"/>
          <p:cNvSpPr>
            <a:spLocks noGrp="1" noChangeArrowheads="1"/>
          </p:cNvSpPr>
          <p:nvPr>
            <p:ph type="ftr" idx="10"/>
          </p:nvPr>
        </p:nvSpPr>
        <p:spPr>
          <a:ln/>
        </p:spPr>
        <p:txBody>
          <a:bodyPr/>
          <a:lstStyle>
            <a:lvl1pPr>
              <a:defRPr/>
            </a:lvl1pPr>
          </a:lstStyle>
          <a:p>
            <a:pPr>
              <a:defRPr/>
            </a:pPr>
            <a:endParaRPr lang="fi-FI"/>
          </a:p>
        </p:txBody>
      </p:sp>
      <p:sp>
        <p:nvSpPr>
          <p:cNvPr id="4" name="Rectangle 6"/>
          <p:cNvSpPr>
            <a:spLocks noGrp="1" noChangeArrowheads="1"/>
          </p:cNvSpPr>
          <p:nvPr>
            <p:ph type="sldNum" idx="11"/>
          </p:nvPr>
        </p:nvSpPr>
        <p:spPr>
          <a:ln/>
        </p:spPr>
        <p:txBody>
          <a:bodyPr/>
          <a:lstStyle>
            <a:lvl1pPr>
              <a:defRPr/>
            </a:lvl1pPr>
          </a:lstStyle>
          <a:p>
            <a:pPr>
              <a:defRPr/>
            </a:pPr>
            <a:fld id="{FB886B40-3F86-4036-9E07-730C63329C22}" type="slidenum">
              <a:rPr lang="fi-FI"/>
              <a:pPr>
                <a:defRPr/>
              </a:pPr>
              <a:t>‹#›</a:t>
            </a:fld>
            <a:endParaRPr lang="fi-FI"/>
          </a:p>
        </p:txBody>
      </p:sp>
      <p:sp>
        <p:nvSpPr>
          <p:cNvPr id="5"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14007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idx="10"/>
          </p:nvPr>
        </p:nvSpPr>
        <p:spPr>
          <a:ln/>
        </p:spPr>
        <p:txBody>
          <a:bodyPr/>
          <a:lstStyle>
            <a:lvl1pPr>
              <a:defRPr/>
            </a:lvl1pPr>
          </a:lstStyle>
          <a:p>
            <a:pPr>
              <a:defRPr/>
            </a:pPr>
            <a:endParaRPr lang="fi-FI"/>
          </a:p>
        </p:txBody>
      </p:sp>
      <p:sp>
        <p:nvSpPr>
          <p:cNvPr id="3" name="Rectangle 6"/>
          <p:cNvSpPr>
            <a:spLocks noGrp="1" noChangeArrowheads="1"/>
          </p:cNvSpPr>
          <p:nvPr>
            <p:ph type="sldNum" idx="11"/>
          </p:nvPr>
        </p:nvSpPr>
        <p:spPr>
          <a:ln/>
        </p:spPr>
        <p:txBody>
          <a:bodyPr/>
          <a:lstStyle>
            <a:lvl1pPr>
              <a:defRPr/>
            </a:lvl1pPr>
          </a:lstStyle>
          <a:p>
            <a:pPr>
              <a:defRPr/>
            </a:pPr>
            <a:fld id="{CFC7C737-000E-4CDC-A402-9EA47C06760C}" type="slidenum">
              <a:rPr lang="fi-FI"/>
              <a:pPr>
                <a:defRPr/>
              </a:pPr>
              <a:t>‹#›</a:t>
            </a:fld>
            <a:endParaRPr lang="fi-FI"/>
          </a:p>
        </p:txBody>
      </p:sp>
      <p:sp>
        <p:nvSpPr>
          <p:cNvPr id="4"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38190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idx="10"/>
          </p:nvPr>
        </p:nvSpPr>
        <p:spPr>
          <a:ln/>
        </p:spPr>
        <p:txBody>
          <a:bodyPr/>
          <a:lstStyle>
            <a:lvl1pPr>
              <a:defRPr/>
            </a:lvl1pPr>
          </a:lstStyle>
          <a:p>
            <a:pPr>
              <a:defRPr/>
            </a:pPr>
            <a:endParaRPr lang="fi-FI"/>
          </a:p>
        </p:txBody>
      </p:sp>
      <p:sp>
        <p:nvSpPr>
          <p:cNvPr id="6" name="Rectangle 6"/>
          <p:cNvSpPr>
            <a:spLocks noGrp="1" noChangeArrowheads="1"/>
          </p:cNvSpPr>
          <p:nvPr>
            <p:ph type="sldNum" idx="11"/>
          </p:nvPr>
        </p:nvSpPr>
        <p:spPr>
          <a:ln/>
        </p:spPr>
        <p:txBody>
          <a:bodyPr/>
          <a:lstStyle>
            <a:lvl1pPr>
              <a:defRPr/>
            </a:lvl1pPr>
          </a:lstStyle>
          <a:p>
            <a:pPr>
              <a:defRPr/>
            </a:pPr>
            <a:fld id="{4B15ACFA-093F-4369-BB78-6DA594225653}" type="slidenum">
              <a:rPr lang="fi-FI"/>
              <a:pPr>
                <a:defRPr/>
              </a:pPr>
              <a:t>‹#›</a:t>
            </a:fld>
            <a:endParaRPr lang="fi-FI"/>
          </a:p>
        </p:txBody>
      </p:sp>
      <p:sp>
        <p:nvSpPr>
          <p:cNvPr id="7"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30217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idx="10"/>
          </p:nvPr>
        </p:nvSpPr>
        <p:spPr>
          <a:ln/>
        </p:spPr>
        <p:txBody>
          <a:bodyPr/>
          <a:lstStyle>
            <a:lvl1pPr>
              <a:defRPr/>
            </a:lvl1pPr>
          </a:lstStyle>
          <a:p>
            <a:pPr>
              <a:defRPr/>
            </a:pPr>
            <a:endParaRPr lang="fi-FI"/>
          </a:p>
        </p:txBody>
      </p:sp>
      <p:sp>
        <p:nvSpPr>
          <p:cNvPr id="6" name="Rectangle 6"/>
          <p:cNvSpPr>
            <a:spLocks noGrp="1" noChangeArrowheads="1"/>
          </p:cNvSpPr>
          <p:nvPr>
            <p:ph type="sldNum" idx="11"/>
          </p:nvPr>
        </p:nvSpPr>
        <p:spPr>
          <a:ln/>
        </p:spPr>
        <p:txBody>
          <a:bodyPr/>
          <a:lstStyle>
            <a:lvl1pPr>
              <a:defRPr/>
            </a:lvl1pPr>
          </a:lstStyle>
          <a:p>
            <a:pPr>
              <a:defRPr/>
            </a:pPr>
            <a:fld id="{913C3C1E-79EA-406D-8885-9F42AF79A64E}" type="slidenum">
              <a:rPr lang="fi-FI"/>
              <a:pPr>
                <a:defRPr/>
              </a:pPr>
              <a:t>‹#›</a:t>
            </a:fld>
            <a:endParaRPr lang="fi-FI"/>
          </a:p>
        </p:txBody>
      </p:sp>
      <p:sp>
        <p:nvSpPr>
          <p:cNvPr id="7" name="Rectangle 7"/>
          <p:cNvSpPr>
            <a:spLocks noGrp="1" noChangeArrowheads="1"/>
          </p:cNvSpPr>
          <p:nvPr>
            <p:ph type="dt"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10466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6318250"/>
            <a:ext cx="9144000" cy="539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7" name="Rectangle 2"/>
          <p:cNvSpPr>
            <a:spLocks noGrp="1" noChangeArrowheads="1"/>
          </p:cNvSpPr>
          <p:nvPr>
            <p:ph type="title"/>
          </p:nvPr>
        </p:nvSpPr>
        <p:spPr bwMode="auto">
          <a:xfrm>
            <a:off x="693738" y="304800"/>
            <a:ext cx="7770812"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i-FI" smtClean="0"/>
              <a:t>Click to edit the title text format</a:t>
            </a:r>
          </a:p>
        </p:txBody>
      </p:sp>
      <p:sp>
        <p:nvSpPr>
          <p:cNvPr id="1028" name="Rectangle 3"/>
          <p:cNvSpPr>
            <a:spLocks noGrp="1" noChangeArrowheads="1"/>
          </p:cNvSpPr>
          <p:nvPr>
            <p:ph type="body" idx="1"/>
          </p:nvPr>
        </p:nvSpPr>
        <p:spPr bwMode="auto">
          <a:xfrm>
            <a:off x="685800" y="1600200"/>
            <a:ext cx="7770813" cy="4494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i-FI" smtClean="0"/>
              <a:t>Click to edit the outline text format</a:t>
            </a:r>
          </a:p>
          <a:p>
            <a:pPr lvl="1"/>
            <a:r>
              <a:rPr lang="en-GB" altLang="fi-FI" smtClean="0"/>
              <a:t>Second Outline Level</a:t>
            </a:r>
          </a:p>
          <a:p>
            <a:pPr lvl="2"/>
            <a:r>
              <a:rPr lang="en-GB" altLang="fi-FI" smtClean="0"/>
              <a:t>Third Outline Level</a:t>
            </a:r>
          </a:p>
          <a:p>
            <a:pPr lvl="3"/>
            <a:r>
              <a:rPr lang="en-GB" altLang="fi-FI" smtClean="0"/>
              <a:t>Fourth Outline Level</a:t>
            </a:r>
          </a:p>
          <a:p>
            <a:pPr lvl="4"/>
            <a:r>
              <a:rPr lang="en-GB" altLang="fi-FI" smtClean="0"/>
              <a:t>Fifth Outline Level</a:t>
            </a:r>
          </a:p>
          <a:p>
            <a:pPr lvl="4"/>
            <a:r>
              <a:rPr lang="en-GB" altLang="fi-FI" smtClean="0"/>
              <a:t>Sixth Outline Level</a:t>
            </a:r>
          </a:p>
          <a:p>
            <a:pPr lvl="4"/>
            <a:r>
              <a:rPr lang="en-GB" altLang="fi-FI" smtClean="0"/>
              <a:t>Seventh Outline Level</a:t>
            </a:r>
          </a:p>
          <a:p>
            <a:pPr lvl="4"/>
            <a:r>
              <a:rPr lang="en-GB" altLang="fi-FI" smtClean="0"/>
              <a:t>Eighth Outline Level</a:t>
            </a:r>
          </a:p>
          <a:p>
            <a:pPr lvl="4"/>
            <a:r>
              <a:rPr lang="en-GB" altLang="fi-FI" smtClean="0"/>
              <a:t>Ninth Outline Level</a:t>
            </a:r>
          </a:p>
        </p:txBody>
      </p:sp>
      <p:sp>
        <p:nvSpPr>
          <p:cNvPr id="1029" name="Rectangle 4"/>
          <p:cNvSpPr>
            <a:spLocks noChangeArrowheads="1"/>
          </p:cNvSpPr>
          <p:nvPr/>
        </p:nvSpPr>
        <p:spPr bwMode="auto">
          <a:xfrm>
            <a:off x="0" y="0"/>
            <a:ext cx="9144000" cy="228600"/>
          </a:xfrm>
          <a:prstGeom prst="rect">
            <a:avLst/>
          </a:prstGeom>
          <a:gradFill rotWithShape="0">
            <a:gsLst>
              <a:gs pos="0">
                <a:srgbClr val="FFA100"/>
              </a:gs>
              <a:gs pos="100000">
                <a:srgbClr val="D52B1E"/>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fontAlgn="base">
              <a:spcBef>
                <a:spcPct val="0"/>
              </a:spcBef>
              <a:spcAft>
                <a:spcPct val="0"/>
              </a:spcAft>
              <a:buClr>
                <a:srgbClr val="000000"/>
              </a:buClr>
              <a:buSzPct val="100000"/>
              <a:buFont typeface="Times New Roman" pitchFamily="18" charset="0"/>
              <a:buNone/>
            </a:pPr>
            <a:endParaRPr lang="fi-FI" altLang="fi-FI" sz="2400" smtClean="0">
              <a:solidFill>
                <a:srgbClr val="FFFFFF"/>
              </a:solidFill>
              <a:latin typeface="Times New Roman" pitchFamily="18" charset="0"/>
              <a:ea typeface="SimSun" pitchFamily="2" charset="-122"/>
              <a:cs typeface="Arial" charset="0"/>
            </a:endParaRPr>
          </a:p>
        </p:txBody>
      </p:sp>
      <p:sp>
        <p:nvSpPr>
          <p:cNvPr id="2" name="Rectangle 5"/>
          <p:cNvSpPr>
            <a:spLocks noGrp="1" noChangeArrowheads="1"/>
          </p:cNvSpPr>
          <p:nvPr>
            <p:ph type="ftr"/>
          </p:nvPr>
        </p:nvSpPr>
        <p:spPr bwMode="auto">
          <a:xfrm>
            <a:off x="2286000" y="6408738"/>
            <a:ext cx="1598613"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mn-ea"/>
                <a:cs typeface="+mn-cs"/>
              </a:defRPr>
            </a:lvl1pPr>
          </a:lstStyle>
          <a:p>
            <a:pPr defTabSz="449263" fontAlgn="base">
              <a:spcBef>
                <a:spcPct val="0"/>
              </a:spcBef>
              <a:spcAft>
                <a:spcPct val="0"/>
              </a:spcAft>
              <a:defRPr/>
            </a:pPr>
            <a:endParaRPr lang="fi-FI" sz="2400">
              <a:latin typeface="Times New Roman" pitchFamily="18" charset="0"/>
            </a:endParaRPr>
          </a:p>
        </p:txBody>
      </p:sp>
      <p:sp>
        <p:nvSpPr>
          <p:cNvPr id="1030" name="Rectangle 6"/>
          <p:cNvSpPr>
            <a:spLocks noGrp="1" noChangeArrowheads="1"/>
          </p:cNvSpPr>
          <p:nvPr>
            <p:ph type="sldNum"/>
          </p:nvPr>
        </p:nvSpPr>
        <p:spPr bwMode="auto">
          <a:xfrm>
            <a:off x="3962400" y="6408738"/>
            <a:ext cx="1674813"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mn-ea"/>
                <a:cs typeface="+mn-cs"/>
              </a:defRPr>
            </a:lvl1pPr>
          </a:lstStyle>
          <a:p>
            <a:pPr defTabSz="449263" fontAlgn="base">
              <a:spcBef>
                <a:spcPct val="0"/>
              </a:spcBef>
              <a:spcAft>
                <a:spcPct val="0"/>
              </a:spcAft>
              <a:defRPr/>
            </a:pPr>
            <a:fld id="{83BAD47D-8557-45A9-9062-6D3E5A954F1B}" type="slidenum">
              <a:rPr lang="fi-FI" sz="2400">
                <a:latin typeface="Times New Roman" pitchFamily="18" charset="0"/>
              </a:rPr>
              <a:pPr defTabSz="449263" fontAlgn="base">
                <a:spcBef>
                  <a:spcPct val="0"/>
                </a:spcBef>
                <a:spcAft>
                  <a:spcPct val="0"/>
                </a:spcAft>
                <a:defRPr/>
              </a:pPr>
              <a:t>‹#›</a:t>
            </a:fld>
            <a:endParaRPr lang="fi-FI" sz="2400">
              <a:latin typeface="Times New Roman" pitchFamily="18" charset="0"/>
            </a:endParaRPr>
          </a:p>
        </p:txBody>
      </p:sp>
      <p:sp>
        <p:nvSpPr>
          <p:cNvPr id="1031" name="Rectangle 7"/>
          <p:cNvSpPr>
            <a:spLocks noGrp="1" noChangeArrowheads="1"/>
          </p:cNvSpPr>
          <p:nvPr>
            <p:ph type="dt"/>
          </p:nvPr>
        </p:nvSpPr>
        <p:spPr bwMode="auto">
          <a:xfrm>
            <a:off x="685800" y="6400800"/>
            <a:ext cx="15224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mn-ea"/>
                <a:cs typeface="+mn-cs"/>
              </a:defRPr>
            </a:lvl1pPr>
          </a:lstStyle>
          <a:p>
            <a:pPr defTabSz="449263" fontAlgn="base">
              <a:spcBef>
                <a:spcPct val="0"/>
              </a:spcBef>
              <a:spcAft>
                <a:spcPct val="0"/>
              </a:spcAft>
              <a:defRPr/>
            </a:pPr>
            <a:endParaRPr lang="en-US" sz="2400">
              <a:latin typeface="Times New Roman" pitchFamily="18" charset="0"/>
            </a:endParaRPr>
          </a:p>
        </p:txBody>
      </p:sp>
    </p:spTree>
    <p:extLst>
      <p:ext uri="{BB962C8B-B14F-4D97-AF65-F5344CB8AC3E}">
        <p14:creationId xmlns:p14="http://schemas.microsoft.com/office/powerpoint/2010/main" val="956268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49263" rtl="0" eaLnBrk="0" fontAlgn="base" hangingPunct="0">
        <a:spcBef>
          <a:spcPct val="0"/>
        </a:spcBef>
        <a:spcAft>
          <a:spcPct val="0"/>
        </a:spcAft>
        <a:buClr>
          <a:srgbClr val="000000"/>
        </a:buClr>
        <a:buSzPct val="100000"/>
        <a:buFont typeface="Times New Roman" pitchFamily="18" charset="0"/>
        <a:defRPr sz="3600">
          <a:solidFill>
            <a:srgbClr val="D52B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2pPr>
      <a:lvl3pPr algn="l" defTabSz="449263" rtl="0" eaLnBrk="0" fontAlgn="base" hangingPunct="0">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3pPr>
      <a:lvl4pPr algn="l" defTabSz="449263" rtl="0" eaLnBrk="0" fontAlgn="base" hangingPunct="0">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4pPr>
      <a:lvl5pPr algn="l" defTabSz="449263" rtl="0" eaLnBrk="0" fontAlgn="base" hangingPunct="0">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5pPr>
      <a:lvl6pPr marL="2514600" indent="-228600" algn="l" defTabSz="449263" rtl="0" fontAlgn="base">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6pPr>
      <a:lvl7pPr marL="2971800" indent="-228600" algn="l" defTabSz="449263" rtl="0" fontAlgn="base">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7pPr>
      <a:lvl8pPr marL="3429000" indent="-228600" algn="l" defTabSz="449263" rtl="0" fontAlgn="base">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8pPr>
      <a:lvl9pPr marL="3886200" indent="-228600" algn="l" defTabSz="449263" rtl="0" fontAlgn="base">
        <a:spcBef>
          <a:spcPct val="0"/>
        </a:spcBef>
        <a:spcAft>
          <a:spcPct val="0"/>
        </a:spcAft>
        <a:buClr>
          <a:srgbClr val="000000"/>
        </a:buClr>
        <a:buSzPct val="100000"/>
        <a:buFont typeface="Times New Roman" pitchFamily="18" charset="0"/>
        <a:defRPr sz="3600">
          <a:solidFill>
            <a:srgbClr val="D52B00"/>
          </a:solidFill>
          <a:latin typeface="Tahoma" pitchFamily="34" charset="0"/>
          <a:ea typeface="ＭＳ Ｐゴシック" pitchFamily="48" charset="-128"/>
        </a:defRPr>
      </a:lvl9pPr>
    </p:titleStyle>
    <p:bodyStyle>
      <a:lvl1pPr marL="342900" indent="-34290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1pPr>
      <a:lvl2pPr marL="742950" indent="-28575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defRPr>
      </a:lvl2pPr>
      <a:lvl3pPr marL="11430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defRPr>
      </a:lvl4pPr>
      <a:lvl5pPr marL="20574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defRPr>
      </a:lvl5pPr>
      <a:lvl6pPr marL="2514600" indent="-228600" algn="l" defTabSz="449263" rtl="0" fontAlgn="base">
        <a:spcBef>
          <a:spcPts val="450"/>
        </a:spcBef>
        <a:spcAft>
          <a:spcPct val="0"/>
        </a:spcAft>
        <a:buClr>
          <a:srgbClr val="000000"/>
        </a:buClr>
        <a:buSzPct val="100000"/>
        <a:buFont typeface="Times New Roman" pitchFamily="18" charset="0"/>
        <a:defRPr>
          <a:solidFill>
            <a:srgbClr val="000000"/>
          </a:solidFill>
          <a:latin typeface="+mn-lt"/>
          <a:ea typeface="+mn-ea"/>
        </a:defRPr>
      </a:lvl6pPr>
      <a:lvl7pPr marL="2971800" indent="-228600" algn="l" defTabSz="449263" rtl="0" fontAlgn="base">
        <a:spcBef>
          <a:spcPts val="450"/>
        </a:spcBef>
        <a:spcAft>
          <a:spcPct val="0"/>
        </a:spcAft>
        <a:buClr>
          <a:srgbClr val="000000"/>
        </a:buClr>
        <a:buSzPct val="100000"/>
        <a:buFont typeface="Times New Roman" pitchFamily="18" charset="0"/>
        <a:defRPr>
          <a:solidFill>
            <a:srgbClr val="000000"/>
          </a:solidFill>
          <a:latin typeface="+mn-lt"/>
          <a:ea typeface="+mn-ea"/>
        </a:defRPr>
      </a:lvl7pPr>
      <a:lvl8pPr marL="3429000" indent="-228600" algn="l" defTabSz="449263" rtl="0" fontAlgn="base">
        <a:spcBef>
          <a:spcPts val="450"/>
        </a:spcBef>
        <a:spcAft>
          <a:spcPct val="0"/>
        </a:spcAft>
        <a:buClr>
          <a:srgbClr val="000000"/>
        </a:buClr>
        <a:buSzPct val="100000"/>
        <a:buFont typeface="Times New Roman" pitchFamily="18" charset="0"/>
        <a:defRPr>
          <a:solidFill>
            <a:srgbClr val="000000"/>
          </a:solidFill>
          <a:latin typeface="+mn-lt"/>
          <a:ea typeface="+mn-ea"/>
        </a:defRPr>
      </a:lvl8pPr>
      <a:lvl9pPr marL="3886200" indent="-228600" algn="l" defTabSz="449263" rtl="0" fontAlgn="base">
        <a:spcBef>
          <a:spcPts val="450"/>
        </a:spcBef>
        <a:spcAft>
          <a:spcPct val="0"/>
        </a:spcAft>
        <a:buClr>
          <a:srgbClr val="000000"/>
        </a:buClr>
        <a:buSzPct val="100000"/>
        <a:buFont typeface="Times New Roman" pitchFamily="18" charset="0"/>
        <a:defRPr>
          <a:solidFill>
            <a:srgbClr val="000000"/>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p:txBody>
          <a:bodyPr/>
          <a:lstStyle/>
          <a:p>
            <a:pPr eaLnBrk="1" hangingPunct="1"/>
            <a:r>
              <a:rPr lang="fi-FI" altLang="fi-FI" sz="5200" b="1" smtClean="0"/>
              <a:t>Tutkimusmenetelmät</a:t>
            </a:r>
            <a:br>
              <a:rPr lang="fi-FI" altLang="fi-FI" sz="5200" b="1" smtClean="0"/>
            </a:br>
            <a:r>
              <a:rPr lang="fi-FI" altLang="fi-FI" sz="5200" b="1" smtClean="0"/>
              <a:t>eli</a:t>
            </a:r>
            <a:br>
              <a:rPr lang="fi-FI" altLang="fi-FI" sz="5200" b="1" smtClean="0"/>
            </a:br>
            <a:r>
              <a:rPr lang="fi-FI" altLang="fi-FI" sz="5200" b="1" smtClean="0"/>
              <a:t>metodit</a:t>
            </a:r>
          </a:p>
        </p:txBody>
      </p:sp>
      <p:sp>
        <p:nvSpPr>
          <p:cNvPr id="24579" name="Rectangle 4"/>
          <p:cNvSpPr>
            <a:spLocks noGrp="1" noChangeArrowheads="1"/>
          </p:cNvSpPr>
          <p:nvPr>
            <p:ph type="subTitle" idx="1"/>
          </p:nvPr>
        </p:nvSpPr>
        <p:spPr/>
        <p:txBody>
          <a:bodyPr/>
          <a:lstStyle/>
          <a:p>
            <a:pPr eaLnBrk="1" hangingPunct="1"/>
            <a:endParaRPr lang="fi-FI" altLang="fi-FI" smtClean="0"/>
          </a:p>
        </p:txBody>
      </p:sp>
    </p:spTree>
    <p:extLst>
      <p:ext uri="{BB962C8B-B14F-4D97-AF65-F5344CB8AC3E}">
        <p14:creationId xmlns:p14="http://schemas.microsoft.com/office/powerpoint/2010/main" val="563727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fi-FI" altLang="fi-FI" smtClean="0"/>
              <a:t>Tutkimusongelma ohjaa metodeja</a:t>
            </a:r>
          </a:p>
        </p:txBody>
      </p:sp>
      <p:sp>
        <p:nvSpPr>
          <p:cNvPr id="34819" name="Rectangle 3"/>
          <p:cNvSpPr>
            <a:spLocks noGrp="1" noChangeArrowheads="1"/>
          </p:cNvSpPr>
          <p:nvPr>
            <p:ph type="body" idx="1"/>
          </p:nvPr>
        </p:nvSpPr>
        <p:spPr/>
        <p:txBody>
          <a:bodyPr/>
          <a:lstStyle/>
          <a:p>
            <a:pPr marL="457200" indent="-457200" eaLnBrk="1" hangingPunct="1">
              <a:buFont typeface="Arial" pitchFamily="34" charset="0"/>
              <a:buChar char="•"/>
              <a:defRPr/>
            </a:pPr>
            <a:r>
              <a:rPr lang="fi-FI" dirty="0"/>
              <a:t>Metodeilla ei ole itseisarvoa, ne ovat välineitä</a:t>
            </a:r>
          </a:p>
          <a:p>
            <a:pPr marL="457200" indent="-457200" eaLnBrk="1" hangingPunct="1">
              <a:buFont typeface="Arial" pitchFamily="34" charset="0"/>
              <a:buChar char="•"/>
              <a:defRPr/>
            </a:pPr>
            <a:r>
              <a:rPr lang="fi-FI" dirty="0"/>
              <a:t>Metodit tulee valita niin, että niiden avulla voidaan löytää vastauksia tutkimusongelmaan</a:t>
            </a:r>
          </a:p>
          <a:p>
            <a:pPr marL="457200" indent="-457200" eaLnBrk="1" hangingPunct="1">
              <a:buFont typeface="Arial" pitchFamily="34" charset="0"/>
              <a:buChar char="•"/>
              <a:defRPr/>
            </a:pPr>
            <a:r>
              <a:rPr lang="fi-FI" dirty="0"/>
              <a:t>Esim. jos tutkimusongelma on se, miten suomalaiset elokuvatuottajat ymmärtävät ”</a:t>
            </a:r>
            <a:r>
              <a:rPr lang="fi-FI" dirty="0" err="1"/>
              <a:t>product</a:t>
            </a:r>
            <a:r>
              <a:rPr lang="fi-FI" dirty="0"/>
              <a:t> </a:t>
            </a:r>
            <a:r>
              <a:rPr lang="fi-FI" dirty="0" err="1"/>
              <a:t>placementin</a:t>
            </a:r>
            <a:r>
              <a:rPr lang="fi-FI" dirty="0"/>
              <a:t>” käsitteen, on luonteva tutkimusmenetelmä haastattelu</a:t>
            </a:r>
          </a:p>
          <a:p>
            <a:pPr eaLnBrk="1" hangingPunct="1">
              <a:defRPr/>
            </a:pPr>
            <a:endParaRPr lang="fi-FI" dirty="0"/>
          </a:p>
        </p:txBody>
      </p:sp>
    </p:spTree>
    <p:extLst>
      <p:ext uri="{BB962C8B-B14F-4D97-AF65-F5344CB8AC3E}">
        <p14:creationId xmlns:p14="http://schemas.microsoft.com/office/powerpoint/2010/main" val="2910860210"/>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fi-FI" altLang="fi-FI" sz="4000" smtClean="0"/>
              <a:t>Kvantitatiiviset menetelmät</a:t>
            </a:r>
          </a:p>
        </p:txBody>
      </p:sp>
      <p:sp>
        <p:nvSpPr>
          <p:cNvPr id="29699" name="Rectangle 3"/>
          <p:cNvSpPr>
            <a:spLocks noGrp="1" noChangeArrowheads="1"/>
          </p:cNvSpPr>
          <p:nvPr>
            <p:ph type="body" idx="1"/>
          </p:nvPr>
        </p:nvSpPr>
        <p:spPr/>
        <p:txBody>
          <a:bodyPr/>
          <a:lstStyle/>
          <a:p>
            <a:pPr marL="457200" indent="-457200" eaLnBrk="1" hangingPunct="1">
              <a:lnSpc>
                <a:spcPct val="90000"/>
              </a:lnSpc>
              <a:buFont typeface="Arial" charset="0"/>
              <a:buChar char="•"/>
            </a:pPr>
            <a:r>
              <a:rPr lang="fi-FI" altLang="fi-FI" dirty="0" smtClean="0"/>
              <a:t>Kvantitatiiviset eli määrälliset menetelmät mittaavat jotain numeroksi muutettavaa asiaa (lämpötila, tilavuus, kannatusprosentti)</a:t>
            </a:r>
          </a:p>
          <a:p>
            <a:pPr marL="457200" indent="-457200" eaLnBrk="1" hangingPunct="1">
              <a:lnSpc>
                <a:spcPct val="90000"/>
              </a:lnSpc>
              <a:buFont typeface="Arial" charset="0"/>
              <a:buChar char="•"/>
            </a:pPr>
            <a:r>
              <a:rPr lang="fi-FI" altLang="fi-FI" dirty="0" smtClean="0"/>
              <a:t>Yleisiä luonnontieteissä ja esim. </a:t>
            </a:r>
            <a:r>
              <a:rPr lang="fi-FI" altLang="fi-FI" dirty="0" smtClean="0"/>
              <a:t>tilastotieteessä</a:t>
            </a:r>
          </a:p>
          <a:p>
            <a:pPr marL="457200" indent="-457200" eaLnBrk="1" hangingPunct="1">
              <a:lnSpc>
                <a:spcPct val="90000"/>
              </a:lnSpc>
              <a:buFont typeface="Arial" charset="0"/>
              <a:buChar char="•"/>
            </a:pPr>
            <a:r>
              <a:rPr lang="fi-FI" altLang="fi-FI" dirty="0" smtClean="0"/>
              <a:t>Ihmistieteet: kysely</a:t>
            </a:r>
            <a:endParaRPr lang="fi-FI" altLang="fi-FI" dirty="0" smtClean="0"/>
          </a:p>
          <a:p>
            <a:pPr marL="457200" indent="-457200" eaLnBrk="1" hangingPunct="1">
              <a:lnSpc>
                <a:spcPct val="90000"/>
              </a:lnSpc>
              <a:buFont typeface="Arial" charset="0"/>
              <a:buChar char="•"/>
            </a:pPr>
            <a:r>
              <a:rPr lang="fi-FI" altLang="fi-FI" dirty="0" smtClean="0"/>
              <a:t>Ennusteet ja niiden testaaminen; yleiset </a:t>
            </a:r>
            <a:r>
              <a:rPr lang="fi-FI" altLang="fi-FI" dirty="0" smtClean="0"/>
              <a:t>lainalaisuudet</a:t>
            </a:r>
          </a:p>
          <a:p>
            <a:pPr marL="457200" indent="-457200" eaLnBrk="1" hangingPunct="1">
              <a:lnSpc>
                <a:spcPct val="90000"/>
              </a:lnSpc>
              <a:buFont typeface="Arial" charset="0"/>
              <a:buChar char="•"/>
            </a:pPr>
            <a:r>
              <a:rPr lang="fi-FI" altLang="fi-FI" dirty="0" smtClean="0"/>
              <a:t>Yleistäminen</a:t>
            </a:r>
            <a:endParaRPr lang="fi-FI" altLang="fi-FI" dirty="0" smtClean="0"/>
          </a:p>
          <a:p>
            <a:pPr marL="457200" indent="-457200" eaLnBrk="1" hangingPunct="1">
              <a:lnSpc>
                <a:spcPct val="90000"/>
              </a:lnSpc>
              <a:buFont typeface="Arial" charset="0"/>
              <a:buChar char="•"/>
            </a:pPr>
            <a:r>
              <a:rPr lang="fi-FI" altLang="fi-FI" dirty="0" smtClean="0"/>
              <a:t>Ihmisten toiminta abstraktilla tasolla (esim. ”kuluttaja”)</a:t>
            </a:r>
          </a:p>
        </p:txBody>
      </p:sp>
    </p:spTree>
    <p:extLst>
      <p:ext uri="{BB962C8B-B14F-4D97-AF65-F5344CB8AC3E}">
        <p14:creationId xmlns:p14="http://schemas.microsoft.com/office/powerpoint/2010/main" val="3706043675"/>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fi-FI" altLang="fi-FI" smtClean="0"/>
              <a:t>Kvalitatiiviset menetelmät</a:t>
            </a:r>
          </a:p>
        </p:txBody>
      </p:sp>
      <p:sp>
        <p:nvSpPr>
          <p:cNvPr id="30723" name="Rectangle 3"/>
          <p:cNvSpPr>
            <a:spLocks noGrp="1" noChangeArrowheads="1"/>
          </p:cNvSpPr>
          <p:nvPr>
            <p:ph type="body" idx="1"/>
          </p:nvPr>
        </p:nvSpPr>
        <p:spPr/>
        <p:txBody>
          <a:bodyPr/>
          <a:lstStyle/>
          <a:p>
            <a:pPr eaLnBrk="1" hangingPunct="1">
              <a:lnSpc>
                <a:spcPct val="80000"/>
              </a:lnSpc>
              <a:buFont typeface="Arial" charset="0"/>
              <a:buChar char="•"/>
            </a:pPr>
            <a:r>
              <a:rPr lang="fi-FI" altLang="fi-FI" sz="2400" dirty="0" smtClean="0"/>
              <a:t>Kvalitatiiviset eli laadulliset menetelmät tutkivat ainutkertaisia ilmiöitä, elämismaailmaa, merkityksiä (esim. historialliset tapahtumat, yksilön kokemukset)</a:t>
            </a:r>
          </a:p>
          <a:p>
            <a:pPr eaLnBrk="1" hangingPunct="1">
              <a:lnSpc>
                <a:spcPct val="80000"/>
              </a:lnSpc>
              <a:buFont typeface="Arial" charset="0"/>
              <a:buChar char="•"/>
            </a:pPr>
            <a:r>
              <a:rPr lang="fi-FI" altLang="fi-FI" sz="2400" dirty="0" smtClean="0"/>
              <a:t>yleisiä ihmistieteissä</a:t>
            </a:r>
          </a:p>
          <a:p>
            <a:pPr eaLnBrk="1" hangingPunct="1">
              <a:lnSpc>
                <a:spcPct val="80000"/>
              </a:lnSpc>
              <a:buFont typeface="Arial" charset="0"/>
              <a:buChar char="•"/>
            </a:pPr>
            <a:r>
              <a:rPr lang="fi-FI" altLang="fi-FI" sz="2400" dirty="0" smtClean="0"/>
              <a:t>Esim. teemahaastattelu, toiminnan havainnointi (etnografia; vrt. havainnoiva dokumenttielokuva)</a:t>
            </a:r>
            <a:br>
              <a:rPr lang="fi-FI" altLang="fi-FI" sz="2400" dirty="0" smtClean="0"/>
            </a:br>
            <a:endParaRPr lang="fi-FI" altLang="fi-FI" sz="2400" dirty="0" smtClean="0"/>
          </a:p>
          <a:p>
            <a:pPr eaLnBrk="1" hangingPunct="1">
              <a:lnSpc>
                <a:spcPct val="80000"/>
              </a:lnSpc>
              <a:buFont typeface="Arial" charset="0"/>
              <a:buChar char="•"/>
            </a:pPr>
            <a:r>
              <a:rPr lang="fi-FI" altLang="fi-FI" sz="2400" dirty="0" smtClean="0"/>
              <a:t>Juha </a:t>
            </a:r>
            <a:r>
              <a:rPr lang="fi-FI" altLang="fi-FI" sz="2400" dirty="0" err="1" smtClean="0"/>
              <a:t>Varto</a:t>
            </a:r>
            <a:r>
              <a:rPr lang="fi-FI" altLang="fi-FI" sz="2400" dirty="0" smtClean="0"/>
              <a:t>:</a:t>
            </a:r>
            <a:br>
              <a:rPr lang="fi-FI" altLang="fi-FI" sz="2400" dirty="0" smtClean="0"/>
            </a:br>
            <a:r>
              <a:rPr lang="fi-FI" altLang="fi-FI" sz="2400" dirty="0" smtClean="0"/>
              <a:t>”Ihmistieteissä … tutkittavat merkitykset ja merkityksiin kietoutuneisuus ilmenevät laatuina, joita ihmisillä, ihmisten toimilla ja kulttuurin ilmiöillä on. Näitä laatuja ei voi muuttaa määrällisiksi ilman, että niihin sovelletaan idealisointia ja rationalisointia, jolloin niiden sisältö kadotetaan.”</a:t>
            </a:r>
          </a:p>
        </p:txBody>
      </p:sp>
    </p:spTree>
    <p:extLst>
      <p:ext uri="{BB962C8B-B14F-4D97-AF65-F5344CB8AC3E}">
        <p14:creationId xmlns:p14="http://schemas.microsoft.com/office/powerpoint/2010/main" val="3236262351"/>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fi-FI" altLang="fi-FI" dirty="0" smtClean="0"/>
              <a:t>Luotettavuus (reliabiliteetti ja validiteetti)</a:t>
            </a:r>
          </a:p>
        </p:txBody>
      </p:sp>
      <p:sp>
        <p:nvSpPr>
          <p:cNvPr id="31747" name="Rectangle 3"/>
          <p:cNvSpPr>
            <a:spLocks noGrp="1" noChangeArrowheads="1"/>
          </p:cNvSpPr>
          <p:nvPr>
            <p:ph type="body" idx="1"/>
          </p:nvPr>
        </p:nvSpPr>
        <p:spPr>
          <a:xfrm>
            <a:off x="683568" y="1412776"/>
            <a:ext cx="7770813" cy="4494213"/>
          </a:xfrm>
        </p:spPr>
        <p:txBody>
          <a:bodyPr/>
          <a:lstStyle/>
          <a:p>
            <a:pPr eaLnBrk="1" hangingPunct="1">
              <a:buFont typeface="Arial" charset="0"/>
              <a:buChar char="•"/>
            </a:pPr>
            <a:r>
              <a:rPr lang="fi-FI" altLang="fi-FI" sz="1800" dirty="0" smtClean="0"/>
              <a:t>Liittyvät kysymykseen tutkimustulosten pätevyydestä ja luotettavuudesta</a:t>
            </a:r>
          </a:p>
          <a:p>
            <a:pPr eaLnBrk="1" hangingPunct="1">
              <a:buFont typeface="Arial" charset="0"/>
              <a:buChar char="•"/>
            </a:pPr>
            <a:r>
              <a:rPr lang="fi-FI" altLang="fi-FI" sz="1800" dirty="0" smtClean="0"/>
              <a:t>Reliaabelius: mittaustulosten luotettavuus (tai toistettavuus) ts. se, että tulokset eivät ole sattumanvaraisia -- huolellisuus</a:t>
            </a:r>
          </a:p>
          <a:p>
            <a:pPr eaLnBrk="1" hangingPunct="1">
              <a:buFont typeface="Arial" charset="0"/>
              <a:buChar char="•"/>
            </a:pPr>
            <a:r>
              <a:rPr lang="fi-FI" altLang="fi-FI" sz="1800" dirty="0" smtClean="0"/>
              <a:t>Validius: mittarin tai menetelmän pätevyys ts. se, että se mittaa sitä mitä sen pitääkin mitata </a:t>
            </a:r>
            <a:r>
              <a:rPr lang="fi-FI" altLang="fi-FI" sz="1800" dirty="0" smtClean="0">
                <a:sym typeface="Wingdings" pitchFamily="2" charset="2"/>
              </a:rPr>
              <a:t> johtopäätösten pätevyys (se mitä päätellään perustellusti seuraa aineistosta)</a:t>
            </a:r>
          </a:p>
          <a:p>
            <a:pPr eaLnBrk="1" hangingPunct="1">
              <a:buFont typeface="Arial" charset="0"/>
              <a:buChar char="•"/>
            </a:pPr>
            <a:r>
              <a:rPr lang="fi-FI" altLang="fi-FI" sz="1800" dirty="0" smtClean="0"/>
              <a:t>Termit liittyvät varsinaisesti kvantitatiiviseen tutkimukseen.  </a:t>
            </a:r>
          </a:p>
          <a:p>
            <a:pPr eaLnBrk="1" hangingPunct="1">
              <a:buFont typeface="Arial" charset="0"/>
              <a:buChar char="•"/>
            </a:pPr>
            <a:r>
              <a:rPr lang="fi-FI" altLang="fi-FI" sz="1800" dirty="0" smtClean="0"/>
              <a:t>Käsitteet (etenkin reliaabelius) </a:t>
            </a:r>
            <a:r>
              <a:rPr lang="fi-FI" altLang="fi-FI" sz="1800" dirty="0" err="1" smtClean="0"/>
              <a:t>eivätsellaisenaan</a:t>
            </a:r>
            <a:r>
              <a:rPr lang="fi-FI" altLang="fi-FI" sz="1800" dirty="0" smtClean="0"/>
              <a:t> sovellu kvalitatiiviseen tutkimuksen</a:t>
            </a:r>
          </a:p>
          <a:p>
            <a:pPr eaLnBrk="1" hangingPunct="1">
              <a:buFont typeface="Arial" charset="0"/>
              <a:buChar char="•"/>
            </a:pPr>
            <a:r>
              <a:rPr lang="fi-FI" altLang="fi-FI" sz="1800" dirty="0" smtClean="0"/>
              <a:t>Perusajatus (tulosten luotettavuus) on tärkeä myös kvalitatiivisessa tutkimuksessa</a:t>
            </a:r>
          </a:p>
          <a:p>
            <a:pPr eaLnBrk="1" hangingPunct="1">
              <a:buFont typeface="Arial" charset="0"/>
              <a:buChar char="•"/>
            </a:pPr>
            <a:r>
              <a:rPr lang="fi-FI" altLang="fi-FI" sz="1800" dirty="0" smtClean="0"/>
              <a:t>Luotettavuus sidoksissa tavoiteltuun tietoon / tiedon käyttötapaan (esim. haastattelut kertovat vastaajien näkemyksistä, mutta eivät välttämättä faktoista)</a:t>
            </a:r>
          </a:p>
          <a:p>
            <a:pPr eaLnBrk="1" hangingPunct="1">
              <a:buFont typeface="Arial" charset="0"/>
              <a:buChar char="•"/>
            </a:pPr>
            <a:endParaRPr lang="fi-FI" altLang="fi-FI" sz="2000" dirty="0" smtClean="0"/>
          </a:p>
        </p:txBody>
      </p:sp>
    </p:spTree>
    <p:extLst>
      <p:ext uri="{BB962C8B-B14F-4D97-AF65-F5344CB8AC3E}">
        <p14:creationId xmlns:p14="http://schemas.microsoft.com/office/powerpoint/2010/main" val="1727426442"/>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fi-FI" altLang="fi-FI" smtClean="0"/>
              <a:t>Neutraalia menetelmää ei ole</a:t>
            </a:r>
          </a:p>
        </p:txBody>
      </p:sp>
      <p:sp>
        <p:nvSpPr>
          <p:cNvPr id="32771" name="Rectangle 3"/>
          <p:cNvSpPr>
            <a:spLocks noGrp="1" noChangeArrowheads="1"/>
          </p:cNvSpPr>
          <p:nvPr>
            <p:ph type="body" idx="1"/>
          </p:nvPr>
        </p:nvSpPr>
        <p:spPr/>
        <p:txBody>
          <a:bodyPr/>
          <a:lstStyle/>
          <a:p>
            <a:pPr marL="457200" indent="-457200" eaLnBrk="1" hangingPunct="1">
              <a:buFont typeface="Arial" charset="0"/>
              <a:buChar char="•"/>
            </a:pPr>
            <a:r>
              <a:rPr lang="fi-FI" altLang="fi-FI" dirty="0" smtClean="0"/>
              <a:t>Luonnontieteet (mitattavat ilmiöt) vs. ihmistieteet (merkitysten ymmärtäminen)</a:t>
            </a:r>
          </a:p>
          <a:p>
            <a:pPr marL="457200" indent="-457200" eaLnBrk="1" hangingPunct="1">
              <a:buFont typeface="Arial" charset="0"/>
              <a:buChar char="•"/>
            </a:pPr>
            <a:r>
              <a:rPr lang="fi-FI" altLang="fi-FI" dirty="0" smtClean="0"/>
              <a:t>Realismi (todellisuus on, se on vain ilmaistava selkeästi) vs. konstruktivismi (ilmaisutapa / kieli määrittää, miten todellisuus havaitaan)</a:t>
            </a:r>
          </a:p>
        </p:txBody>
      </p:sp>
    </p:spTree>
    <p:extLst>
      <p:ext uri="{BB962C8B-B14F-4D97-AF65-F5344CB8AC3E}">
        <p14:creationId xmlns:p14="http://schemas.microsoft.com/office/powerpoint/2010/main" val="375079167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Menetelmän valinta</a:t>
            </a:r>
            <a:endParaRPr lang="fi-FI" dirty="0"/>
          </a:p>
        </p:txBody>
      </p:sp>
      <p:sp>
        <p:nvSpPr>
          <p:cNvPr id="3" name="Content Placeholder 2"/>
          <p:cNvSpPr>
            <a:spLocks noGrp="1"/>
          </p:cNvSpPr>
          <p:nvPr>
            <p:ph idx="1"/>
          </p:nvPr>
        </p:nvSpPr>
        <p:spPr/>
        <p:txBody>
          <a:bodyPr/>
          <a:lstStyle/>
          <a:p>
            <a:pPr marL="514350" indent="-514350">
              <a:buFont typeface="Arial" panose="020B0604020202020204" pitchFamily="34" charset="0"/>
              <a:buChar char="•"/>
            </a:pPr>
            <a:r>
              <a:rPr lang="fi-FI" sz="2400" dirty="0" smtClean="0"/>
              <a:t>Oleellista ei ole menetelmä sinänsä, vaan halutun tiedon saaminen ja sen luotettavuuden varmistaminen</a:t>
            </a:r>
          </a:p>
          <a:p>
            <a:pPr marL="514350" indent="-514350">
              <a:buFont typeface="+mj-lt"/>
              <a:buAutoNum type="arabicPeriod"/>
            </a:pPr>
            <a:r>
              <a:rPr lang="fi-FI" sz="2400" dirty="0" smtClean="0"/>
              <a:t>Mitä haluan tietää?</a:t>
            </a:r>
          </a:p>
          <a:p>
            <a:pPr marL="514350" indent="-514350">
              <a:buFont typeface="+mj-lt"/>
              <a:buAutoNum type="arabicPeriod"/>
            </a:pPr>
            <a:r>
              <a:rPr lang="fi-FI" sz="2400" dirty="0" smtClean="0"/>
              <a:t>Millä tavalla saan haluamani tiedon?</a:t>
            </a:r>
          </a:p>
          <a:p>
            <a:pPr marL="514350" indent="-514350">
              <a:buFont typeface="+mj-lt"/>
              <a:buAutoNum type="arabicPeriod"/>
            </a:pPr>
            <a:r>
              <a:rPr lang="fi-FI" sz="2400" dirty="0" smtClean="0"/>
              <a:t>Miten voin varmistua tiedon luotettavuudesta?</a:t>
            </a:r>
          </a:p>
          <a:p>
            <a:pPr marL="514350" indent="-514350">
              <a:buFont typeface="+mj-lt"/>
              <a:buAutoNum type="arabicPeriod"/>
            </a:pPr>
            <a:endParaRPr lang="fi-FI" sz="2400" dirty="0"/>
          </a:p>
          <a:p>
            <a:pPr marL="514350" indent="-514350">
              <a:buFont typeface="Arial" panose="020B0604020202020204" pitchFamily="34" charset="0"/>
              <a:buChar char="•"/>
            </a:pPr>
            <a:r>
              <a:rPr lang="fi-FI" sz="2400" dirty="0" smtClean="0"/>
              <a:t>Kohta 1 liittyy tutkimuskysymykseen</a:t>
            </a:r>
          </a:p>
          <a:p>
            <a:pPr marL="514350" indent="-514350">
              <a:buFont typeface="Arial" panose="020B0604020202020204" pitchFamily="34" charset="0"/>
              <a:buChar char="•"/>
            </a:pPr>
            <a:r>
              <a:rPr lang="fi-FI" sz="2400" dirty="0" smtClean="0"/>
              <a:t>Kohdat 2 ja 3 liittyvät käytettyyn menetelmään</a:t>
            </a:r>
            <a:endParaRPr lang="fi-FI" sz="2400" dirty="0"/>
          </a:p>
        </p:txBody>
      </p:sp>
    </p:spTree>
    <p:extLst>
      <p:ext uri="{BB962C8B-B14F-4D97-AF65-F5344CB8AC3E}">
        <p14:creationId xmlns:p14="http://schemas.microsoft.com/office/powerpoint/2010/main" val="2869246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fi-FI" altLang="fi-FI" dirty="0" smtClean="0"/>
              <a:t>Yksi yleinen menetelmä: haastattelututkimus</a:t>
            </a:r>
            <a:endParaRPr lang="fi-FI" altLang="fi-FI" dirty="0" smtClean="0"/>
          </a:p>
        </p:txBody>
      </p:sp>
      <p:sp>
        <p:nvSpPr>
          <p:cNvPr id="33795" name="Rectangle 3"/>
          <p:cNvSpPr>
            <a:spLocks noGrp="1" noChangeArrowheads="1"/>
          </p:cNvSpPr>
          <p:nvPr>
            <p:ph type="body" idx="1"/>
          </p:nvPr>
        </p:nvSpPr>
        <p:spPr>
          <a:xfrm>
            <a:off x="611188" y="1484313"/>
            <a:ext cx="7770812" cy="4494212"/>
          </a:xfrm>
        </p:spPr>
        <p:txBody>
          <a:bodyPr/>
          <a:lstStyle/>
          <a:p>
            <a:pPr marL="457200" indent="-457200" eaLnBrk="1" hangingPunct="1">
              <a:buFont typeface="Arial" charset="0"/>
              <a:buChar char="•"/>
            </a:pPr>
            <a:r>
              <a:rPr lang="fi-FI" altLang="fi-FI" dirty="0" smtClean="0"/>
              <a:t>Lomakehaastattelu / strukturoitu haastattelu</a:t>
            </a:r>
          </a:p>
          <a:p>
            <a:pPr marL="457200" indent="-457200" eaLnBrk="1" hangingPunct="1">
              <a:buFont typeface="Arial" charset="0"/>
              <a:buChar char="•"/>
            </a:pPr>
            <a:r>
              <a:rPr lang="fi-FI" altLang="fi-FI" dirty="0" smtClean="0"/>
              <a:t>Avoin haastattelu / strukturoimaton haastattelu</a:t>
            </a:r>
          </a:p>
          <a:p>
            <a:pPr marL="457200" indent="-457200" eaLnBrk="1" hangingPunct="1">
              <a:buFont typeface="Arial" charset="0"/>
              <a:buChar char="•"/>
            </a:pPr>
            <a:r>
              <a:rPr lang="fi-FI" altLang="fi-FI" dirty="0" smtClean="0"/>
              <a:t>Teemahaastattelu / fokusoitu haastattelu / puolistrukturoitu haastattelu</a:t>
            </a:r>
          </a:p>
          <a:p>
            <a:pPr marL="800100" lvl="1" indent="-342900" eaLnBrk="1" hangingPunct="1">
              <a:buFont typeface="Arial" charset="0"/>
              <a:buChar char="•"/>
            </a:pPr>
            <a:r>
              <a:rPr lang="fi-FI" altLang="fi-FI" dirty="0" smtClean="0"/>
              <a:t>Ryhmähaastattelu (</a:t>
            </a:r>
            <a:r>
              <a:rPr lang="fi-FI" altLang="fi-FI" dirty="0" err="1" smtClean="0"/>
              <a:t>focus</a:t>
            </a:r>
            <a:r>
              <a:rPr lang="fi-FI" altLang="fi-FI" dirty="0" smtClean="0"/>
              <a:t> </a:t>
            </a:r>
            <a:r>
              <a:rPr lang="fi-FI" altLang="fi-FI" dirty="0" err="1" smtClean="0"/>
              <a:t>group</a:t>
            </a:r>
            <a:r>
              <a:rPr lang="fi-FI" altLang="fi-FI" dirty="0" smtClean="0"/>
              <a:t>)</a:t>
            </a:r>
          </a:p>
          <a:p>
            <a:pPr marL="800100" lvl="1" indent="-342900" eaLnBrk="1" hangingPunct="1">
              <a:buFont typeface="Arial" charset="0"/>
              <a:buChar char="•"/>
            </a:pPr>
            <a:endParaRPr lang="fi-FI" altLang="fi-FI" dirty="0"/>
          </a:p>
          <a:p>
            <a:pPr marL="400050" eaLnBrk="1" hangingPunct="1">
              <a:buFont typeface="Arial" charset="0"/>
              <a:buChar char="•"/>
            </a:pPr>
            <a:r>
              <a:rPr lang="fi-FI" altLang="fi-FI" dirty="0" smtClean="0"/>
              <a:t>Asiantuntijatieto, käyttäjäkokemukset — saadun tiedon käyttötapa ja luonne voi vaihdella</a:t>
            </a:r>
          </a:p>
          <a:p>
            <a:pPr marL="457200" indent="-457200" eaLnBrk="1" hangingPunct="1">
              <a:buFont typeface="Arial" charset="0"/>
              <a:buChar char="•"/>
            </a:pPr>
            <a:endParaRPr lang="fi-FI" altLang="fi-FI" dirty="0" smtClean="0"/>
          </a:p>
        </p:txBody>
      </p:sp>
    </p:spTree>
    <p:extLst>
      <p:ext uri="{BB962C8B-B14F-4D97-AF65-F5344CB8AC3E}">
        <p14:creationId xmlns:p14="http://schemas.microsoft.com/office/powerpoint/2010/main" val="3864302779"/>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Mikä on tutkimuksen tulos</a:t>
            </a:r>
            <a:endParaRPr lang="fi-FI" dirty="0"/>
          </a:p>
        </p:txBody>
      </p:sp>
      <p:sp>
        <p:nvSpPr>
          <p:cNvPr id="3" name="Content Placeholder 2"/>
          <p:cNvSpPr>
            <a:spLocks noGrp="1"/>
          </p:cNvSpPr>
          <p:nvPr>
            <p:ph idx="1"/>
          </p:nvPr>
        </p:nvSpPr>
        <p:spPr/>
        <p:txBody>
          <a:bodyPr/>
          <a:lstStyle/>
          <a:p>
            <a:pPr marL="0" indent="0"/>
            <a:r>
              <a:rPr lang="fi-FI" dirty="0" smtClean="0"/>
              <a:t>Tutkimuksen tavoitteena on esittää tarkasteltu asia havainnollisessa muodossa, esim. </a:t>
            </a:r>
          </a:p>
          <a:p>
            <a:pPr marL="457200" indent="-457200">
              <a:buFont typeface="Arial" panose="020B0604020202020204" pitchFamily="34" charset="0"/>
              <a:buChar char="•"/>
            </a:pPr>
            <a:r>
              <a:rPr lang="fi-FI" dirty="0" smtClean="0"/>
              <a:t>Käsitteellistäminen</a:t>
            </a:r>
          </a:p>
          <a:p>
            <a:pPr marL="457200" indent="-457200">
              <a:buFont typeface="Arial" panose="020B0604020202020204" pitchFamily="34" charset="0"/>
              <a:buChar char="•"/>
            </a:pPr>
            <a:r>
              <a:rPr lang="fi-FI" dirty="0" smtClean="0"/>
              <a:t>Luokittelu, ryhmittely</a:t>
            </a:r>
          </a:p>
          <a:p>
            <a:pPr marL="857250" lvl="1" indent="-457200">
              <a:buFont typeface="Arial" panose="020B0604020202020204" pitchFamily="34" charset="0"/>
              <a:buChar char="•"/>
            </a:pPr>
            <a:r>
              <a:rPr lang="fi-FI" dirty="0" smtClean="0"/>
              <a:t>Esim. sisältöanalyysi</a:t>
            </a:r>
          </a:p>
          <a:p>
            <a:pPr marL="857250" lvl="1" indent="-457200">
              <a:buFont typeface="Arial" panose="020B0604020202020204" pitchFamily="34" charset="0"/>
              <a:buChar char="•"/>
            </a:pPr>
            <a:r>
              <a:rPr lang="fi-FI" dirty="0" smtClean="0"/>
              <a:t>Haastatteluvastausten ryhmittely kategorioihin</a:t>
            </a:r>
            <a:endParaRPr lang="fi-FI" dirty="0"/>
          </a:p>
        </p:txBody>
      </p:sp>
    </p:spTree>
    <p:extLst>
      <p:ext uri="{BB962C8B-B14F-4D97-AF65-F5344CB8AC3E}">
        <p14:creationId xmlns:p14="http://schemas.microsoft.com/office/powerpoint/2010/main" val="1808615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Tutkimuksen teon etiikkaa</a:t>
            </a:r>
            <a:endParaRPr lang="fi-FI"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44824"/>
            <a:ext cx="3584795" cy="4494213"/>
          </a:xfrm>
        </p:spPr>
      </p:pic>
      <p:sp>
        <p:nvSpPr>
          <p:cNvPr id="5" name="Rounded Rectangular Callout 4"/>
          <p:cNvSpPr/>
          <p:nvPr/>
        </p:nvSpPr>
        <p:spPr bwMode="auto">
          <a:xfrm>
            <a:off x="3851920" y="1484784"/>
            <a:ext cx="5292080" cy="4464496"/>
          </a:xfrm>
          <a:prstGeom prst="wedgeRoundRectCallout">
            <a:avLst>
              <a:gd name="adj1" fmla="val -73625"/>
              <a:gd name="adj2" fmla="val 8665"/>
              <a:gd name="adj3" fmla="val 16667"/>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fi-FI" sz="2400" dirty="0">
              <a:solidFill>
                <a:schemeClr val="bg1"/>
              </a:solidFill>
              <a:latin typeface="Times New Roman" pitchFamily="18" charset="0"/>
              <a:ea typeface="SimSun" charset="-122"/>
            </a:endParaRPr>
          </a:p>
          <a:p>
            <a:pPr defTabSz="449263" fontAlgn="base">
              <a:spcBef>
                <a:spcPct val="0"/>
              </a:spcBef>
              <a:spcAft>
                <a:spcPct val="0"/>
              </a:spcAft>
              <a:buClr>
                <a:srgbClr val="000000"/>
              </a:buClr>
              <a:buSzPct val="100000"/>
            </a:pPr>
            <a:r>
              <a:rPr lang="fi-FI" sz="2400" dirty="0">
                <a:latin typeface="Times New Roman" pitchFamily="18" charset="0"/>
                <a:ea typeface="SimSun" charset="-122"/>
              </a:rPr>
              <a:t>“</a:t>
            </a:r>
            <a:r>
              <a:rPr lang="fi-FI" sz="2400" dirty="0" err="1">
                <a:latin typeface="Times New Roman" pitchFamily="18" charset="0"/>
                <a:ea typeface="SimSun" charset="-122"/>
              </a:rPr>
              <a:t>Plagiarism</a:t>
            </a:r>
            <a:r>
              <a:rPr lang="fi-FI" sz="2400" dirty="0">
                <a:latin typeface="Times New Roman" pitchFamily="18" charset="0"/>
                <a:ea typeface="SimSun" charset="-122"/>
              </a:rPr>
              <a:t> is an </a:t>
            </a:r>
            <a:r>
              <a:rPr lang="fi-FI" sz="2400" dirty="0" err="1">
                <a:latin typeface="Times New Roman" pitchFamily="18" charset="0"/>
                <a:ea typeface="SimSun" charset="-122"/>
              </a:rPr>
              <a:t>academic</a:t>
            </a:r>
            <a:r>
              <a:rPr lang="fi-FI" sz="2400" dirty="0">
                <a:latin typeface="Times New Roman" pitchFamily="18" charset="0"/>
                <a:ea typeface="SimSun" charset="-122"/>
              </a:rPr>
              <a:t> </a:t>
            </a:r>
            <a:r>
              <a:rPr lang="fi-FI" sz="2400" dirty="0" err="1">
                <a:latin typeface="Times New Roman" pitchFamily="18" charset="0"/>
                <a:ea typeface="SimSun" charset="-122"/>
              </a:rPr>
              <a:t>crime</a:t>
            </a:r>
            <a:r>
              <a:rPr lang="fi-FI" sz="2400" dirty="0">
                <a:latin typeface="Times New Roman" pitchFamily="18" charset="0"/>
                <a:ea typeface="SimSun" charset="-122"/>
              </a:rPr>
              <a:t> </a:t>
            </a:r>
            <a:r>
              <a:rPr lang="fi-FI" sz="2400" dirty="0" err="1">
                <a:latin typeface="Times New Roman" pitchFamily="18" charset="0"/>
                <a:ea typeface="SimSun" charset="-122"/>
              </a:rPr>
              <a:t>punishable</a:t>
            </a:r>
            <a:r>
              <a:rPr lang="fi-FI" sz="2400" dirty="0">
                <a:latin typeface="Times New Roman" pitchFamily="18" charset="0"/>
                <a:ea typeface="SimSun" charset="-122"/>
              </a:rPr>
              <a:t> </a:t>
            </a:r>
            <a:r>
              <a:rPr lang="fi-FI" sz="2400" dirty="0" err="1">
                <a:latin typeface="Times New Roman" pitchFamily="18" charset="0"/>
                <a:ea typeface="SimSun" charset="-122"/>
              </a:rPr>
              <a:t>by</a:t>
            </a:r>
            <a:r>
              <a:rPr lang="fi-FI" sz="2400" dirty="0">
                <a:latin typeface="Times New Roman" pitchFamily="18" charset="0"/>
                <a:ea typeface="SimSun" charset="-122"/>
              </a:rPr>
              <a:t> </a:t>
            </a:r>
            <a:r>
              <a:rPr lang="fi-FI" sz="2400" dirty="0" err="1">
                <a:latin typeface="Times New Roman" pitchFamily="18" charset="0"/>
                <a:ea typeface="SimSun" charset="-122"/>
              </a:rPr>
              <a:t>academic</a:t>
            </a:r>
            <a:r>
              <a:rPr lang="fi-FI" sz="2400" dirty="0">
                <a:latin typeface="Times New Roman" pitchFamily="18" charset="0"/>
                <a:ea typeface="SimSun" charset="-122"/>
              </a:rPr>
              <a:t> </a:t>
            </a:r>
            <a:r>
              <a:rPr lang="fi-FI" sz="2400" dirty="0" err="1">
                <a:latin typeface="Times New Roman" pitchFamily="18" charset="0"/>
                <a:ea typeface="SimSun" charset="-122"/>
              </a:rPr>
              <a:t>death</a:t>
            </a:r>
            <a:r>
              <a:rPr lang="fi-FI" sz="2400" dirty="0">
                <a:latin typeface="Times New Roman" pitchFamily="18" charset="0"/>
                <a:ea typeface="SimSun" charset="-122"/>
              </a:rPr>
              <a:t>.”</a:t>
            </a:r>
          </a:p>
          <a:p>
            <a:pPr defTabSz="449263" fontAlgn="base">
              <a:spcBef>
                <a:spcPct val="0"/>
              </a:spcBef>
              <a:spcAft>
                <a:spcPct val="0"/>
              </a:spcAft>
              <a:buClr>
                <a:srgbClr val="000000"/>
              </a:buClr>
              <a:buSzPct val="100000"/>
            </a:pPr>
            <a:endParaRPr lang="fi-FI" sz="2400" dirty="0">
              <a:latin typeface="Times New Roman" pitchFamily="18" charset="0"/>
              <a:ea typeface="SimSun" charset="-122"/>
            </a:endParaRPr>
          </a:p>
          <a:p>
            <a:pPr defTabSz="449263" fontAlgn="base">
              <a:spcBef>
                <a:spcPct val="0"/>
              </a:spcBef>
              <a:spcAft>
                <a:spcPct val="0"/>
              </a:spcAft>
              <a:buClr>
                <a:srgbClr val="000000"/>
              </a:buClr>
              <a:buSzPct val="100000"/>
            </a:pPr>
            <a:r>
              <a:rPr lang="fi-FI" sz="2400" dirty="0">
                <a:latin typeface="Times New Roman" pitchFamily="18" charset="0"/>
                <a:ea typeface="SimSun" charset="-122"/>
              </a:rPr>
              <a:t>"Plagiointi on akateeminen rikos, jonka </a:t>
            </a:r>
            <a:r>
              <a:rPr lang="fi-FI" sz="2400" dirty="0" smtClean="0">
                <a:latin typeface="Times New Roman" pitchFamily="18" charset="0"/>
                <a:ea typeface="SimSun" charset="-122"/>
              </a:rPr>
              <a:t>rangaistus </a:t>
            </a:r>
            <a:r>
              <a:rPr lang="fi-FI" sz="2400" dirty="0">
                <a:latin typeface="Times New Roman" pitchFamily="18" charset="0"/>
                <a:ea typeface="SimSun" charset="-122"/>
              </a:rPr>
              <a:t>on akateeminen kuolema"</a:t>
            </a:r>
          </a:p>
          <a:p>
            <a:pPr defTabSz="449263" fontAlgn="base">
              <a:spcBef>
                <a:spcPct val="0"/>
              </a:spcBef>
              <a:spcAft>
                <a:spcPct val="0"/>
              </a:spcAft>
              <a:buClr>
                <a:srgbClr val="000000"/>
              </a:buClr>
              <a:buSzPct val="100000"/>
            </a:pPr>
            <a:endParaRPr lang="fi-FI" sz="2400" dirty="0">
              <a:latin typeface="Times New Roman" pitchFamily="18" charset="0"/>
              <a:ea typeface="SimSun" charset="-122"/>
            </a:endParaRPr>
          </a:p>
          <a:p>
            <a:pPr defTabSz="449263" fontAlgn="base">
              <a:spcBef>
                <a:spcPct val="0"/>
              </a:spcBef>
              <a:spcAft>
                <a:spcPct val="0"/>
              </a:spcAft>
              <a:buClr>
                <a:srgbClr val="000000"/>
              </a:buClr>
              <a:buSzPct val="100000"/>
            </a:pPr>
            <a:r>
              <a:rPr lang="fi-FI" sz="2400" dirty="0" err="1">
                <a:latin typeface="Times New Roman" pitchFamily="18" charset="0"/>
                <a:ea typeface="SimSun" charset="-122"/>
              </a:rPr>
              <a:t>Lt</a:t>
            </a:r>
            <a:r>
              <a:rPr lang="fi-FI" sz="2400" dirty="0">
                <a:latin typeface="Times New Roman" pitchFamily="18" charset="0"/>
                <a:ea typeface="SimSun" charset="-122"/>
              </a:rPr>
              <a:t>. Roland Sharp (Tommy Lee Jones) elokuvassa Man of the House (2005)</a:t>
            </a:r>
          </a:p>
          <a:p>
            <a:pPr defTabSz="449263" fontAlgn="base">
              <a:spcBef>
                <a:spcPct val="0"/>
              </a:spcBef>
              <a:spcAft>
                <a:spcPct val="0"/>
              </a:spcAft>
              <a:buClr>
                <a:srgbClr val="000000"/>
              </a:buClr>
              <a:buSzPct val="100000"/>
            </a:pPr>
            <a:endParaRPr lang="fi-FI" sz="2400" dirty="0">
              <a:solidFill>
                <a:schemeClr val="bg1"/>
              </a:solidFill>
              <a:latin typeface="Times New Roman" pitchFamily="18" charset="0"/>
              <a:ea typeface="SimSun" charset="-122"/>
            </a:endParaRPr>
          </a:p>
          <a:p>
            <a:pPr defTabSz="449263" fontAlgn="base">
              <a:spcBef>
                <a:spcPct val="0"/>
              </a:spcBef>
              <a:spcAft>
                <a:spcPct val="0"/>
              </a:spcAft>
              <a:buClr>
                <a:srgbClr val="000000"/>
              </a:buClr>
              <a:buSzPct val="100000"/>
            </a:pPr>
            <a:endParaRPr lang="fi-FI" sz="2400" dirty="0">
              <a:solidFill>
                <a:schemeClr val="bg1"/>
              </a:solidFill>
              <a:latin typeface="Times New Roman" pitchFamily="18" charset="0"/>
              <a:ea typeface="SimSun" charset="-122"/>
            </a:endParaRPr>
          </a:p>
        </p:txBody>
      </p:sp>
    </p:spTree>
    <p:extLst>
      <p:ext uri="{BB962C8B-B14F-4D97-AF65-F5344CB8AC3E}">
        <p14:creationId xmlns:p14="http://schemas.microsoft.com/office/powerpoint/2010/main" val="96640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Hyvä tieteellinen käytäntö</a:t>
            </a:r>
            <a:endParaRPr lang="fi-FI" dirty="0"/>
          </a:p>
        </p:txBody>
      </p:sp>
      <p:sp>
        <p:nvSpPr>
          <p:cNvPr id="3" name="Content Placeholder 2"/>
          <p:cNvSpPr>
            <a:spLocks noGrp="1"/>
          </p:cNvSpPr>
          <p:nvPr>
            <p:ph idx="1"/>
          </p:nvPr>
        </p:nvSpPr>
        <p:spPr/>
        <p:txBody>
          <a:bodyPr/>
          <a:lstStyle/>
          <a:p>
            <a:r>
              <a:rPr lang="fi-FI" dirty="0"/>
              <a:t>Hieman yksinkertaistaen hyvän tieteellisen käytännön </a:t>
            </a:r>
            <a:r>
              <a:rPr lang="fi-FI" dirty="0" smtClean="0"/>
              <a:t>periaatteita </a:t>
            </a:r>
            <a:r>
              <a:rPr lang="fi-FI" dirty="0"/>
              <a:t>tulee soveltaa</a:t>
            </a:r>
          </a:p>
          <a:p>
            <a:r>
              <a:rPr lang="fi-FI" dirty="0"/>
              <a:t>1) Suhteessa tutkimukseen </a:t>
            </a:r>
            <a:r>
              <a:rPr lang="fi-FI" dirty="0" smtClean="0"/>
              <a:t>itseensä</a:t>
            </a:r>
          </a:p>
          <a:p>
            <a:pPr marL="457200" indent="-457200">
              <a:buFont typeface="Arial" panose="020B0604020202020204" pitchFamily="34" charset="0"/>
              <a:buChar char="•"/>
            </a:pPr>
            <a:r>
              <a:rPr lang="fi-FI" sz="1600" dirty="0" smtClean="0"/>
              <a:t>Tiedot hankittava asianmukaisesti ja kaikki oleellinen on kerrottava</a:t>
            </a:r>
            <a:endParaRPr lang="fi-FI" sz="1600" dirty="0"/>
          </a:p>
          <a:p>
            <a:r>
              <a:rPr lang="fi-FI" dirty="0"/>
              <a:t>2) Suhteessa henkilöihin, joita tutkimus </a:t>
            </a:r>
            <a:r>
              <a:rPr lang="fi-FI" dirty="0" smtClean="0"/>
              <a:t>koskettaa</a:t>
            </a:r>
          </a:p>
          <a:p>
            <a:pPr marL="514350" indent="-457200">
              <a:buFont typeface="Arial" panose="020B0604020202020204" pitchFamily="34" charset="0"/>
              <a:buChar char="•"/>
            </a:pPr>
            <a:r>
              <a:rPr lang="fi-FI" sz="1600" dirty="0"/>
              <a:t> </a:t>
            </a:r>
            <a:r>
              <a:rPr lang="fi-FI" sz="1600" dirty="0" smtClean="0"/>
              <a:t>Tiedot on hankittava avoimesti eivätkä ne saa loukata tutkittavien oikeuksia</a:t>
            </a:r>
            <a:r>
              <a:rPr lang="fi-FI" sz="1600" dirty="0"/>
              <a:t> </a:t>
            </a:r>
          </a:p>
          <a:p>
            <a:r>
              <a:rPr lang="fi-FI" dirty="0"/>
              <a:t>3) Suhteessa muihin </a:t>
            </a:r>
            <a:r>
              <a:rPr lang="fi-FI" dirty="0" smtClean="0"/>
              <a:t>tutkijoihin</a:t>
            </a:r>
          </a:p>
          <a:p>
            <a:pPr marL="457200" indent="-457200">
              <a:buFont typeface="Arial" panose="020B0604020202020204" pitchFamily="34" charset="0"/>
              <a:buChar char="•"/>
            </a:pPr>
            <a:r>
              <a:rPr lang="fi-FI" sz="1600" dirty="0" smtClean="0"/>
              <a:t>Kunnia sille jolle kunnia kuuluu</a:t>
            </a:r>
            <a:endParaRPr lang="fi-FI" sz="1600" dirty="0"/>
          </a:p>
          <a:p>
            <a:endParaRPr lang="fi-FI" dirty="0"/>
          </a:p>
        </p:txBody>
      </p:sp>
    </p:spTree>
    <p:extLst>
      <p:ext uri="{BB962C8B-B14F-4D97-AF65-F5344CB8AC3E}">
        <p14:creationId xmlns:p14="http://schemas.microsoft.com/office/powerpoint/2010/main" val="562643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ctrTitle"/>
          </p:nvPr>
        </p:nvSpPr>
        <p:spPr/>
        <p:txBody>
          <a:bodyPr/>
          <a:lstStyle/>
          <a:p>
            <a:pPr eaLnBrk="1" hangingPunct="1"/>
            <a:r>
              <a:rPr lang="fi-FI" altLang="fi-FI" smtClean="0"/>
              <a:t>Lähtökohtakäsitteitä</a:t>
            </a:r>
          </a:p>
        </p:txBody>
      </p:sp>
      <p:sp>
        <p:nvSpPr>
          <p:cNvPr id="19459" name="Rectangle 5"/>
          <p:cNvSpPr>
            <a:spLocks noGrp="1" noChangeArrowheads="1"/>
          </p:cNvSpPr>
          <p:nvPr>
            <p:ph type="subTitle" idx="1"/>
          </p:nvPr>
        </p:nvSpPr>
        <p:spPr/>
        <p:txBody>
          <a:bodyPr/>
          <a:lstStyle/>
          <a:p>
            <a:pPr eaLnBrk="1" hangingPunct="1"/>
            <a:endParaRPr lang="fi-FI" altLang="fi-FI" smtClean="0"/>
          </a:p>
        </p:txBody>
      </p:sp>
    </p:spTree>
    <p:extLst>
      <p:ext uri="{BB962C8B-B14F-4D97-AF65-F5344CB8AC3E}">
        <p14:creationId xmlns:p14="http://schemas.microsoft.com/office/powerpoint/2010/main" val="4079982836"/>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Plagiointia tulee välttää</a:t>
            </a:r>
            <a:endParaRPr lang="fi-FI" dirty="0"/>
          </a:p>
        </p:txBody>
      </p:sp>
      <p:sp>
        <p:nvSpPr>
          <p:cNvPr id="3" name="Content Placeholder 2"/>
          <p:cNvSpPr>
            <a:spLocks noGrp="1"/>
          </p:cNvSpPr>
          <p:nvPr>
            <p:ph idx="1"/>
          </p:nvPr>
        </p:nvSpPr>
        <p:spPr>
          <a:xfrm>
            <a:off x="683568" y="1268760"/>
            <a:ext cx="7770813" cy="4494213"/>
          </a:xfrm>
        </p:spPr>
        <p:txBody>
          <a:bodyPr/>
          <a:lstStyle/>
          <a:p>
            <a:pPr marL="514350" indent="-514350">
              <a:buFont typeface="Arial" panose="020B0604020202020204" pitchFamily="34" charset="0"/>
              <a:buChar char="•"/>
            </a:pPr>
            <a:r>
              <a:rPr lang="fi-FI" sz="2400" dirty="0" smtClean="0"/>
              <a:t>Siteerata saa kun on tarvis, mutta toisen tekstin esittäminen omanaan on plagiointia</a:t>
            </a:r>
          </a:p>
          <a:p>
            <a:pPr marL="514350" indent="-514350">
              <a:buFont typeface="Arial" panose="020B0604020202020204" pitchFamily="34" charset="0"/>
              <a:buChar char="•"/>
            </a:pPr>
            <a:r>
              <a:rPr lang="fi-FI" sz="2400" dirty="0" smtClean="0"/>
              <a:t>Oma ja lainattu on selvästi voitava erottaa</a:t>
            </a:r>
          </a:p>
          <a:p>
            <a:pPr marL="914400" lvl="1" indent="-514350">
              <a:buFont typeface="Arial" panose="020B0604020202020204" pitchFamily="34" charset="0"/>
              <a:buChar char="•"/>
            </a:pPr>
            <a:r>
              <a:rPr lang="fi-FI" sz="2000" dirty="0" smtClean="0"/>
              <a:t>Jos lainataan toisen ajatuksia, on lähde mainittava</a:t>
            </a:r>
          </a:p>
          <a:p>
            <a:pPr marL="914400" lvl="1" indent="-514350">
              <a:buFont typeface="Arial" panose="020B0604020202020204" pitchFamily="34" charset="0"/>
              <a:buChar char="•"/>
            </a:pPr>
            <a:r>
              <a:rPr lang="fi-FI" sz="2000" dirty="0" smtClean="0"/>
              <a:t>Jos lainataan sanasta sanaan, on myös suora lainaaminen merkittävä näkyviin (lainausmerkit, sisennys)</a:t>
            </a:r>
          </a:p>
          <a:p>
            <a:pPr marL="514350" indent="-514350">
              <a:buFont typeface="Arial" panose="020B0604020202020204" pitchFamily="34" charset="0"/>
              <a:buChar char="•"/>
            </a:pPr>
            <a:r>
              <a:rPr lang="fi-FI" sz="2400" dirty="0" smtClean="0"/>
              <a:t>Nyrkkisääntö:  sitaatti aina perusteltava</a:t>
            </a:r>
          </a:p>
          <a:p>
            <a:pPr marL="914400" lvl="1" indent="-514350">
              <a:buFont typeface="Arial" panose="020B0604020202020204" pitchFamily="34" charset="0"/>
              <a:buChar char="•"/>
            </a:pPr>
            <a:r>
              <a:rPr lang="fi-FI" sz="2000" dirty="0" smtClean="0"/>
              <a:t>Opinnäytteessä olennaista se mitä kirjoittaja haluaa sanoa, ei se mitä lähteet </a:t>
            </a:r>
            <a:r>
              <a:rPr lang="fi-FI" sz="2000" dirty="0" err="1" smtClean="0"/>
              <a:t>sanoavat</a:t>
            </a:r>
            <a:endParaRPr lang="fi-FI" sz="2000" dirty="0" smtClean="0"/>
          </a:p>
          <a:p>
            <a:pPr marL="914400" lvl="1" indent="-514350">
              <a:buFont typeface="Arial" panose="020B0604020202020204" pitchFamily="34" charset="0"/>
              <a:buChar char="•"/>
            </a:pPr>
            <a:r>
              <a:rPr lang="fi-FI" sz="2000" dirty="0" smtClean="0"/>
              <a:t>Sitaatin perustelu:  miten se liittyy siihen mitä itse olen sanomassa</a:t>
            </a:r>
            <a:endParaRPr lang="fi-FI" sz="2000" dirty="0"/>
          </a:p>
        </p:txBody>
      </p:sp>
    </p:spTree>
    <p:extLst>
      <p:ext uri="{BB962C8B-B14F-4D97-AF65-F5344CB8AC3E}">
        <p14:creationId xmlns:p14="http://schemas.microsoft.com/office/powerpoint/2010/main" val="3977075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p:txBody>
          <a:bodyPr/>
          <a:lstStyle/>
          <a:p>
            <a:pPr algn="ctr" eaLnBrk="1" hangingPunct="1"/>
            <a:r>
              <a:rPr lang="fi-FI" altLang="fi-FI" sz="6000" smtClean="0"/>
              <a:t>Reflektio</a:t>
            </a:r>
          </a:p>
        </p:txBody>
      </p:sp>
      <p:pic>
        <p:nvPicPr>
          <p:cNvPr id="34819" name="Picture 8" descr="EC_102699-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31913" y="1412875"/>
            <a:ext cx="6264275" cy="4699000"/>
          </a:xfrm>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0471304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fi-FI" altLang="fi-FI" smtClean="0"/>
              <a:t>Reflektio</a:t>
            </a:r>
          </a:p>
        </p:txBody>
      </p:sp>
      <p:sp>
        <p:nvSpPr>
          <p:cNvPr id="35843" name="Rectangle 3"/>
          <p:cNvSpPr>
            <a:spLocks noGrp="1" noChangeArrowheads="1"/>
          </p:cNvSpPr>
          <p:nvPr>
            <p:ph type="body" idx="1"/>
          </p:nvPr>
        </p:nvSpPr>
        <p:spPr/>
        <p:txBody>
          <a:bodyPr/>
          <a:lstStyle/>
          <a:p>
            <a:pPr marL="457200" indent="-457200" eaLnBrk="1" hangingPunct="1">
              <a:lnSpc>
                <a:spcPct val="90000"/>
              </a:lnSpc>
              <a:buFont typeface="Arial" charset="0"/>
              <a:buChar char="•"/>
            </a:pPr>
            <a:r>
              <a:rPr lang="fi-FI" altLang="fi-FI" sz="2400" smtClean="0"/>
              <a:t>Tarkoittaa alun perin ”heijastamista” tai ”peilaamista”</a:t>
            </a:r>
          </a:p>
          <a:p>
            <a:pPr marL="457200" indent="-457200" eaLnBrk="1" hangingPunct="1">
              <a:lnSpc>
                <a:spcPct val="90000"/>
              </a:lnSpc>
              <a:buFont typeface="Arial" charset="0"/>
              <a:buChar char="•"/>
            </a:pPr>
            <a:r>
              <a:rPr lang="fi-FI" altLang="fi-FI" sz="2400" smtClean="0"/>
              <a:t>Oman toiminnan ja kokemusten tai muun tutkimuksen kohteen tietoista pohdintaa ja arviointia</a:t>
            </a:r>
          </a:p>
          <a:p>
            <a:pPr marL="457200" indent="-457200" eaLnBrk="1" hangingPunct="1">
              <a:lnSpc>
                <a:spcPct val="90000"/>
              </a:lnSpc>
              <a:buFont typeface="Arial" charset="0"/>
              <a:buChar char="•"/>
            </a:pPr>
            <a:r>
              <a:rPr lang="fi-FI" altLang="fi-FI" sz="2400" smtClean="0"/>
              <a:t>Etäisyyden ottamista tarkasteltavaan asiaan, sen katsomista ikään kuin ”ulkoa päin”</a:t>
            </a:r>
          </a:p>
          <a:p>
            <a:pPr marL="457200" indent="-457200" eaLnBrk="1" hangingPunct="1">
              <a:lnSpc>
                <a:spcPct val="90000"/>
              </a:lnSpc>
              <a:buFont typeface="Arial" charset="0"/>
              <a:buChar char="•"/>
            </a:pPr>
            <a:r>
              <a:rPr lang="fi-FI" altLang="fi-FI" sz="2400" smtClean="0"/>
              <a:t>Oppimisen näkökulmasta prosessi, jossa oppija aktiivisesti tarkastelee ja käsittelee uusia (oppimis)kokemuksiaan voidakseen rakentaa uutta tietoa tai uusia näkökulmia aikaisempiin tietoihinsa.</a:t>
            </a:r>
          </a:p>
        </p:txBody>
      </p:sp>
    </p:spTree>
    <p:extLst>
      <p:ext uri="{BB962C8B-B14F-4D97-AF65-F5344CB8AC3E}">
        <p14:creationId xmlns:p14="http://schemas.microsoft.com/office/powerpoint/2010/main" val="303816272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fi-FI" altLang="fi-FI" smtClean="0"/>
              <a:t>Toiminta ja reflektioprosessi</a:t>
            </a:r>
          </a:p>
        </p:txBody>
      </p:sp>
      <p:sp>
        <p:nvSpPr>
          <p:cNvPr id="36867"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fi-FI" altLang="fi-FI" sz="2400" smtClean="0"/>
              <a:t>Toiminta: tekeminen, kokeminen (esiymmärryksen, ”teorian” pohjalta – ehkä ”intuitiivisesti”)</a:t>
            </a:r>
          </a:p>
          <a:p>
            <a:pPr marL="533400" indent="-533400" eaLnBrk="1" hangingPunct="1">
              <a:buFont typeface="Wingdings" pitchFamily="2" charset="2"/>
              <a:buAutoNum type="arabicPeriod"/>
            </a:pPr>
            <a:r>
              <a:rPr lang="fi-FI" altLang="fi-FI" sz="2400" smtClean="0"/>
              <a:t>Reflektio: omien kokemusten arviointi:  – mitä opin? mitä tunsin? jne. </a:t>
            </a:r>
          </a:p>
          <a:p>
            <a:pPr marL="533400" indent="-533400" eaLnBrk="1" hangingPunct="1">
              <a:buFont typeface="Wingdings" pitchFamily="2" charset="2"/>
              <a:buAutoNum type="arabicPeriod"/>
            </a:pPr>
            <a:r>
              <a:rPr lang="fi-FI" altLang="fi-FI" sz="2400" smtClean="0"/>
              <a:t>Teoria: uusien oivallusten käsitteellistäminen, tarkemman käsityksen muodostaminen aiheesta </a:t>
            </a:r>
          </a:p>
          <a:p>
            <a:pPr marL="533400" indent="-533400" eaLnBrk="1" hangingPunct="1">
              <a:buFont typeface="Wingdings" pitchFamily="2" charset="2"/>
              <a:buAutoNum type="arabicPeriod"/>
            </a:pPr>
            <a:r>
              <a:rPr lang="fi-FI" altLang="fi-FI" sz="2400" smtClean="0"/>
              <a:t>Uusi toiminta: uusien ajatusten testaaminen ja uuden palautteen etsiminen</a:t>
            </a:r>
          </a:p>
        </p:txBody>
      </p:sp>
    </p:spTree>
    <p:extLst>
      <p:ext uri="{BB962C8B-B14F-4D97-AF65-F5344CB8AC3E}">
        <p14:creationId xmlns:p14="http://schemas.microsoft.com/office/powerpoint/2010/main" val="41421186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lstStyle/>
          <a:p>
            <a:pPr eaLnBrk="1" hangingPunct="1"/>
            <a:r>
              <a:rPr lang="fi-FI" altLang="fi-FI" smtClean="0"/>
              <a:t>Reflektioprosessi</a:t>
            </a:r>
          </a:p>
        </p:txBody>
      </p:sp>
      <p:sp>
        <p:nvSpPr>
          <p:cNvPr id="37891" name="Rectangle 9"/>
          <p:cNvSpPr>
            <a:spLocks noChangeArrowheads="1"/>
          </p:cNvSpPr>
          <p:nvPr/>
        </p:nvSpPr>
        <p:spPr bwMode="auto">
          <a:xfrm>
            <a:off x="3276600" y="2205038"/>
            <a:ext cx="2303463" cy="12239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TOIMINTA</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Tehdään jotain</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Tapahtuu jotain</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Tuntuu joltain</a:t>
            </a:r>
          </a:p>
        </p:txBody>
      </p:sp>
      <p:sp>
        <p:nvSpPr>
          <p:cNvPr id="37892" name="Rectangle 10"/>
          <p:cNvSpPr>
            <a:spLocks noChangeArrowheads="1"/>
          </p:cNvSpPr>
          <p:nvPr/>
        </p:nvSpPr>
        <p:spPr bwMode="auto">
          <a:xfrm>
            <a:off x="5651500" y="4221163"/>
            <a:ext cx="2520950" cy="15843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REFLEKTIO</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Mitä tuli tehtyä?</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Miltä tuntui?</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Mitä jäi käteen?</a:t>
            </a:r>
          </a:p>
          <a:p>
            <a:pPr algn="ct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Mitä olisi pitänyt tehdä</a:t>
            </a:r>
            <a:r>
              <a:rPr lang="fi-FI" altLang="fi-FI" sz="2400" smtClean="0">
                <a:solidFill>
                  <a:srgbClr val="FFFFFF"/>
                </a:solidFill>
                <a:latin typeface="Times New Roman" pitchFamily="18" charset="0"/>
                <a:ea typeface="SimSun" pitchFamily="2" charset="-122"/>
                <a:cs typeface="Arial" charset="0"/>
              </a:rPr>
              <a:t>?</a:t>
            </a:r>
          </a:p>
        </p:txBody>
      </p:sp>
      <p:sp>
        <p:nvSpPr>
          <p:cNvPr id="37893" name="Rectangle 11"/>
          <p:cNvSpPr>
            <a:spLocks noChangeArrowheads="1"/>
          </p:cNvSpPr>
          <p:nvPr/>
        </p:nvSpPr>
        <p:spPr bwMode="auto">
          <a:xfrm>
            <a:off x="1042988" y="3933825"/>
            <a:ext cx="2520950" cy="16557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49263" fontAlgn="base">
              <a:spcBef>
                <a:spcPct val="0"/>
              </a:spcBef>
              <a:spcAft>
                <a:spcPct val="0"/>
              </a:spcAft>
              <a:buClr>
                <a:srgbClr val="000000"/>
              </a:buClr>
              <a:buSzPct val="100000"/>
              <a:buFont typeface="Times New Roman" pitchFamily="18" charset="0"/>
              <a:buNone/>
            </a:pPr>
            <a:r>
              <a:rPr lang="fi-FI" altLang="fi-FI" smtClean="0">
                <a:solidFill>
                  <a:srgbClr val="FFFFFF"/>
                </a:solidFill>
                <a:latin typeface="Times New Roman" pitchFamily="18" charset="0"/>
                <a:ea typeface="SimSun" pitchFamily="2" charset="-122"/>
                <a:cs typeface="Arial" charset="0"/>
              </a:rPr>
              <a:t>TEORIA</a:t>
            </a:r>
          </a:p>
          <a:p>
            <a:pPr defTabSz="449263" fontAlgn="base">
              <a:spcBef>
                <a:spcPct val="0"/>
              </a:spcBef>
              <a:spcAft>
                <a:spcPct val="0"/>
              </a:spcAft>
              <a:buClr>
                <a:srgbClr val="000000"/>
              </a:buClr>
              <a:buSzPct val="100000"/>
              <a:buFontTx/>
              <a:buChar char="•"/>
            </a:pPr>
            <a:r>
              <a:rPr lang="fi-FI" altLang="fi-FI" smtClean="0">
                <a:solidFill>
                  <a:srgbClr val="FFFFFF"/>
                </a:solidFill>
                <a:latin typeface="Times New Roman" pitchFamily="18" charset="0"/>
                <a:ea typeface="SimSun" pitchFamily="2" charset="-122"/>
                <a:cs typeface="Arial" charset="0"/>
              </a:rPr>
              <a:t>Toiminnan malli tai ohje</a:t>
            </a:r>
          </a:p>
          <a:p>
            <a:pPr defTabSz="449263" fontAlgn="base">
              <a:spcBef>
                <a:spcPct val="0"/>
              </a:spcBef>
              <a:spcAft>
                <a:spcPct val="0"/>
              </a:spcAft>
              <a:buClr>
                <a:srgbClr val="000000"/>
              </a:buClr>
              <a:buSzPct val="100000"/>
              <a:buFontTx/>
              <a:buChar char="•"/>
            </a:pPr>
            <a:r>
              <a:rPr lang="fi-FI" altLang="fi-FI" smtClean="0">
                <a:solidFill>
                  <a:srgbClr val="FFFFFF"/>
                </a:solidFill>
                <a:latin typeface="Times New Roman" pitchFamily="18" charset="0"/>
                <a:ea typeface="SimSun" pitchFamily="2" charset="-122"/>
                <a:cs typeface="Arial" charset="0"/>
              </a:rPr>
              <a:t>Oman toiminnan suhde</a:t>
            </a:r>
            <a:br>
              <a:rPr lang="fi-FI" altLang="fi-FI" smtClean="0">
                <a:solidFill>
                  <a:srgbClr val="FFFFFF"/>
                </a:solidFill>
                <a:latin typeface="Times New Roman" pitchFamily="18" charset="0"/>
                <a:ea typeface="SimSun" pitchFamily="2" charset="-122"/>
                <a:cs typeface="Arial" charset="0"/>
              </a:rPr>
            </a:br>
            <a:r>
              <a:rPr lang="fi-FI" altLang="fi-FI" smtClean="0">
                <a:solidFill>
                  <a:srgbClr val="FFFFFF"/>
                </a:solidFill>
                <a:latin typeface="Times New Roman" pitchFamily="18" charset="0"/>
                <a:ea typeface="SimSun" pitchFamily="2" charset="-122"/>
                <a:cs typeface="Arial" charset="0"/>
              </a:rPr>
              <a:t> laajempaan yhteyteen</a:t>
            </a:r>
            <a:br>
              <a:rPr lang="fi-FI" altLang="fi-FI" smtClean="0">
                <a:solidFill>
                  <a:srgbClr val="FFFFFF"/>
                </a:solidFill>
                <a:latin typeface="Times New Roman" pitchFamily="18" charset="0"/>
                <a:ea typeface="SimSun" pitchFamily="2" charset="-122"/>
                <a:cs typeface="Arial" charset="0"/>
              </a:rPr>
            </a:br>
            <a:r>
              <a:rPr lang="fi-FI" altLang="fi-FI" smtClean="0">
                <a:solidFill>
                  <a:srgbClr val="FFFFFF"/>
                </a:solidFill>
                <a:latin typeface="Times New Roman" pitchFamily="18" charset="0"/>
                <a:ea typeface="SimSun" pitchFamily="2" charset="-122"/>
                <a:cs typeface="Arial" charset="0"/>
              </a:rPr>
              <a:t>(yleistäminen)</a:t>
            </a:r>
          </a:p>
        </p:txBody>
      </p:sp>
      <p:sp>
        <p:nvSpPr>
          <p:cNvPr id="37894" name="AutoShape 13"/>
          <p:cNvSpPr>
            <a:spLocks noChangeArrowheads="1"/>
          </p:cNvSpPr>
          <p:nvPr/>
        </p:nvSpPr>
        <p:spPr bwMode="auto">
          <a:xfrm rot="5400000">
            <a:off x="5616575" y="2708275"/>
            <a:ext cx="1189038" cy="973138"/>
          </a:xfrm>
          <a:custGeom>
            <a:avLst/>
            <a:gdLst>
              <a:gd name="T0" fmla="*/ 832657 w 21600"/>
              <a:gd name="T1" fmla="*/ 0 h 21600"/>
              <a:gd name="T2" fmla="*/ 832657 w 21600"/>
              <a:gd name="T3" fmla="*/ 547751 h 21600"/>
              <a:gd name="T4" fmla="*/ 178191 w 21600"/>
              <a:gd name="T5" fmla="*/ 973138 h 21600"/>
              <a:gd name="T6" fmla="*/ 1189038 w 21600"/>
              <a:gd name="T7" fmla="*/ 273875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49263" fontAlgn="base">
              <a:spcBef>
                <a:spcPct val="0"/>
              </a:spcBef>
              <a:spcAft>
                <a:spcPct val="0"/>
              </a:spcAft>
            </a:pPr>
            <a:endParaRPr lang="fi-FI" sz="2400" smtClean="0">
              <a:solidFill>
                <a:srgbClr val="FFFFFF"/>
              </a:solidFill>
              <a:latin typeface="Times New Roman" pitchFamily="18" charset="0"/>
              <a:ea typeface="SimSun" pitchFamily="2" charset="-122"/>
              <a:cs typeface="Arial" charset="0"/>
            </a:endParaRPr>
          </a:p>
        </p:txBody>
      </p:sp>
      <p:sp>
        <p:nvSpPr>
          <p:cNvPr id="37895" name="AutoShape 14"/>
          <p:cNvSpPr>
            <a:spLocks noChangeArrowheads="1"/>
          </p:cNvSpPr>
          <p:nvPr/>
        </p:nvSpPr>
        <p:spPr bwMode="auto">
          <a:xfrm>
            <a:off x="3924300" y="4437063"/>
            <a:ext cx="1336675" cy="485775"/>
          </a:xfrm>
          <a:prstGeom prst="leftArrow">
            <a:avLst>
              <a:gd name="adj1" fmla="val 50000"/>
              <a:gd name="adj2" fmla="val 6879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49263" fontAlgn="base">
              <a:spcBef>
                <a:spcPct val="0"/>
              </a:spcBef>
              <a:spcAft>
                <a:spcPct val="0"/>
              </a:spcAft>
              <a:buClr>
                <a:srgbClr val="000000"/>
              </a:buClr>
              <a:buSzPct val="100000"/>
              <a:buFont typeface="Times New Roman" pitchFamily="18" charset="0"/>
              <a:buNone/>
            </a:pPr>
            <a:endParaRPr lang="fi-FI" altLang="fi-FI" sz="2400" smtClean="0">
              <a:solidFill>
                <a:srgbClr val="FFFFFF"/>
              </a:solidFill>
              <a:latin typeface="Times New Roman" pitchFamily="18" charset="0"/>
              <a:ea typeface="SimSun" pitchFamily="2" charset="-122"/>
              <a:cs typeface="Arial" charset="0"/>
            </a:endParaRPr>
          </a:p>
        </p:txBody>
      </p:sp>
      <p:sp>
        <p:nvSpPr>
          <p:cNvPr id="37896" name="AutoShape 15"/>
          <p:cNvSpPr>
            <a:spLocks noChangeArrowheads="1"/>
          </p:cNvSpPr>
          <p:nvPr/>
        </p:nvSpPr>
        <p:spPr bwMode="auto">
          <a:xfrm>
            <a:off x="1979613" y="2492375"/>
            <a:ext cx="936625" cy="792163"/>
          </a:xfrm>
          <a:custGeom>
            <a:avLst/>
            <a:gdLst>
              <a:gd name="T0" fmla="*/ 655898 w 21600"/>
              <a:gd name="T1" fmla="*/ 0 h 21600"/>
              <a:gd name="T2" fmla="*/ 655898 w 21600"/>
              <a:gd name="T3" fmla="*/ 445885 h 21600"/>
              <a:gd name="T4" fmla="*/ 140364 w 21600"/>
              <a:gd name="T5" fmla="*/ 792163 h 21600"/>
              <a:gd name="T6" fmla="*/ 936625 w 21600"/>
              <a:gd name="T7" fmla="*/ 222943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49263" fontAlgn="base">
              <a:spcBef>
                <a:spcPct val="0"/>
              </a:spcBef>
              <a:spcAft>
                <a:spcPct val="0"/>
              </a:spcAft>
            </a:pPr>
            <a:endParaRPr lang="fi-FI" sz="2400" smtClean="0">
              <a:solidFill>
                <a:srgbClr val="FFFFFF"/>
              </a:solidFill>
              <a:latin typeface="Times New Roman" pitchFamily="18" charset="0"/>
              <a:ea typeface="SimSun" pitchFamily="2" charset="-122"/>
              <a:cs typeface="Arial" charset="0"/>
            </a:endParaRPr>
          </a:p>
        </p:txBody>
      </p:sp>
    </p:spTree>
    <p:extLst>
      <p:ext uri="{BB962C8B-B14F-4D97-AF65-F5344CB8AC3E}">
        <p14:creationId xmlns:p14="http://schemas.microsoft.com/office/powerpoint/2010/main" val="28784342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fi-FI" altLang="fi-FI" smtClean="0"/>
              <a:t>Reflektio oppimisprosessissa</a:t>
            </a:r>
          </a:p>
        </p:txBody>
      </p:sp>
      <p:sp>
        <p:nvSpPr>
          <p:cNvPr id="38915" name="Rectangle 3"/>
          <p:cNvSpPr>
            <a:spLocks noGrp="1" noChangeArrowheads="1"/>
          </p:cNvSpPr>
          <p:nvPr>
            <p:ph type="body" idx="1"/>
          </p:nvPr>
        </p:nvSpPr>
        <p:spPr/>
        <p:txBody>
          <a:bodyPr/>
          <a:lstStyle/>
          <a:p>
            <a:pPr marL="533400" indent="-533400" eaLnBrk="1" hangingPunct="1">
              <a:lnSpc>
                <a:spcPct val="80000"/>
              </a:lnSpc>
              <a:buFont typeface="Wingdings" pitchFamily="2" charset="2"/>
              <a:buAutoNum type="arabicPeriod"/>
            </a:pPr>
            <a:r>
              <a:rPr lang="fi-FI" altLang="fi-FI" sz="2400" smtClean="0"/>
              <a:t>Kokemusten mieleen palauttaminen</a:t>
            </a:r>
          </a:p>
          <a:p>
            <a:pPr marL="928688" lvl="1" indent="-457200" eaLnBrk="1" hangingPunct="1">
              <a:lnSpc>
                <a:spcPct val="80000"/>
              </a:lnSpc>
              <a:buFont typeface="Arial" charset="0"/>
              <a:buChar char="•"/>
            </a:pPr>
            <a:r>
              <a:rPr lang="fi-FI" altLang="fi-FI" sz="2000" smtClean="0"/>
              <a:t>Tärkeimpien tapahtumien kokoaminen, kertaaminen mielessä</a:t>
            </a:r>
          </a:p>
          <a:p>
            <a:pPr marL="928688" lvl="1" indent="-457200" eaLnBrk="1" hangingPunct="1">
              <a:lnSpc>
                <a:spcPct val="80000"/>
              </a:lnSpc>
              <a:buFont typeface="Arial" charset="0"/>
              <a:buChar char="•"/>
            </a:pPr>
            <a:r>
              <a:rPr lang="fi-FI" altLang="fi-FI" sz="2000" smtClean="0"/>
              <a:t>Asioiden kuvaaminen niin kuin ne ovat, ei niin kuin niiden toivoisi olevan.  </a:t>
            </a:r>
          </a:p>
          <a:p>
            <a:pPr marL="533400" indent="-533400" eaLnBrk="1" hangingPunct="1">
              <a:lnSpc>
                <a:spcPct val="80000"/>
              </a:lnSpc>
              <a:buFont typeface="Wingdings" pitchFamily="2" charset="2"/>
              <a:buAutoNum type="arabicPeriod"/>
            </a:pPr>
            <a:r>
              <a:rPr lang="fi-FI" altLang="fi-FI" sz="2400" smtClean="0"/>
              <a:t>Tunteiden huomioon ottaminen</a:t>
            </a:r>
          </a:p>
          <a:p>
            <a:pPr marL="928688" lvl="1" indent="-457200" eaLnBrk="1" hangingPunct="1">
              <a:lnSpc>
                <a:spcPct val="80000"/>
              </a:lnSpc>
              <a:buFont typeface="Arial" charset="0"/>
              <a:buChar char="•"/>
            </a:pPr>
            <a:r>
              <a:rPr lang="fi-FI" altLang="fi-FI" sz="2000" smtClean="0"/>
              <a:t>positiivisten tunteiden hyödyntäminen (myönteinen suhde oppimiseen)</a:t>
            </a:r>
          </a:p>
          <a:p>
            <a:pPr marL="928688" lvl="1" indent="-457200" eaLnBrk="1" hangingPunct="1">
              <a:lnSpc>
                <a:spcPct val="80000"/>
              </a:lnSpc>
              <a:buFont typeface="Arial" charset="0"/>
              <a:buChar char="•"/>
            </a:pPr>
            <a:r>
              <a:rPr lang="fi-FI" altLang="fi-FI" sz="2000" smtClean="0"/>
              <a:t>negatiivisten tunteiden tiedostaminen ja poistyöstäminen (etäisyyden otto, asioiden järkevä arviointi)</a:t>
            </a:r>
          </a:p>
          <a:p>
            <a:pPr marL="533400" indent="-533400" eaLnBrk="1" hangingPunct="1">
              <a:lnSpc>
                <a:spcPct val="80000"/>
              </a:lnSpc>
              <a:buFont typeface="Wingdings" pitchFamily="2" charset="2"/>
              <a:buAutoNum type="arabicPeriod"/>
            </a:pPr>
            <a:r>
              <a:rPr lang="fi-FI" altLang="fi-FI" sz="2400" smtClean="0"/>
              <a:t>Kokemusten uudelleenarviointi </a:t>
            </a:r>
          </a:p>
          <a:p>
            <a:pPr marL="928688" lvl="1" indent="-457200" eaLnBrk="1" hangingPunct="1">
              <a:lnSpc>
                <a:spcPct val="80000"/>
              </a:lnSpc>
              <a:buFont typeface="Arial" charset="0"/>
              <a:buChar char="•"/>
            </a:pPr>
            <a:r>
              <a:rPr lang="fi-FI" altLang="fi-FI" sz="2000" smtClean="0"/>
              <a:t>uuden tiedon omaksuminen</a:t>
            </a:r>
          </a:p>
        </p:txBody>
      </p:sp>
    </p:spTree>
    <p:extLst>
      <p:ext uri="{BB962C8B-B14F-4D97-AF65-F5344CB8AC3E}">
        <p14:creationId xmlns:p14="http://schemas.microsoft.com/office/powerpoint/2010/main" val="3462561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title"/>
          </p:nvPr>
        </p:nvSpPr>
        <p:spPr/>
        <p:txBody>
          <a:bodyPr/>
          <a:lstStyle/>
          <a:p>
            <a:pPr eaLnBrk="1" hangingPunct="1"/>
            <a:r>
              <a:rPr lang="fi-FI" altLang="fi-FI" smtClean="0"/>
              <a:t>Reflektio oppimisessa</a:t>
            </a:r>
          </a:p>
        </p:txBody>
      </p:sp>
      <p:pic>
        <p:nvPicPr>
          <p:cNvPr id="39939" name="Picture 7" descr="bo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741488"/>
            <a:ext cx="7056437"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12612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fi-FI" altLang="fi-FI" smtClean="0"/>
              <a:t>Reflektion tasoja</a:t>
            </a:r>
          </a:p>
        </p:txBody>
      </p:sp>
      <p:sp>
        <p:nvSpPr>
          <p:cNvPr id="49155" name="Rectangle 3"/>
          <p:cNvSpPr>
            <a:spLocks noGrp="1" noChangeArrowheads="1"/>
          </p:cNvSpPr>
          <p:nvPr>
            <p:ph type="body" idx="1"/>
          </p:nvPr>
        </p:nvSpPr>
        <p:spPr>
          <a:xfrm>
            <a:off x="685800" y="1341438"/>
            <a:ext cx="7770813" cy="4752975"/>
          </a:xfrm>
        </p:spPr>
        <p:txBody>
          <a:bodyPr/>
          <a:lstStyle/>
          <a:p>
            <a:pPr marL="0" indent="0" eaLnBrk="1" hangingPunct="1">
              <a:lnSpc>
                <a:spcPct val="90000"/>
              </a:lnSpc>
              <a:defRPr/>
            </a:pPr>
            <a:r>
              <a:rPr lang="fi-FI" sz="1800" b="1" dirty="0" smtClean="0"/>
              <a:t>Reflektoimaton kuvailu</a:t>
            </a:r>
          </a:p>
          <a:p>
            <a:pPr marL="685800" lvl="1" eaLnBrk="1" hangingPunct="1">
              <a:lnSpc>
                <a:spcPct val="90000"/>
              </a:lnSpc>
              <a:buFont typeface="Arial" pitchFamily="34" charset="0"/>
              <a:buChar char="•"/>
              <a:defRPr/>
            </a:pPr>
            <a:r>
              <a:rPr lang="fi-FI" sz="1600" dirty="0" smtClean="0"/>
              <a:t>Asioiden luettelointia (ensin tehtiin näin, sitten näin, jne.)</a:t>
            </a:r>
          </a:p>
          <a:p>
            <a:pPr marL="0" indent="0" eaLnBrk="1" hangingPunct="1">
              <a:lnSpc>
                <a:spcPct val="90000"/>
              </a:lnSpc>
              <a:defRPr/>
            </a:pPr>
            <a:r>
              <a:rPr lang="fi-FI" sz="1800" b="1" dirty="0" smtClean="0"/>
              <a:t>Kuvaileva </a:t>
            </a:r>
            <a:r>
              <a:rPr lang="fi-FI" sz="1800" b="1" dirty="0" err="1" smtClean="0"/>
              <a:t>reflektio</a:t>
            </a:r>
            <a:r>
              <a:rPr lang="fi-FI" sz="1800" b="1" dirty="0" smtClean="0"/>
              <a:t> </a:t>
            </a:r>
          </a:p>
          <a:p>
            <a:pPr marL="857250" lvl="1" indent="-457200" eaLnBrk="1" hangingPunct="1">
              <a:lnSpc>
                <a:spcPct val="90000"/>
              </a:lnSpc>
              <a:buFont typeface="Arial" pitchFamily="34" charset="0"/>
              <a:buChar char="•"/>
              <a:defRPr/>
            </a:pPr>
            <a:r>
              <a:rPr lang="fi-FI" sz="1600" dirty="0" smtClean="0"/>
              <a:t>Ei vain luettelointia, vaan myös pohdintaa </a:t>
            </a:r>
            <a:r>
              <a:rPr lang="fi-FI" sz="1600" dirty="0" smtClean="0">
                <a:sym typeface="Wingdings" pitchFamily="2" charset="2"/>
              </a:rPr>
              <a:t></a:t>
            </a:r>
            <a:r>
              <a:rPr lang="fi-FI" sz="1600" dirty="0" smtClean="0"/>
              <a:t> tietoisuus, arviointi</a:t>
            </a:r>
            <a:endParaRPr lang="fi-FI" sz="1600" dirty="0"/>
          </a:p>
          <a:p>
            <a:pPr marL="0" indent="0" eaLnBrk="1" hangingPunct="1">
              <a:lnSpc>
                <a:spcPct val="90000"/>
              </a:lnSpc>
              <a:defRPr/>
            </a:pPr>
            <a:r>
              <a:rPr lang="fi-FI" sz="1800" b="1" dirty="0" smtClean="0"/>
              <a:t>Dialoginen </a:t>
            </a:r>
            <a:r>
              <a:rPr lang="fi-FI" sz="1800" b="1" dirty="0" err="1" smtClean="0"/>
              <a:t>reflektio</a:t>
            </a:r>
            <a:endParaRPr lang="fi-FI" sz="1800" b="1" dirty="0" smtClean="0"/>
          </a:p>
          <a:p>
            <a:pPr marL="857250" lvl="1" indent="-457200" eaLnBrk="1" hangingPunct="1">
              <a:lnSpc>
                <a:spcPct val="90000"/>
              </a:lnSpc>
              <a:buFont typeface="Arial" pitchFamily="34" charset="0"/>
              <a:buChar char="•"/>
              <a:defRPr/>
            </a:pPr>
            <a:r>
              <a:rPr lang="fi-FI" sz="1600" dirty="0" smtClean="0"/>
              <a:t>Asian suhteuttaminen johonkin kontekstiin</a:t>
            </a:r>
          </a:p>
          <a:p>
            <a:pPr marL="857250" lvl="1" indent="-457200" eaLnBrk="1" hangingPunct="1">
              <a:lnSpc>
                <a:spcPct val="90000"/>
              </a:lnSpc>
              <a:buFont typeface="Arial" pitchFamily="34" charset="0"/>
              <a:buChar char="•"/>
              <a:defRPr/>
            </a:pPr>
            <a:r>
              <a:rPr lang="fi-FI" sz="1600" dirty="0" err="1" smtClean="0"/>
              <a:t>Esim.”keskustelu</a:t>
            </a:r>
            <a:r>
              <a:rPr lang="fi-FI" sz="1600" dirty="0" smtClean="0"/>
              <a:t>”  kirjallisuuden kanssa</a:t>
            </a:r>
          </a:p>
          <a:p>
            <a:pPr marL="857250" lvl="1" indent="-457200" eaLnBrk="1" hangingPunct="1">
              <a:lnSpc>
                <a:spcPct val="90000"/>
              </a:lnSpc>
              <a:buFont typeface="Arial" pitchFamily="34" charset="0"/>
              <a:buChar char="•"/>
              <a:defRPr/>
            </a:pPr>
            <a:r>
              <a:rPr lang="fi-FI" sz="1600" dirty="0" smtClean="0"/>
              <a:t>vaihtoehtojen arviointi</a:t>
            </a:r>
            <a:endParaRPr lang="fi-FI" sz="1600" dirty="0"/>
          </a:p>
          <a:p>
            <a:pPr marL="0" indent="0" eaLnBrk="1" hangingPunct="1">
              <a:lnSpc>
                <a:spcPct val="90000"/>
              </a:lnSpc>
              <a:defRPr/>
            </a:pPr>
            <a:r>
              <a:rPr lang="fi-FI" sz="1800" b="1" dirty="0"/>
              <a:t>Kriittinen </a:t>
            </a:r>
            <a:r>
              <a:rPr lang="fi-FI" sz="1800" b="1" dirty="0" err="1" smtClean="0"/>
              <a:t>reflektio</a:t>
            </a:r>
            <a:r>
              <a:rPr lang="fi-FI" sz="1800" b="1" dirty="0" smtClean="0"/>
              <a:t> </a:t>
            </a:r>
          </a:p>
          <a:p>
            <a:pPr marL="857250" lvl="1" indent="-457200" eaLnBrk="1" hangingPunct="1">
              <a:lnSpc>
                <a:spcPct val="90000"/>
              </a:lnSpc>
              <a:buFont typeface="Arial" pitchFamily="34" charset="0"/>
              <a:buChar char="•"/>
              <a:defRPr/>
            </a:pPr>
            <a:r>
              <a:rPr lang="fi-FI" sz="1600" dirty="0" smtClean="0"/>
              <a:t>Laajempi, yleinen näkökulma</a:t>
            </a:r>
          </a:p>
          <a:p>
            <a:pPr marL="857250" lvl="1" indent="-457200" eaLnBrk="1" hangingPunct="1">
              <a:lnSpc>
                <a:spcPct val="90000"/>
              </a:lnSpc>
              <a:buFont typeface="Arial" pitchFamily="34" charset="0"/>
              <a:buChar char="•"/>
              <a:defRPr/>
            </a:pPr>
            <a:r>
              <a:rPr lang="fi-FI" sz="1600" dirty="0" smtClean="0"/>
              <a:t>Esim. eettinen, yhteiskunnallinen</a:t>
            </a:r>
          </a:p>
          <a:p>
            <a:pPr marL="857250" lvl="1" indent="-457200" eaLnBrk="1" hangingPunct="1">
              <a:lnSpc>
                <a:spcPct val="90000"/>
              </a:lnSpc>
              <a:buFont typeface="Arial" pitchFamily="34" charset="0"/>
              <a:buChar char="•"/>
              <a:defRPr/>
            </a:pPr>
            <a:r>
              <a:rPr lang="fi-FI" sz="1600" dirty="0" smtClean="0"/>
              <a:t>Asian merkityksen syvempi pohdinta</a:t>
            </a:r>
            <a:endParaRPr lang="fi-FI" sz="1600" dirty="0"/>
          </a:p>
          <a:p>
            <a:pPr eaLnBrk="1" hangingPunct="1">
              <a:lnSpc>
                <a:spcPct val="90000"/>
              </a:lnSpc>
              <a:defRPr/>
            </a:pPr>
            <a:r>
              <a:rPr lang="fi-FI" sz="1800" b="1" dirty="0" smtClean="0"/>
              <a:t>Oleellista</a:t>
            </a:r>
            <a:r>
              <a:rPr lang="fi-FI" sz="1600" b="1" dirty="0" smtClean="0"/>
              <a:t> </a:t>
            </a:r>
            <a:endParaRPr lang="fi-FI" sz="1600" b="1" dirty="0"/>
          </a:p>
          <a:p>
            <a:pPr marL="800100" lvl="1" indent="-342900" eaLnBrk="1" hangingPunct="1">
              <a:lnSpc>
                <a:spcPct val="90000"/>
              </a:lnSpc>
              <a:buFont typeface="Arial" pitchFamily="34" charset="0"/>
              <a:buChar char="•"/>
              <a:defRPr/>
            </a:pPr>
            <a:r>
              <a:rPr lang="fi-FI" sz="1600" dirty="0"/>
              <a:t>N</a:t>
            </a:r>
            <a:r>
              <a:rPr lang="fi-FI" sz="1600" dirty="0" smtClean="0"/>
              <a:t>äkökulma</a:t>
            </a:r>
            <a:r>
              <a:rPr lang="fi-FI" sz="1600" dirty="0"/>
              <a:t>, josta pohditaan</a:t>
            </a:r>
          </a:p>
          <a:p>
            <a:pPr marL="800100" lvl="1" indent="-342900" eaLnBrk="1" hangingPunct="1">
              <a:lnSpc>
                <a:spcPct val="90000"/>
              </a:lnSpc>
              <a:buFont typeface="Arial" pitchFamily="34" charset="0"/>
              <a:buChar char="•"/>
              <a:defRPr/>
            </a:pPr>
            <a:r>
              <a:rPr lang="fi-FI" sz="1600" dirty="0"/>
              <a:t>Yleisyyden taso (oman toiminnan pohdinta – yleinen malli)</a:t>
            </a:r>
          </a:p>
        </p:txBody>
      </p:sp>
    </p:spTree>
    <p:extLst>
      <p:ext uri="{BB962C8B-B14F-4D97-AF65-F5344CB8AC3E}">
        <p14:creationId xmlns:p14="http://schemas.microsoft.com/office/powerpoint/2010/main" val="4048274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fi-FI" altLang="fi-FI" smtClean="0"/>
              <a:t>Hiljainen tieto (tacit knowledge)</a:t>
            </a:r>
          </a:p>
        </p:txBody>
      </p:sp>
      <p:sp>
        <p:nvSpPr>
          <p:cNvPr id="20483" name="Rectangle 3"/>
          <p:cNvSpPr>
            <a:spLocks noGrp="1" noChangeArrowheads="1"/>
          </p:cNvSpPr>
          <p:nvPr>
            <p:ph type="body" idx="1"/>
          </p:nvPr>
        </p:nvSpPr>
        <p:spPr/>
        <p:txBody>
          <a:bodyPr/>
          <a:lstStyle/>
          <a:p>
            <a:pPr marL="457200" indent="-457200" eaLnBrk="1" hangingPunct="1">
              <a:buFont typeface="Arial" charset="0"/>
              <a:buChar char="•"/>
            </a:pPr>
            <a:r>
              <a:rPr lang="fi-FI" altLang="fi-FI" smtClean="0"/>
              <a:t>Työn tekijällä on käytännön kokemuksen myötä syntynyttä tietoa / taitoa, jota ei kuitenkaan ole kirjattu ylös / dokumentoitu</a:t>
            </a:r>
          </a:p>
          <a:p>
            <a:pPr marL="457200" indent="-457200" eaLnBrk="1" hangingPunct="1">
              <a:buFont typeface="Arial" charset="0"/>
              <a:buChar char="•"/>
            </a:pPr>
            <a:r>
              <a:rPr lang="fi-FI" altLang="fi-FI" smtClean="0"/>
              <a:t>Yhtenä tutkimuksen tavoitteena voi olla tämän tiedon kirjaaminen, dokumentoiminen ja välittäminen eteenpäin</a:t>
            </a:r>
          </a:p>
        </p:txBody>
      </p:sp>
    </p:spTree>
    <p:extLst>
      <p:ext uri="{BB962C8B-B14F-4D97-AF65-F5344CB8AC3E}">
        <p14:creationId xmlns:p14="http://schemas.microsoft.com/office/powerpoint/2010/main" val="85521462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fi-FI" altLang="fi-FI" smtClean="0"/>
              <a:t>Reflektio</a:t>
            </a:r>
          </a:p>
        </p:txBody>
      </p:sp>
      <p:sp>
        <p:nvSpPr>
          <p:cNvPr id="21507" name="Rectangle 3"/>
          <p:cNvSpPr>
            <a:spLocks noGrp="1" noChangeArrowheads="1"/>
          </p:cNvSpPr>
          <p:nvPr>
            <p:ph type="body" idx="1"/>
          </p:nvPr>
        </p:nvSpPr>
        <p:spPr/>
        <p:txBody>
          <a:bodyPr/>
          <a:lstStyle/>
          <a:p>
            <a:pPr marL="457200" indent="-457200" eaLnBrk="1" hangingPunct="1">
              <a:buFont typeface="Arial" charset="0"/>
              <a:buChar char="•"/>
            </a:pPr>
            <a:r>
              <a:rPr lang="fi-FI" altLang="fi-FI" smtClean="0"/>
              <a:t>Tarkoittaa alun perin ”heijastamista” tai ”peilaamista”</a:t>
            </a:r>
          </a:p>
          <a:p>
            <a:pPr marL="457200" indent="-457200" eaLnBrk="1" hangingPunct="1">
              <a:buFont typeface="Arial" charset="0"/>
              <a:buChar char="•"/>
            </a:pPr>
            <a:r>
              <a:rPr lang="fi-FI" altLang="fi-FI" smtClean="0"/>
              <a:t>Nykykäytössä viittaa asioiden tietoiseen ja systemaattiseen pohdintaan ja arviointiin</a:t>
            </a:r>
          </a:p>
          <a:p>
            <a:pPr marL="457200" indent="-457200" eaLnBrk="1" hangingPunct="1">
              <a:buFont typeface="Arial" charset="0"/>
              <a:buChar char="•"/>
            </a:pPr>
            <a:r>
              <a:rPr lang="fi-FI" altLang="fi-FI" smtClean="0"/>
              <a:t>Reflektio on oman toiminnan tai muun tutkimuksen kohteen kriittistä arviointia</a:t>
            </a:r>
          </a:p>
          <a:p>
            <a:pPr marL="457200" indent="-457200" eaLnBrk="1" hangingPunct="1">
              <a:buFont typeface="Arial" charset="0"/>
              <a:buChar char="•"/>
            </a:pPr>
            <a:r>
              <a:rPr lang="fi-FI" altLang="fi-FI" smtClean="0"/>
              <a:t>Kyse on etäisyyden ottamista tarkasteltavaan asiaan, sen katsomista ikään kuin ”ulkoa päin”</a:t>
            </a:r>
          </a:p>
        </p:txBody>
      </p:sp>
    </p:spTree>
    <p:extLst>
      <p:ext uri="{BB962C8B-B14F-4D97-AF65-F5344CB8AC3E}">
        <p14:creationId xmlns:p14="http://schemas.microsoft.com/office/powerpoint/2010/main" val="43393643"/>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fi-FI" altLang="fi-FI" smtClean="0"/>
              <a:t>Hermeneutiikka</a:t>
            </a:r>
          </a:p>
        </p:txBody>
      </p:sp>
      <p:sp>
        <p:nvSpPr>
          <p:cNvPr id="22531" name="Rectangle 3"/>
          <p:cNvSpPr>
            <a:spLocks noGrp="1" noChangeArrowheads="1"/>
          </p:cNvSpPr>
          <p:nvPr>
            <p:ph type="body" idx="1"/>
          </p:nvPr>
        </p:nvSpPr>
        <p:spPr/>
        <p:txBody>
          <a:bodyPr/>
          <a:lstStyle/>
          <a:p>
            <a:pPr eaLnBrk="1" hangingPunct="1">
              <a:lnSpc>
                <a:spcPct val="90000"/>
              </a:lnSpc>
            </a:pPr>
            <a:r>
              <a:rPr lang="fi-FI" altLang="fi-FI" sz="2000" dirty="0" smtClean="0"/>
              <a:t>Hermeneutiikka tarkoittaa oppia ymmärtämisestä</a:t>
            </a:r>
          </a:p>
          <a:p>
            <a:pPr eaLnBrk="1" hangingPunct="1">
              <a:lnSpc>
                <a:spcPct val="90000"/>
              </a:lnSpc>
              <a:buFont typeface="Arial" charset="0"/>
              <a:buChar char="•"/>
            </a:pPr>
            <a:r>
              <a:rPr lang="fi-FI" altLang="fi-FI" sz="2000" dirty="0" smtClean="0"/>
              <a:t>Oletus: ihmisen oleminen on luonteeltaan ymmärtävää: ympäröivistä asioista ja ilmiöistä yritetään saada jotain tolkkua</a:t>
            </a:r>
          </a:p>
          <a:p>
            <a:pPr eaLnBrk="1" hangingPunct="1">
              <a:lnSpc>
                <a:spcPct val="90000"/>
              </a:lnSpc>
              <a:buFont typeface="Arial" charset="0"/>
              <a:buChar char="•"/>
            </a:pPr>
            <a:r>
              <a:rPr lang="fi-FI" altLang="fi-FI" sz="2000" dirty="0" smtClean="0"/>
              <a:t>Alun perin taustalla uskonpuhdistuksen jälkeinen tarve tulkita oikein Raamattua:  oli ymmärrettävä mitä kirjoittajat tarkoittavat</a:t>
            </a:r>
          </a:p>
          <a:p>
            <a:pPr eaLnBrk="1" hangingPunct="1">
              <a:lnSpc>
                <a:spcPct val="90000"/>
              </a:lnSpc>
              <a:buFont typeface="Arial" charset="0"/>
              <a:buChar char="•"/>
            </a:pPr>
            <a:r>
              <a:rPr lang="fi-FI" altLang="fi-FI" sz="2000" dirty="0" smtClean="0"/>
              <a:t>Yleisesti hermeneutiikassa on kyse inhimillisen toiminnan merkityksen </a:t>
            </a:r>
            <a:r>
              <a:rPr lang="fi-FI" altLang="fi-FI" sz="2000" b="1" dirty="0" smtClean="0"/>
              <a:t>ymmärtämisestä</a:t>
            </a:r>
            <a:r>
              <a:rPr lang="fi-FI" altLang="fi-FI" sz="2000" dirty="0" smtClean="0"/>
              <a:t>, mutta myös sen </a:t>
            </a:r>
            <a:r>
              <a:rPr lang="fi-FI" altLang="fi-FI" sz="2000" b="1" dirty="0" smtClean="0"/>
              <a:t>tulkinnasta</a:t>
            </a:r>
            <a:endParaRPr lang="fi-FI" altLang="fi-FI" sz="2000" dirty="0" smtClean="0"/>
          </a:p>
          <a:p>
            <a:pPr eaLnBrk="1" hangingPunct="1">
              <a:lnSpc>
                <a:spcPct val="90000"/>
              </a:lnSpc>
              <a:buFont typeface="Arial" charset="0"/>
              <a:buChar char="•"/>
            </a:pPr>
            <a:r>
              <a:rPr lang="fi-FI" altLang="fi-FI" sz="2000" dirty="0" smtClean="0"/>
              <a:t>Esim. mitä jokin teos tarkoittaa, miten sitä tulisi ja voisi tulkita nykytilanteessa, jostain näkökulmasta, tms.</a:t>
            </a:r>
          </a:p>
          <a:p>
            <a:pPr eaLnBrk="1" hangingPunct="1">
              <a:lnSpc>
                <a:spcPct val="90000"/>
              </a:lnSpc>
              <a:buFont typeface="Arial" charset="0"/>
              <a:buChar char="•"/>
            </a:pPr>
            <a:r>
              <a:rPr lang="fi-FI" altLang="fi-FI" sz="2000" dirty="0" smtClean="0"/>
              <a:t>Tulkinta ei kuitenkaan ole mielivaltaista, vaan perustuu tulkittavaan kohteeseen (tekstiin tms.) ja sitä perustellaan argumentaation avulla</a:t>
            </a:r>
          </a:p>
          <a:p>
            <a:pPr eaLnBrk="1" hangingPunct="1">
              <a:lnSpc>
                <a:spcPct val="90000"/>
              </a:lnSpc>
              <a:buFont typeface="Arial" charset="0"/>
              <a:buChar char="•"/>
            </a:pPr>
            <a:endParaRPr lang="fi-FI" altLang="fi-FI" sz="2000" dirty="0" smtClean="0"/>
          </a:p>
        </p:txBody>
      </p:sp>
    </p:spTree>
    <p:extLst>
      <p:ext uri="{BB962C8B-B14F-4D97-AF65-F5344CB8AC3E}">
        <p14:creationId xmlns:p14="http://schemas.microsoft.com/office/powerpoint/2010/main" val="1235608247"/>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fi-FI" altLang="fi-FI" smtClean="0"/>
              <a:t>Hermeneuttinen kehä ja reflektio</a:t>
            </a:r>
          </a:p>
        </p:txBody>
      </p:sp>
      <p:sp>
        <p:nvSpPr>
          <p:cNvPr id="23555" name="Rectangle 3"/>
          <p:cNvSpPr>
            <a:spLocks noGrp="1" noChangeArrowheads="1"/>
          </p:cNvSpPr>
          <p:nvPr>
            <p:ph type="body" idx="1"/>
          </p:nvPr>
        </p:nvSpPr>
        <p:spPr/>
        <p:txBody>
          <a:bodyPr/>
          <a:lstStyle/>
          <a:p>
            <a:pPr eaLnBrk="1" hangingPunct="1">
              <a:lnSpc>
                <a:spcPct val="90000"/>
              </a:lnSpc>
              <a:buFont typeface="Arial" charset="0"/>
              <a:buChar char="•"/>
            </a:pPr>
            <a:r>
              <a:rPr lang="fi-FI" altLang="fi-FI" sz="2000" dirty="0" smtClean="0"/>
              <a:t>Hermeneuttinen kehä kuvaa </a:t>
            </a:r>
            <a:r>
              <a:rPr lang="fi-FI" altLang="fi-FI" sz="2000" b="1" dirty="0" smtClean="0"/>
              <a:t>ymmärtämisen prosessia</a:t>
            </a:r>
            <a:r>
              <a:rPr lang="fi-FI" altLang="fi-FI" sz="2000" dirty="0" smtClean="0"/>
              <a:t>, jossa kohdetta reflektoidaan vaihtelevista näkökulmista ymmärrystä syventäen</a:t>
            </a:r>
          </a:p>
          <a:p>
            <a:pPr eaLnBrk="1" hangingPunct="1">
              <a:lnSpc>
                <a:spcPct val="90000"/>
              </a:lnSpc>
              <a:buFont typeface="Arial" charset="0"/>
              <a:buChar char="•"/>
            </a:pPr>
            <a:r>
              <a:rPr lang="fi-FI" altLang="fi-FI" sz="2000" dirty="0" smtClean="0"/>
              <a:t>Uudesta kohdattavasta asiasta on olemassa </a:t>
            </a:r>
            <a:r>
              <a:rPr lang="fi-FI" altLang="fi-FI" sz="2000" b="1" dirty="0" smtClean="0"/>
              <a:t>esiymmärrys</a:t>
            </a:r>
            <a:r>
              <a:rPr lang="fi-FI" altLang="fi-FI" sz="2000" dirty="0" smtClean="0"/>
              <a:t>, alustava tapa ymmärtää se</a:t>
            </a:r>
          </a:p>
          <a:p>
            <a:pPr eaLnBrk="1" hangingPunct="1">
              <a:lnSpc>
                <a:spcPct val="90000"/>
              </a:lnSpc>
              <a:buFont typeface="Arial" charset="0"/>
              <a:buChar char="•"/>
            </a:pPr>
            <a:r>
              <a:rPr lang="fi-FI" altLang="fi-FI" sz="2000" dirty="0" smtClean="0"/>
              <a:t>Esiymmärryksen pohjalta tarkastellaan reflektoiden kohteen yksityiskohtia jostain näkökulmasta</a:t>
            </a:r>
          </a:p>
          <a:p>
            <a:pPr eaLnBrk="1" hangingPunct="1">
              <a:lnSpc>
                <a:spcPct val="90000"/>
              </a:lnSpc>
              <a:buFont typeface="Arial" charset="0"/>
              <a:buChar char="•"/>
            </a:pPr>
            <a:r>
              <a:rPr lang="fi-FI" altLang="fi-FI" sz="2000" dirty="0" smtClean="0"/>
              <a:t>Tarkastelun pohjalta pyritään rakentamaan uusi kokonaiskäsitys kohteesta ja tämän myötä syvempi ymmärrys</a:t>
            </a:r>
          </a:p>
          <a:p>
            <a:pPr eaLnBrk="1" hangingPunct="1">
              <a:lnSpc>
                <a:spcPct val="90000"/>
              </a:lnSpc>
              <a:buFont typeface="Arial" charset="0"/>
              <a:buChar char="•"/>
            </a:pPr>
            <a:r>
              <a:rPr lang="fi-FI" altLang="fi-FI" sz="2000" dirty="0" smtClean="0"/>
              <a:t>Uuden ymmärryksen myötä yksityiskohtia voidaan alkaa tarkastella uudelleen ja edetä kohti vielä syvempää ymmärrystä</a:t>
            </a:r>
          </a:p>
          <a:p>
            <a:pPr eaLnBrk="1" hangingPunct="1">
              <a:lnSpc>
                <a:spcPct val="90000"/>
              </a:lnSpc>
            </a:pPr>
            <a:r>
              <a:rPr lang="fi-FI" altLang="fi-FI" sz="800" dirty="0" smtClean="0"/>
              <a:t>http://www2.uiah.fi/virtu/materiaalit/tuotetiede/html_files/120_kirjallisuus.html#herm</a:t>
            </a:r>
          </a:p>
        </p:txBody>
      </p:sp>
    </p:spTree>
    <p:extLst>
      <p:ext uri="{BB962C8B-B14F-4D97-AF65-F5344CB8AC3E}">
        <p14:creationId xmlns:p14="http://schemas.microsoft.com/office/powerpoint/2010/main" val="2908579757"/>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fi-FI" altLang="fi-FI" smtClean="0"/>
              <a:t>Teoriat ja metodit</a:t>
            </a:r>
          </a:p>
        </p:txBody>
      </p:sp>
      <p:sp>
        <p:nvSpPr>
          <p:cNvPr id="25603" name="Rectangle 3"/>
          <p:cNvSpPr>
            <a:spLocks noGrp="1" noChangeArrowheads="1"/>
          </p:cNvSpPr>
          <p:nvPr>
            <p:ph type="body" idx="1"/>
          </p:nvPr>
        </p:nvSpPr>
        <p:spPr>
          <a:xfrm>
            <a:off x="611188" y="1557338"/>
            <a:ext cx="7770812" cy="4494212"/>
          </a:xfrm>
        </p:spPr>
        <p:txBody>
          <a:bodyPr/>
          <a:lstStyle/>
          <a:p>
            <a:pPr marL="533400" indent="-533400" eaLnBrk="1" hangingPunct="1">
              <a:lnSpc>
                <a:spcPct val="90000"/>
              </a:lnSpc>
              <a:buFont typeface="Arial" charset="0"/>
              <a:buChar char="•"/>
            </a:pPr>
            <a:r>
              <a:rPr lang="fi-FI" altLang="fi-FI" sz="2000" smtClean="0"/>
              <a:t>Tutkimusmenetelmä eli metodi tarkoittaa yleisellä tasolla suunnitelmallista tapaa jonkin tehtävän suorittamiseksi </a:t>
            </a:r>
          </a:p>
          <a:p>
            <a:pPr marL="533400" indent="-533400" eaLnBrk="1" hangingPunct="1">
              <a:lnSpc>
                <a:spcPct val="90000"/>
              </a:lnSpc>
              <a:buFont typeface="Arial" charset="0"/>
              <a:buChar char="•"/>
            </a:pPr>
            <a:r>
              <a:rPr lang="fi-FI" altLang="fi-FI" sz="2000" smtClean="0"/>
              <a:t>Pohjana kreikan sana </a:t>
            </a:r>
            <a:r>
              <a:rPr lang="fi-FI" altLang="fi-FI" sz="2000" i="1" smtClean="0"/>
              <a:t>methodos</a:t>
            </a:r>
            <a:r>
              <a:rPr lang="fi-FI" altLang="fi-FI" sz="2000" smtClean="0"/>
              <a:t>, joka tarkoittaa ”tietä johonkin”</a:t>
            </a:r>
          </a:p>
          <a:p>
            <a:pPr marL="533400" indent="-533400" eaLnBrk="1" hangingPunct="1">
              <a:lnSpc>
                <a:spcPct val="90000"/>
              </a:lnSpc>
              <a:buFont typeface="Arial" charset="0"/>
              <a:buChar char="•"/>
            </a:pPr>
            <a:r>
              <a:rPr lang="fi-FI" altLang="fi-FI" sz="2000" smtClean="0"/>
              <a:t>Teoria voidaan ymmärtää kartaksi, joka auttaa ymmärtämään ja tulkitsemaan maailmaa: mihin laajempaan yhteyteen asia liittyy</a:t>
            </a:r>
          </a:p>
          <a:p>
            <a:pPr marL="533400" indent="-533400" eaLnBrk="1" hangingPunct="1">
              <a:lnSpc>
                <a:spcPct val="90000"/>
              </a:lnSpc>
              <a:buFont typeface="Arial" charset="0"/>
              <a:buChar char="•"/>
            </a:pPr>
            <a:r>
              <a:rPr lang="fi-FI" altLang="fi-FI" sz="2000" smtClean="0"/>
              <a:t>Metodit ovat puolestaan soveltavia tapoja käyttää näitä karttoja</a:t>
            </a:r>
          </a:p>
          <a:p>
            <a:pPr marL="533400" indent="-533400" eaLnBrk="1" hangingPunct="1">
              <a:lnSpc>
                <a:spcPct val="90000"/>
              </a:lnSpc>
              <a:buFont typeface="Arial" charset="0"/>
              <a:buChar char="•"/>
            </a:pPr>
            <a:r>
              <a:rPr lang="fi-FI" altLang="fi-FI" sz="2000" smtClean="0"/>
              <a:t>ts. johonkin enemmän tai vähemmän systemaattiseen tieto- ja uskomusjärjestelmään (”teoriaan”) perustuva keino etsiä ”tietä johonkin” </a:t>
            </a:r>
          </a:p>
          <a:p>
            <a:pPr marL="533400" indent="-533400" eaLnBrk="1" hangingPunct="1">
              <a:lnSpc>
                <a:spcPct val="90000"/>
              </a:lnSpc>
              <a:buFont typeface="Arial" charset="0"/>
              <a:buChar char="•"/>
            </a:pPr>
            <a:r>
              <a:rPr lang="fi-FI" altLang="fi-FI" sz="2000" smtClean="0"/>
              <a:t>eli pyrkiä ratkaisemaan ongelma, selittämään tai ennustamaan jokin ilmiö, pyrkiä kehittämään jotakin toimintatapaa tms.</a:t>
            </a:r>
          </a:p>
        </p:txBody>
      </p:sp>
    </p:spTree>
    <p:extLst>
      <p:ext uri="{BB962C8B-B14F-4D97-AF65-F5344CB8AC3E}">
        <p14:creationId xmlns:p14="http://schemas.microsoft.com/office/powerpoint/2010/main" val="260748575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fi-FI" altLang="fi-FI" smtClean="0"/>
              <a:t>Aineiston keruu ja analysointi</a:t>
            </a:r>
          </a:p>
        </p:txBody>
      </p:sp>
      <p:sp>
        <p:nvSpPr>
          <p:cNvPr id="26627" name="Rectangle 3"/>
          <p:cNvSpPr>
            <a:spLocks noGrp="1" noChangeArrowheads="1"/>
          </p:cNvSpPr>
          <p:nvPr>
            <p:ph type="body" idx="1"/>
          </p:nvPr>
        </p:nvSpPr>
        <p:spPr/>
        <p:txBody>
          <a:bodyPr/>
          <a:lstStyle/>
          <a:p>
            <a:pPr eaLnBrk="1" hangingPunct="1"/>
            <a:r>
              <a:rPr lang="fi-FI" altLang="fi-FI" smtClean="0"/>
              <a:t>Tutkimusmenetelmät voidaan jakaa kahteen toisiinsa liittyvään alaosioon</a:t>
            </a:r>
          </a:p>
          <a:p>
            <a:pPr eaLnBrk="1" hangingPunct="1">
              <a:buFont typeface="Wingdings" pitchFamily="2" charset="2"/>
              <a:buAutoNum type="arabicPeriod"/>
            </a:pPr>
            <a:r>
              <a:rPr lang="fi-FI" altLang="fi-FI" smtClean="0"/>
              <a:t>Aineiston </a:t>
            </a:r>
            <a:r>
              <a:rPr lang="fi-FI" altLang="fi-FI" b="1" smtClean="0"/>
              <a:t>keruumenetelmät</a:t>
            </a:r>
            <a:endParaRPr lang="fi-FI" altLang="fi-FI" smtClean="0"/>
          </a:p>
          <a:p>
            <a:pPr lvl="1" eaLnBrk="1" hangingPunct="1">
              <a:buFont typeface="Wingdings" pitchFamily="2" charset="2"/>
              <a:buChar char="p"/>
            </a:pPr>
            <a:r>
              <a:rPr lang="fi-FI" altLang="fi-FI" smtClean="0"/>
              <a:t>Tapoja, joilla havaintoja tuotetaan (haastattelu, kysely, havainnointi jne.)</a:t>
            </a:r>
          </a:p>
          <a:p>
            <a:pPr eaLnBrk="1" hangingPunct="1">
              <a:buFont typeface="Wingdings" pitchFamily="2" charset="2"/>
              <a:buAutoNum type="arabicPeriod"/>
            </a:pPr>
            <a:r>
              <a:rPr lang="fi-FI" altLang="fi-FI" smtClean="0"/>
              <a:t>Aineiston </a:t>
            </a:r>
            <a:r>
              <a:rPr lang="fi-FI" altLang="fi-FI" b="1" smtClean="0"/>
              <a:t>analyysimenetelmät</a:t>
            </a:r>
            <a:endParaRPr lang="fi-FI" altLang="fi-FI" smtClean="0"/>
          </a:p>
          <a:p>
            <a:pPr lvl="1" eaLnBrk="1" hangingPunct="1">
              <a:buFont typeface="Wingdings" pitchFamily="2" charset="2"/>
              <a:buChar char="p"/>
            </a:pPr>
            <a:r>
              <a:rPr lang="fi-FI" altLang="fi-FI" smtClean="0"/>
              <a:t>Tapoja ja säännönmukaisuuksia, joiden mukaan havaintoja työstetään, analysoidaan ja tulkitaan siten, että niiden pohjalta voidaan tehdä johtopäätöksiä</a:t>
            </a:r>
          </a:p>
        </p:txBody>
      </p:sp>
    </p:spTree>
    <p:extLst>
      <p:ext uri="{BB962C8B-B14F-4D97-AF65-F5344CB8AC3E}">
        <p14:creationId xmlns:p14="http://schemas.microsoft.com/office/powerpoint/2010/main" val="4159599597"/>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fi-FI" altLang="fi-FI" smtClean="0"/>
              <a:t>Mitä on ”aineisto”</a:t>
            </a:r>
          </a:p>
        </p:txBody>
      </p:sp>
      <p:sp>
        <p:nvSpPr>
          <p:cNvPr id="27651" name="Rectangle 3"/>
          <p:cNvSpPr>
            <a:spLocks noGrp="1" noChangeArrowheads="1"/>
          </p:cNvSpPr>
          <p:nvPr>
            <p:ph type="body" idx="1"/>
          </p:nvPr>
        </p:nvSpPr>
        <p:spPr/>
        <p:txBody>
          <a:bodyPr/>
          <a:lstStyle/>
          <a:p>
            <a:pPr eaLnBrk="1" hangingPunct="1">
              <a:lnSpc>
                <a:spcPct val="80000"/>
              </a:lnSpc>
              <a:buFont typeface="Arial" charset="0"/>
              <a:buChar char="•"/>
            </a:pPr>
            <a:r>
              <a:rPr lang="fi-FI" altLang="fi-FI" sz="1800" dirty="0" smtClean="0"/>
              <a:t>Aineistolla tarkoitetaan sitä tutkittavaa materiaalia, johon tutkimuksen tulokset perustuvat</a:t>
            </a:r>
          </a:p>
          <a:p>
            <a:pPr eaLnBrk="1" hangingPunct="1">
              <a:lnSpc>
                <a:spcPct val="80000"/>
              </a:lnSpc>
              <a:buFont typeface="Arial" charset="0"/>
              <a:buChar char="•"/>
            </a:pPr>
            <a:r>
              <a:rPr lang="fi-FI" altLang="fi-FI" sz="1800" dirty="0" smtClean="0"/>
              <a:t>Aineistoa voivat olla erilaiset asiat, kuten</a:t>
            </a:r>
            <a:br>
              <a:rPr lang="fi-FI" altLang="fi-FI" sz="1800" dirty="0" smtClean="0"/>
            </a:br>
            <a:endParaRPr lang="fi-FI" altLang="fi-FI" sz="1800" dirty="0" smtClean="0"/>
          </a:p>
          <a:p>
            <a:pPr lvl="1" eaLnBrk="1" hangingPunct="1">
              <a:lnSpc>
                <a:spcPct val="80000"/>
              </a:lnSpc>
              <a:buFont typeface="Arial" charset="0"/>
              <a:buChar char="•"/>
            </a:pPr>
            <a:r>
              <a:rPr lang="fi-FI" altLang="fi-FI" sz="1400" dirty="0" smtClean="0"/>
              <a:t>Systemaattiset havaintomuistiinpanot </a:t>
            </a:r>
          </a:p>
          <a:p>
            <a:pPr lvl="1" eaLnBrk="1" hangingPunct="1">
              <a:lnSpc>
                <a:spcPct val="80000"/>
              </a:lnSpc>
              <a:buFont typeface="Arial" charset="0"/>
              <a:buChar char="•"/>
            </a:pPr>
            <a:r>
              <a:rPr lang="fi-FI" altLang="fi-FI" sz="1400" dirty="0" smtClean="0"/>
              <a:t>Valokuvat, videotallenteet</a:t>
            </a:r>
          </a:p>
          <a:p>
            <a:pPr lvl="1" eaLnBrk="1" hangingPunct="1">
              <a:lnSpc>
                <a:spcPct val="80000"/>
              </a:lnSpc>
              <a:buFont typeface="Arial" charset="0"/>
              <a:buChar char="•"/>
            </a:pPr>
            <a:r>
              <a:rPr lang="fi-FI" altLang="fi-FI" sz="1400" dirty="0" smtClean="0"/>
              <a:t>Haastattelut (itse tehdyt tai muiden tekemät)</a:t>
            </a:r>
          </a:p>
          <a:p>
            <a:pPr lvl="1" eaLnBrk="1" hangingPunct="1">
              <a:lnSpc>
                <a:spcPct val="80000"/>
              </a:lnSpc>
              <a:buFont typeface="Arial" charset="0"/>
              <a:buChar char="•"/>
            </a:pPr>
            <a:r>
              <a:rPr lang="fi-FI" altLang="fi-FI" sz="1400" dirty="0" smtClean="0"/>
              <a:t>Valmiit teokset (esim. elokuvat)</a:t>
            </a:r>
          </a:p>
          <a:p>
            <a:pPr lvl="1" eaLnBrk="1" hangingPunct="1">
              <a:lnSpc>
                <a:spcPct val="80000"/>
              </a:lnSpc>
              <a:buFont typeface="Arial" charset="0"/>
              <a:buChar char="•"/>
            </a:pPr>
            <a:r>
              <a:rPr lang="fi-FI" altLang="fi-FI" sz="1400" dirty="0" smtClean="0"/>
              <a:t>Julkaistut tekstit</a:t>
            </a:r>
          </a:p>
          <a:p>
            <a:pPr lvl="1" eaLnBrk="1" hangingPunct="1">
              <a:lnSpc>
                <a:spcPct val="80000"/>
              </a:lnSpc>
              <a:buFont typeface="Arial" charset="0"/>
              <a:buChar char="•"/>
            </a:pPr>
            <a:r>
              <a:rPr lang="fi-FI" altLang="fi-FI" sz="1400" dirty="0" smtClean="0"/>
              <a:t>Kirjeet, sähköpostit, jne.</a:t>
            </a:r>
            <a:br>
              <a:rPr lang="fi-FI" altLang="fi-FI" sz="1400" dirty="0" smtClean="0"/>
            </a:br>
            <a:endParaRPr lang="fi-FI" altLang="fi-FI" sz="1400" dirty="0" smtClean="0"/>
          </a:p>
          <a:p>
            <a:pPr eaLnBrk="1" hangingPunct="1">
              <a:lnSpc>
                <a:spcPct val="80000"/>
              </a:lnSpc>
              <a:buFont typeface="Arial" charset="0"/>
              <a:buChar char="•"/>
            </a:pPr>
            <a:r>
              <a:rPr lang="fi-FI" altLang="fi-FI" sz="1800" dirty="0" smtClean="0"/>
              <a:t>Aineisto tulee erottaa lähdekirjallisuudesta / tutkimuskirjallisuudesta</a:t>
            </a:r>
          </a:p>
          <a:p>
            <a:pPr lvl="1" eaLnBrk="1" hangingPunct="1">
              <a:lnSpc>
                <a:spcPct val="80000"/>
              </a:lnSpc>
              <a:buFont typeface="Arial" charset="0"/>
              <a:buChar char="•"/>
            </a:pPr>
            <a:r>
              <a:rPr lang="fi-FI" altLang="fi-FI" sz="1600" dirty="0" smtClean="0"/>
              <a:t>Aineisto on tutkimuksen kohteena, lähdekirjallisuus tutkimuksen perustana (teoriat, metodit, näkökulmat)</a:t>
            </a:r>
          </a:p>
          <a:p>
            <a:pPr lvl="1" eaLnBrk="1" hangingPunct="1">
              <a:lnSpc>
                <a:spcPct val="80000"/>
              </a:lnSpc>
              <a:buFont typeface="Arial" charset="0"/>
              <a:buChar char="•"/>
            </a:pPr>
            <a:r>
              <a:rPr lang="fi-FI" altLang="fi-FI" sz="1600" dirty="0" smtClean="0"/>
              <a:t>Esim. jos tutkitaan elokuva-arvostelujen tapaa luokitella elokuvia, ovat arvostelut tutkimuksen kohteena ja siis sen aineistoa</a:t>
            </a:r>
          </a:p>
          <a:p>
            <a:pPr eaLnBrk="1" hangingPunct="1">
              <a:lnSpc>
                <a:spcPct val="80000"/>
              </a:lnSpc>
            </a:pPr>
            <a:endParaRPr lang="fi-FI" altLang="fi-FI" sz="1800" dirty="0" smtClean="0"/>
          </a:p>
        </p:txBody>
      </p:sp>
    </p:spTree>
    <p:extLst>
      <p:ext uri="{BB962C8B-B14F-4D97-AF65-F5344CB8AC3E}">
        <p14:creationId xmlns:p14="http://schemas.microsoft.com/office/powerpoint/2010/main" val="2629114478"/>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ea typeface="SimSun"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45</TotalTime>
  <Words>1152</Words>
  <Application>Microsoft Office PowerPoint</Application>
  <PresentationFormat>On-screen Show (4:3)</PresentationFormat>
  <Paragraphs>170</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1_Office Theme</vt:lpstr>
      <vt:lpstr>Tutkimusmenetelmät eli metodit</vt:lpstr>
      <vt:lpstr>Lähtökohtakäsitteitä</vt:lpstr>
      <vt:lpstr>Hiljainen tieto (tacit knowledge)</vt:lpstr>
      <vt:lpstr>Reflektio</vt:lpstr>
      <vt:lpstr>Hermeneutiikka</vt:lpstr>
      <vt:lpstr>Hermeneuttinen kehä ja reflektio</vt:lpstr>
      <vt:lpstr>Teoriat ja metodit</vt:lpstr>
      <vt:lpstr>Aineiston keruu ja analysointi</vt:lpstr>
      <vt:lpstr>Mitä on ”aineisto”</vt:lpstr>
      <vt:lpstr>Tutkimusongelma ohjaa metodeja</vt:lpstr>
      <vt:lpstr>Kvantitatiiviset menetelmät</vt:lpstr>
      <vt:lpstr>Kvalitatiiviset menetelmät</vt:lpstr>
      <vt:lpstr>Luotettavuus (reliabiliteetti ja validiteetti)</vt:lpstr>
      <vt:lpstr>Neutraalia menetelmää ei ole</vt:lpstr>
      <vt:lpstr>Menetelmän valinta</vt:lpstr>
      <vt:lpstr>Yksi yleinen menetelmä: haastattelututkimus</vt:lpstr>
      <vt:lpstr>Mikä on tutkimuksen tulos</vt:lpstr>
      <vt:lpstr>Tutkimuksen teon etiikkaa</vt:lpstr>
      <vt:lpstr>Hyvä tieteellinen käytäntö</vt:lpstr>
      <vt:lpstr>Plagiointia tulee välttää</vt:lpstr>
      <vt:lpstr>Reflektio</vt:lpstr>
      <vt:lpstr>Reflektio</vt:lpstr>
      <vt:lpstr>Toiminta ja reflektioprosessi</vt:lpstr>
      <vt:lpstr>Reflektioprosessi</vt:lpstr>
      <vt:lpstr>Reflektio oppimisprosessissa</vt:lpstr>
      <vt:lpstr>Reflektio oppimisessa</vt:lpstr>
      <vt:lpstr>Reflektion tasoja</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Tutkimusmenetelmät eli metodit</dc:title>
  <dc:creator>Antti Pönni</dc:creator>
  <cp:lastModifiedBy>Antti Pönni</cp:lastModifiedBy>
  <cp:revision>5</cp:revision>
  <dcterms:created xsi:type="dcterms:W3CDTF">2013-09-29T12:41:15Z</dcterms:created>
  <dcterms:modified xsi:type="dcterms:W3CDTF">2013-10-06T18:40:46Z</dcterms:modified>
</cp:coreProperties>
</file>