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83" r:id="rId2"/>
    <p:sldId id="284" r:id="rId3"/>
    <p:sldId id="285" r:id="rId4"/>
    <p:sldId id="286" r:id="rId5"/>
    <p:sldId id="287" r:id="rId6"/>
    <p:sldId id="288" r:id="rId7"/>
    <p:sldId id="307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308" r:id="rId17"/>
    <p:sldId id="298" r:id="rId18"/>
    <p:sldId id="299" r:id="rId19"/>
    <p:sldId id="300" r:id="rId20"/>
    <p:sldId id="309" r:id="rId21"/>
    <p:sldId id="310" r:id="rId22"/>
    <p:sldId id="311" r:id="rId23"/>
    <p:sldId id="312" r:id="rId24"/>
    <p:sldId id="313" r:id="rId25"/>
    <p:sldId id="314" r:id="rId26"/>
    <p:sldId id="315" r:id="rId27"/>
    <p:sldId id="316" r:id="rId28"/>
    <p:sldId id="317" r:id="rId29"/>
    <p:sldId id="305" r:id="rId30"/>
    <p:sldId id="306" r:id="rId31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002F"/>
    <a:srgbClr val="CC00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728" autoAdjust="0"/>
  </p:normalViewPr>
  <p:slideViewPr>
    <p:cSldViewPr showGuides="1">
      <p:cViewPr>
        <p:scale>
          <a:sx n="100" d="100"/>
          <a:sy n="100" d="100"/>
        </p:scale>
        <p:origin x="-294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324A3B3-D0D4-4FDF-97F2-2E26993664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v-FI"/>
          </a:p>
        </p:txBody>
      </p:sp>
    </p:spTree>
    <p:extLst>
      <p:ext uri="{BB962C8B-B14F-4D97-AF65-F5344CB8AC3E}">
        <p14:creationId xmlns:p14="http://schemas.microsoft.com/office/powerpoint/2010/main" val="127003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83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983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83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0FC712F-1553-42F6-989E-97124F6F8D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1692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v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611DD-EC0C-4BC1-9211-5424060CE248}" type="datetime1">
              <a:rPr lang="sv-FI" smtClean="0"/>
              <a:pPr>
                <a:defRPr/>
              </a:pPr>
              <a:t>16.1.2013</a:t>
            </a:fld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59778-CF7F-4AEE-A26A-B7E384C3DF3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47145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7664" y="1772816"/>
            <a:ext cx="7272337" cy="410505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sv-FI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16.1.2013</a:t>
            </a:fld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9795AD-5936-458C-8B01-C4142C351E5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9719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D8725-B93B-4DD9-995E-DDF5B019C7BA}" type="datetime1">
              <a:rPr lang="sv-FI" smtClean="0"/>
              <a:pPr>
                <a:defRPr/>
              </a:pPr>
              <a:t>16.1.2013</a:t>
            </a:fld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D7332-CEF1-4156-91CA-750EC2C4722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33777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47815" y="1700213"/>
            <a:ext cx="3559175" cy="4392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F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9388" y="1700213"/>
            <a:ext cx="3560762" cy="4392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FI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63338-9BAC-45DA-9A07-3715033E1DD4}" type="datetime1">
              <a:rPr lang="sv-FI" smtClean="0"/>
              <a:pPr>
                <a:defRPr/>
              </a:pPr>
              <a:t>16.1.2013</a:t>
            </a:fld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A2AED-3D8C-4D7A-AF8F-A8632E84852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26014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309710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309710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FI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4E810-E011-4729-8546-70C8626C5F9B}" type="datetime1">
              <a:rPr lang="sv-FI" smtClean="0"/>
              <a:pPr>
                <a:defRPr/>
              </a:pPr>
              <a:t>16.1.2013</a:t>
            </a:fld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96841-5B95-4AF1-91B7-DD63F86C6CF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690875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A5A76-7F25-45D2-A30E-A52F383C89C9}" type="datetime1">
              <a:rPr lang="sv-FI" smtClean="0"/>
              <a:pPr>
                <a:defRPr/>
              </a:pPr>
              <a:t>16.1.2013</a:t>
            </a:fld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861DD-41E0-44AB-8F66-95FB188E505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79812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D2F4E-FA36-4BB5-9813-C9034F2226C5}" type="datetime1">
              <a:rPr lang="sv-FI" smtClean="0"/>
              <a:pPr>
                <a:defRPr/>
              </a:pPr>
              <a:t>16.1.2013</a:t>
            </a:fld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505AC-BCC4-4436-B581-A81D014738F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08726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484783"/>
            <a:ext cx="3008313" cy="64807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FI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276872"/>
            <a:ext cx="3008313" cy="3849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C6DA9-955A-45AC-889D-24B6C636282A}" type="datetime1">
              <a:rPr lang="sv-FI" smtClean="0"/>
              <a:pPr>
                <a:defRPr/>
              </a:pPr>
              <a:t>16.1.2013</a:t>
            </a:fld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2076D-2D66-4CA7-BE91-D88C03960EB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63152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sv-F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FBCFA-36F1-4F1F-9C35-A15CCC13F884}" type="datetime1">
              <a:rPr lang="sv-FI" smtClean="0"/>
              <a:pPr>
                <a:defRPr/>
              </a:pPr>
              <a:t>16.1.2013</a:t>
            </a:fld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3D92D-7323-4FD6-A0E8-D09C0444C41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17102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716400" cy="854767"/>
          </a:xfrm>
          <a:prstGeom prst="rect">
            <a:avLst/>
          </a:prstGeom>
        </p:spPr>
      </p:pic>
      <p:pic>
        <p:nvPicPr>
          <p:cNvPr id="1026" name="Picture 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3825"/>
            <a:ext cx="91440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1331913" y="476250"/>
            <a:ext cx="7272337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i-FI" smtClean="0"/>
          </a:p>
        </p:txBody>
      </p:sp>
      <p:sp>
        <p:nvSpPr>
          <p:cNvPr id="1028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31913" y="1700213"/>
            <a:ext cx="7272337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i-FI" dirty="0" smtClean="0"/>
          </a:p>
        </p:txBody>
      </p:sp>
      <p:sp>
        <p:nvSpPr>
          <p:cNvPr id="1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67625" y="6553200"/>
            <a:ext cx="865188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fld id="{A616D61A-3505-41DC-AC97-BF7166D989D2}" type="datetime1">
              <a:rPr lang="sv-FI" smtClean="0"/>
              <a:pPr>
                <a:defRPr/>
              </a:pPr>
              <a:t>16.1.2013</a:t>
            </a:fld>
            <a:endParaRPr lang="en-GB" dirty="0"/>
          </a:p>
        </p:txBody>
      </p:sp>
      <p:sp>
        <p:nvSpPr>
          <p:cNvPr id="2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39975" y="6553200"/>
            <a:ext cx="5327650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dirty="0" err="1" smtClean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2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04250" y="6551613"/>
            <a:ext cx="43180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fld id="{2D16D88B-809F-4998-A1E5-9D3AD0C7E1B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</p:sldLayoutIdLst>
  <p:transition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A0002F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A0002F"/>
          </a:solidFill>
          <a:effectLst>
            <a:outerShdw blurRad="38100" dist="38100" dir="2700000" algn="tl">
              <a:srgbClr val="C0C0C0"/>
            </a:outerShdw>
          </a:effectLst>
          <a:latin typeface="Gill Sans M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A0002F"/>
          </a:solidFill>
          <a:effectLst>
            <a:outerShdw blurRad="38100" dist="38100" dir="2700000" algn="tl">
              <a:srgbClr val="C0C0C0"/>
            </a:outerShdw>
          </a:effectLst>
          <a:latin typeface="Gill Sans M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A0002F"/>
          </a:solidFill>
          <a:effectLst>
            <a:outerShdw blurRad="38100" dist="38100" dir="2700000" algn="tl">
              <a:srgbClr val="C0C0C0"/>
            </a:outerShdw>
          </a:effectLst>
          <a:latin typeface="Gill Sans M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A0002F"/>
          </a:solidFill>
          <a:effectLst>
            <a:outerShdw blurRad="38100" dist="38100" dir="2700000" algn="tl">
              <a:srgbClr val="C0C0C0"/>
            </a:outerShdw>
          </a:effectLst>
          <a:latin typeface="Gill Sans M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A0002F"/>
          </a:solidFill>
          <a:effectLst>
            <a:outerShdw blurRad="38100" dist="38100" dir="2700000" algn="tl">
              <a:srgbClr val="C0C0C0"/>
            </a:outerShdw>
          </a:effectLst>
          <a:latin typeface="Gill Sans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A0002F"/>
          </a:solidFill>
          <a:effectLst>
            <a:outerShdw blurRad="38100" dist="38100" dir="2700000" algn="tl">
              <a:srgbClr val="C0C0C0"/>
            </a:outerShdw>
          </a:effectLst>
          <a:latin typeface="Gill Sans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A0002F"/>
          </a:solidFill>
          <a:effectLst>
            <a:outerShdw blurRad="38100" dist="38100" dir="2700000" algn="tl">
              <a:srgbClr val="C0C0C0"/>
            </a:outerShdw>
          </a:effectLst>
          <a:latin typeface="Gill Sans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A0002F"/>
          </a:solidFill>
          <a:effectLst>
            <a:outerShdw blurRad="38100" dist="38100" dir="2700000" algn="tl">
              <a:srgbClr val="C0C0C0"/>
            </a:outerShdw>
          </a:effectLst>
          <a:latin typeface="Gill Sans M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A0002F"/>
        </a:buClr>
        <a:buFont typeface="Wingdings" pitchFamily="2" charset="2"/>
        <a:buChar char="§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A0002F"/>
        </a:buClr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A0002F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A0002F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A0002F"/>
        </a:buClr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A0002F"/>
        </a:buClr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A0002F"/>
        </a:buClr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A0002F"/>
        </a:buClr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A0002F"/>
        </a:buClr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v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19EF5FD-6770-4FA8-85D6-B8A06ABF8339}" type="datetime1">
              <a:rPr lang="sv-FI" smtClean="0"/>
              <a:pPr eaLnBrk="1" hangingPunct="1"/>
              <a:t>16.1.2013</a:t>
            </a:fld>
            <a:endParaRPr lang="en-US" smtClean="0"/>
          </a:p>
        </p:txBody>
      </p:sp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6AEC2C3-644B-4B7E-9AC2-4B58FAB0D6BD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v-FI" dirty="0" smtClean="0"/>
              <a:t>Fokusgruppundersökning vid ÅAB hösten 2012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sv-FI" dirty="0" smtClean="0"/>
              <a:t>Syfte: </a:t>
            </a:r>
          </a:p>
          <a:p>
            <a:pPr lvl="1">
              <a:defRPr/>
            </a:pPr>
            <a:r>
              <a:rPr lang="sv-FI" dirty="0" smtClean="0"/>
              <a:t>Att få respons på hur bibliotekets användare, i detta fall forskare, önskar att ÅAB skulle utveckla sina tjänster</a:t>
            </a:r>
          </a:p>
          <a:p>
            <a:pPr>
              <a:defRPr/>
            </a:pPr>
            <a:r>
              <a:rPr lang="sv-FI" dirty="0" smtClean="0"/>
              <a:t>Målgrupp:</a:t>
            </a:r>
          </a:p>
          <a:p>
            <a:pPr lvl="1">
              <a:defRPr/>
            </a:pPr>
            <a:r>
              <a:rPr lang="sv-FI" dirty="0" smtClean="0"/>
              <a:t>Doktorander/forskande personal vid Åbo Akademi</a:t>
            </a:r>
          </a:p>
          <a:p>
            <a:pPr>
              <a:defRPr/>
            </a:pPr>
            <a:r>
              <a:rPr lang="sv-FI" dirty="0" smtClean="0"/>
              <a:t>Arbetsgrupp:</a:t>
            </a:r>
          </a:p>
          <a:p>
            <a:pPr lvl="1">
              <a:defRPr/>
            </a:pPr>
            <a:r>
              <a:rPr lang="sv-FI" dirty="0" smtClean="0"/>
              <a:t>Eva </a:t>
            </a:r>
            <a:r>
              <a:rPr lang="sv-FI" dirty="0" err="1" smtClean="0"/>
              <a:t>Costiander</a:t>
            </a:r>
            <a:r>
              <a:rPr lang="sv-FI" dirty="0" smtClean="0"/>
              <a:t>-Huldén, </a:t>
            </a:r>
            <a:r>
              <a:rPr lang="sv-FI" dirty="0"/>
              <a:t>Egil </a:t>
            </a:r>
            <a:r>
              <a:rPr lang="sv-FI" dirty="0" err="1" smtClean="0"/>
              <a:t>Gersow</a:t>
            </a:r>
            <a:r>
              <a:rPr lang="sv-FI" dirty="0" smtClean="0"/>
              <a:t>, </a:t>
            </a:r>
            <a:r>
              <a:rPr lang="sv-FI" dirty="0"/>
              <a:t>Maria </a:t>
            </a:r>
            <a:r>
              <a:rPr lang="sv-FI" dirty="0" err="1"/>
              <a:t>Lassén</a:t>
            </a:r>
            <a:r>
              <a:rPr lang="sv-FI" dirty="0"/>
              <a:t>- </a:t>
            </a:r>
            <a:r>
              <a:rPr lang="sv-FI" dirty="0" smtClean="0"/>
              <a:t>Seger, Christel Lindfors, Disa Svenskberg och Eva Höglund</a:t>
            </a:r>
          </a:p>
          <a:p>
            <a:pPr>
              <a:defRPr/>
            </a:pPr>
            <a:r>
              <a:rPr lang="sv-FI" dirty="0" smtClean="0"/>
              <a:t>Metod:</a:t>
            </a:r>
          </a:p>
          <a:p>
            <a:pPr lvl="1">
              <a:defRPr/>
            </a:pPr>
            <a:r>
              <a:rPr lang="sv-FI" dirty="0" smtClean="0"/>
              <a:t>Fokusgruppdiskussioner à 2 timmar den 30 och 31 oktober samt 1 november i </a:t>
            </a:r>
            <a:r>
              <a:rPr lang="sv-FI" dirty="0" err="1" smtClean="0"/>
              <a:t>CaféArt</a:t>
            </a:r>
            <a:endParaRPr lang="sv-FI" dirty="0" smtClean="0"/>
          </a:p>
          <a:p>
            <a:pPr eaLnBrk="1" hangingPunct="1">
              <a:defRPr/>
            </a:pPr>
            <a:endParaRPr lang="sv-FI" dirty="0" smtClean="0"/>
          </a:p>
        </p:txBody>
      </p:sp>
    </p:spTree>
    <p:extLst>
      <p:ext uri="{BB962C8B-B14F-4D97-AF65-F5344CB8AC3E}">
        <p14:creationId xmlns:p14="http://schemas.microsoft.com/office/powerpoint/2010/main" val="3625705385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sv-FI" dirty="0" smtClean="0"/>
              <a:t>Sammanställning av diskussionsmaterialet II</a:t>
            </a:r>
            <a:endParaRPr lang="sv-FI" dirty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v-FI" dirty="0" smtClean="0"/>
              <a:t>Informationssökningskurs i början av doktorandstudierna önskas</a:t>
            </a:r>
          </a:p>
          <a:p>
            <a:r>
              <a:rPr lang="sv-FI" dirty="0" smtClean="0"/>
              <a:t>Mer individuell handledning och personlig service skulle vara välkommen</a:t>
            </a:r>
          </a:p>
          <a:p>
            <a:r>
              <a:rPr lang="sv-FI" dirty="0" smtClean="0"/>
              <a:t>Bibliotekets hemsida besöks inte så ofta</a:t>
            </a:r>
          </a:p>
          <a:p>
            <a:r>
              <a:rPr lang="sv-FI" dirty="0" smtClean="0"/>
              <a:t>Den personliga kontakten med bibliotekspersonalen upplevs som viktig</a:t>
            </a:r>
          </a:p>
          <a:p>
            <a:r>
              <a:rPr lang="sv-FI" dirty="0" smtClean="0"/>
              <a:t>Positiv inställning till nya, mer integrerade bibliotekstjänster</a:t>
            </a:r>
          </a:p>
        </p:txBody>
      </p:sp>
      <p:sp>
        <p:nvSpPr>
          <p:cNvPr id="1024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027D714-F1B5-45C7-AD2F-88DA580FC0D3}" type="datetime1">
              <a:rPr lang="sv-FI" smtClean="0"/>
              <a:pPr eaLnBrk="1" hangingPunct="1"/>
              <a:t>16.1.2013</a:t>
            </a:fld>
            <a:endParaRPr lang="en-US" smtClean="0"/>
          </a:p>
        </p:txBody>
      </p:sp>
      <p:sp>
        <p:nvSpPr>
          <p:cNvPr id="1024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102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1796D1-9860-44B4-88FB-B67D31BD4B04}" type="slidenum">
              <a:rPr lang="en-US" smtClean="0"/>
              <a:pPr eaLnBrk="1" hangingPunct="1"/>
              <a:t>10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7898437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sv-FI" dirty="0" smtClean="0"/>
              <a:t>Beskriv bibliotekets roll i ditt dagliga arbete med en mening</a:t>
            </a:r>
            <a:endParaRPr lang="sv-FI" dirty="0"/>
          </a:p>
        </p:txBody>
      </p:sp>
      <p:sp>
        <p:nvSpPr>
          <p:cNvPr id="1126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FD96288-04F6-4D89-85CB-8F1A9A9C9F40}" type="datetime1">
              <a:rPr lang="sv-FI" smtClean="0"/>
              <a:pPr eaLnBrk="1" hangingPunct="1"/>
              <a:t>16.1.2013</a:t>
            </a:fld>
            <a:endParaRPr lang="en-US" smtClean="0"/>
          </a:p>
        </p:txBody>
      </p:sp>
      <p:sp>
        <p:nvSpPr>
          <p:cNvPr id="1126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1126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9B5E3A4-2F6B-44C6-9D70-581B4B9492EC}" type="slidenum">
              <a:rPr lang="en-US" smtClean="0"/>
              <a:pPr eaLnBrk="1" hangingPunct="1"/>
              <a:t>11</a:t>
            </a:fld>
            <a:endParaRPr lang="en-US" smtClean="0"/>
          </a:p>
        </p:txBody>
      </p:sp>
      <p:sp>
        <p:nvSpPr>
          <p:cNvPr id="7" name="Rounded Rectangular Callout 6"/>
          <p:cNvSpPr/>
          <p:nvPr/>
        </p:nvSpPr>
        <p:spPr>
          <a:xfrm>
            <a:off x="2195513" y="1989138"/>
            <a:ext cx="2663825" cy="1800225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FI" dirty="0" smtClean="0">
                <a:solidFill>
                  <a:schemeClr val="tx1"/>
                </a:solidFill>
              </a:rPr>
              <a:t>”Grunden för min forskning”</a:t>
            </a:r>
            <a:endParaRPr lang="sv-FI" dirty="0">
              <a:solidFill>
                <a:schemeClr val="tx1"/>
              </a:solidFill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5292725" y="2009775"/>
            <a:ext cx="2663825" cy="1779588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FI" dirty="0" smtClean="0">
                <a:solidFill>
                  <a:schemeClr val="tx1"/>
                </a:solidFill>
              </a:rPr>
              <a:t>”En väsentlig del av varje dags arbete”</a:t>
            </a:r>
            <a:endParaRPr lang="sv-FI" dirty="0">
              <a:solidFill>
                <a:schemeClr val="tx1"/>
              </a:solidFill>
            </a:endParaRPr>
          </a:p>
        </p:txBody>
      </p:sp>
      <p:pic>
        <p:nvPicPr>
          <p:cNvPr id="1127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35375" y="4221163"/>
            <a:ext cx="3168650" cy="2016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ounded Rectangular Callout 10"/>
          <p:cNvSpPr/>
          <p:nvPr/>
        </p:nvSpPr>
        <p:spPr>
          <a:xfrm>
            <a:off x="3635375" y="4292600"/>
            <a:ext cx="2989263" cy="1781175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FI" dirty="0" smtClean="0">
                <a:solidFill>
                  <a:schemeClr val="tx1"/>
                </a:solidFill>
              </a:rPr>
              <a:t>”Biblioteket är min forskningsassistent”</a:t>
            </a:r>
            <a:endParaRPr lang="sv-FI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952420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sv-FI" dirty="0" smtClean="0"/>
              <a:t>När var du senast nöjd respektive missnöjd med biblioteket</a:t>
            </a:r>
            <a:endParaRPr lang="sv-FI" dirty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FI" sz="2000" dirty="0" smtClean="0"/>
              <a:t>Nöjd är man när man hittar det man söker</a:t>
            </a:r>
            <a:r>
              <a:rPr lang="sv-FI" sz="2000" dirty="0"/>
              <a:t> </a:t>
            </a:r>
            <a:r>
              <a:rPr lang="sv-FI" sz="2000" dirty="0" smtClean="0"/>
              <a:t>eller får det man beställt. Lån direkt till forskarens arbetsrum uppskattas!</a:t>
            </a:r>
            <a:endParaRPr lang="sv-FI" sz="2000" dirty="0"/>
          </a:p>
          <a:p>
            <a:r>
              <a:rPr lang="sv-FI" sz="2000" dirty="0" smtClean="0"/>
              <a:t>Missnöje över att nyaste nummer av elektroniska tidskrifter ej nås samt att äldre böcker som inte retrokatalogiserats inte hittas.</a:t>
            </a:r>
          </a:p>
          <a:p>
            <a:pPr marL="0" indent="0">
              <a:buFont typeface="Wingdings" pitchFamily="2" charset="2"/>
              <a:buNone/>
            </a:pPr>
            <a:endParaRPr lang="sv-FI" dirty="0" smtClean="0"/>
          </a:p>
        </p:txBody>
      </p:sp>
      <p:sp>
        <p:nvSpPr>
          <p:cNvPr id="1229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9F5E828-B503-4032-934A-FE8A8DFA3AC3}" type="datetime1">
              <a:rPr lang="sv-FI" smtClean="0"/>
              <a:pPr eaLnBrk="1" hangingPunct="1"/>
              <a:t>16.1.2013</a:t>
            </a:fld>
            <a:endParaRPr lang="en-US" smtClean="0"/>
          </a:p>
        </p:txBody>
      </p:sp>
      <p:sp>
        <p:nvSpPr>
          <p:cNvPr id="1229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E26DEC6-4735-4CB6-A709-1FA2BB1BCB1D}" type="slidenum">
              <a:rPr lang="en-US" smtClean="0"/>
              <a:pPr eaLnBrk="1" hangingPunct="1"/>
              <a:t>12</a:t>
            </a:fld>
            <a:endParaRPr lang="en-US" smtClean="0"/>
          </a:p>
        </p:txBody>
      </p:sp>
      <p:sp>
        <p:nvSpPr>
          <p:cNvPr id="7" name="Rounded Rectangular Callout 6"/>
          <p:cNvSpPr/>
          <p:nvPr/>
        </p:nvSpPr>
        <p:spPr>
          <a:xfrm>
            <a:off x="1835150" y="3716338"/>
            <a:ext cx="2952750" cy="1944687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FI" dirty="0" smtClean="0">
                <a:solidFill>
                  <a:schemeClr val="tx1"/>
                </a:solidFill>
              </a:rPr>
              <a:t>”Jag är hemskt nöjd. Man får genast svar då man frågar.”</a:t>
            </a:r>
            <a:endParaRPr lang="sv-FI" dirty="0">
              <a:solidFill>
                <a:schemeClr val="tx1"/>
              </a:solidFill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5292725" y="3716338"/>
            <a:ext cx="3024188" cy="1944687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FI" dirty="0" smtClean="0">
                <a:solidFill>
                  <a:schemeClr val="tx1"/>
                </a:solidFill>
              </a:rPr>
              <a:t>”Jag är nöjd över att jag får alla böcker som jag önskar mig, även sådana som biblioteket inte har införskaffas.”</a:t>
            </a:r>
            <a:endParaRPr lang="sv-FI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721432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v-FI" dirty="0" smtClean="0"/>
              <a:t>Var söker du information</a:t>
            </a:r>
            <a:endParaRPr lang="sv-FI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FI" dirty="0" smtClean="0"/>
              <a:t>Google och Google </a:t>
            </a:r>
            <a:r>
              <a:rPr lang="sv-FI" dirty="0" err="1" smtClean="0"/>
              <a:t>Scholar</a:t>
            </a:r>
            <a:r>
              <a:rPr lang="sv-FI" dirty="0" smtClean="0"/>
              <a:t> används av de flesta</a:t>
            </a:r>
          </a:p>
          <a:p>
            <a:r>
              <a:rPr lang="sv-FI" dirty="0" smtClean="0"/>
              <a:t>Specifika databaser (</a:t>
            </a:r>
            <a:r>
              <a:rPr lang="sv-FI" dirty="0" err="1" smtClean="0"/>
              <a:t>bl</a:t>
            </a:r>
            <a:r>
              <a:rPr lang="sv-FI" dirty="0" smtClean="0"/>
              <a:t> a </a:t>
            </a:r>
            <a:r>
              <a:rPr lang="sv-FI" dirty="0" err="1" smtClean="0"/>
              <a:t>PubMed</a:t>
            </a:r>
            <a:r>
              <a:rPr lang="sv-FI" dirty="0" smtClean="0"/>
              <a:t>, JSTOR, Science </a:t>
            </a:r>
            <a:r>
              <a:rPr lang="sv-FI" dirty="0" err="1" smtClean="0"/>
              <a:t>Direct</a:t>
            </a:r>
            <a:r>
              <a:rPr lang="sv-FI" dirty="0" smtClean="0"/>
              <a:t>, </a:t>
            </a:r>
            <a:r>
              <a:rPr lang="sv-FI" dirty="0" err="1" smtClean="0"/>
              <a:t>SciFinder</a:t>
            </a:r>
            <a:r>
              <a:rPr lang="sv-FI" dirty="0" smtClean="0"/>
              <a:t>, patentdatabaser) föredras framom Nelli</a:t>
            </a:r>
          </a:p>
          <a:p>
            <a:r>
              <a:rPr lang="sv-FI" dirty="0" smtClean="0"/>
              <a:t>Många följer viktiga tidskrifters hemsidor</a:t>
            </a:r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0ADA934-6E1B-490C-9006-4841D4C7196D}" type="datetime1">
              <a:rPr lang="sv-FI" smtClean="0"/>
              <a:pPr eaLnBrk="1" hangingPunct="1"/>
              <a:t>16.1.2013</a:t>
            </a:fld>
            <a:endParaRPr lang="en-US" smtClean="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0D00765-28B3-4580-8C6B-A6CB0F42BA6A}" type="slidenum">
              <a:rPr lang="en-US" smtClean="0"/>
              <a:pPr eaLnBrk="1" hangingPunct="1"/>
              <a:t>13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22045360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sv-FI" dirty="0" smtClean="0"/>
              <a:t>Använder du Nelliportalen?</a:t>
            </a:r>
            <a:endParaRPr lang="sv-FI" dirty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FI" sz="2400" dirty="0" smtClean="0"/>
              <a:t>De flesta använder inte Nelli för att söka information, men går via Nelli för att nå t ex ordböcker.</a:t>
            </a:r>
          </a:p>
          <a:p>
            <a:r>
              <a:rPr lang="sv-FI" sz="2400" dirty="0" smtClean="0"/>
              <a:t> Ibland går man till Nelli ifall man inte lyckats nå fulltext via andra källor.</a:t>
            </a:r>
          </a:p>
          <a:p>
            <a:r>
              <a:rPr lang="sv-FI" sz="2400" dirty="0" smtClean="0"/>
              <a:t>De flesta upplever Nelli som jobbig att använda.</a:t>
            </a:r>
          </a:p>
          <a:p>
            <a:pPr marL="0" indent="0">
              <a:buNone/>
            </a:pPr>
            <a:endParaRPr lang="sv-FI" sz="2800" dirty="0" smtClean="0"/>
          </a:p>
        </p:txBody>
      </p:sp>
      <p:sp>
        <p:nvSpPr>
          <p:cNvPr id="1434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D009BAE-ECC6-4843-A9A5-FD227E6C8211}" type="datetime1">
              <a:rPr lang="sv-FI" smtClean="0"/>
              <a:pPr eaLnBrk="1" hangingPunct="1"/>
              <a:t>16.1.2013</a:t>
            </a:fld>
            <a:endParaRPr lang="en-US" smtClean="0"/>
          </a:p>
        </p:txBody>
      </p:sp>
      <p:sp>
        <p:nvSpPr>
          <p:cNvPr id="1434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143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87686E8-FC74-450B-A4A2-FDFCDEBF01F6}" type="slidenum">
              <a:rPr lang="en-US" smtClean="0"/>
              <a:pPr eaLnBrk="1" hangingPunct="1"/>
              <a:t>14</a:t>
            </a:fld>
            <a:endParaRPr lang="en-US" smtClean="0"/>
          </a:p>
        </p:txBody>
      </p:sp>
      <p:sp>
        <p:nvSpPr>
          <p:cNvPr id="3" name="Rounded Rectangular Callout 2"/>
          <p:cNvSpPr/>
          <p:nvPr/>
        </p:nvSpPr>
        <p:spPr>
          <a:xfrm>
            <a:off x="3491880" y="4293096"/>
            <a:ext cx="2808312" cy="1296144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FI" dirty="0" smtClean="0">
                <a:solidFill>
                  <a:srgbClr val="92D050"/>
                </a:solidFill>
              </a:rPr>
              <a:t>”Ka</a:t>
            </a:r>
            <a:endParaRPr lang="sv-FI" dirty="0">
              <a:solidFill>
                <a:srgbClr val="92D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1920" y="4581128"/>
            <a:ext cx="21871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FI" sz="1600" dirty="0" smtClean="0">
                <a:latin typeface="+mn-lt"/>
              </a:rPr>
              <a:t>”Kanske borde man</a:t>
            </a:r>
          </a:p>
          <a:p>
            <a:r>
              <a:rPr lang="sv-FI" sz="1600" dirty="0">
                <a:latin typeface="+mn-lt"/>
              </a:rPr>
              <a:t>l</a:t>
            </a:r>
            <a:r>
              <a:rPr lang="sv-FI" sz="1600" dirty="0" smtClean="0">
                <a:latin typeface="+mn-lt"/>
              </a:rPr>
              <a:t>ära sig Nelli, men </a:t>
            </a:r>
          </a:p>
          <a:p>
            <a:r>
              <a:rPr lang="sv-FI" sz="1600" dirty="0">
                <a:latin typeface="+mn-lt"/>
              </a:rPr>
              <a:t>d</a:t>
            </a:r>
            <a:r>
              <a:rPr lang="sv-FI" sz="1600" dirty="0" smtClean="0">
                <a:latin typeface="+mn-lt"/>
              </a:rPr>
              <a:t>et igen är en funktion.”</a:t>
            </a:r>
            <a:endParaRPr lang="sv-FI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37330647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sv-FI" dirty="0" smtClean="0"/>
              <a:t>I vilket format är det material som du oftast använder?</a:t>
            </a:r>
            <a:endParaRPr lang="sv-FI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 dirty="0" smtClean="0"/>
          </a:p>
          <a:p>
            <a:r>
              <a:rPr lang="sv-FI" dirty="0" smtClean="0"/>
              <a:t>Då det gäller böcker vill de flesta ha tillgång till tryckta böcker</a:t>
            </a:r>
          </a:p>
          <a:p>
            <a:r>
              <a:rPr lang="sv-FI" dirty="0" smtClean="0"/>
              <a:t>Artiklar föredras i elektroniskt format</a:t>
            </a:r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BBA0ADE-E5C1-435E-8256-952C78CCFBD2}" type="datetime1">
              <a:rPr lang="sv-FI" smtClean="0"/>
              <a:pPr eaLnBrk="1" hangingPunct="1"/>
              <a:t>16.1.2013</a:t>
            </a:fld>
            <a:endParaRPr lang="en-US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A64DE94-0B90-4CFE-AAD5-0637CA253B77}" type="slidenum">
              <a:rPr lang="en-US" smtClean="0"/>
              <a:pPr eaLnBrk="1" hangingPunct="1"/>
              <a:t>15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27776694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v-FI" sz="3200" dirty="0" smtClean="0"/>
              <a:t>Tycker du att du kan söka information tillräckligt bra och vem vänder du dig till ifall du behöver hjälp?</a:t>
            </a:r>
            <a:endParaRPr lang="sv-FI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FI" dirty="0" smtClean="0"/>
              <a:t>De flesta är inte helt nöjda med sina färdigheter i informationssökning, de skulle vilja vara mer effektiva men de har ej tid att sätta sig in i nya databaser och söksätt </a:t>
            </a:r>
          </a:p>
          <a:p>
            <a:r>
              <a:rPr lang="sv-FI" dirty="0" smtClean="0"/>
              <a:t>Oftast vänder man sig till kolleger då man behöver hjälp med informationssökning</a:t>
            </a:r>
          </a:p>
          <a:p>
            <a:r>
              <a:rPr lang="sv-FI" dirty="0" smtClean="0"/>
              <a:t>Till bibliotekspersonalen vänder man sig om man inte hittar en specifik bok</a:t>
            </a:r>
          </a:p>
          <a:p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16.1.2013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4685026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v-FI" dirty="0" smtClean="0"/>
              <a:t>Får du tillräckligt med information om bibliotekets service?</a:t>
            </a:r>
            <a:endParaRPr lang="sv-FI" dirty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sv-FI" dirty="0" smtClean="0"/>
              <a:t>De flesta medger att de nog får information, främst via e-post och anslagstavlor</a:t>
            </a:r>
          </a:p>
          <a:p>
            <a:r>
              <a:rPr lang="sv-FI" dirty="0" smtClean="0"/>
              <a:t>En uppmanar till att använda alla tänkbara marknadsföringskanaler hellre än att marknadsföra för lite</a:t>
            </a:r>
          </a:p>
          <a:p>
            <a:r>
              <a:rPr lang="sv-FI" dirty="0" smtClean="0"/>
              <a:t>Några tycker att biblioteket kunde marknadsföra sina kurser via egna kanaler och inte ”gömma” sig bland Lärcentrets kurser</a:t>
            </a:r>
          </a:p>
        </p:txBody>
      </p:sp>
      <p:sp>
        <p:nvSpPr>
          <p:cNvPr id="1741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8628616-55EC-4DE0-A15F-CFB28915C42A}" type="datetime1">
              <a:rPr lang="sv-FI" smtClean="0"/>
              <a:pPr eaLnBrk="1" hangingPunct="1"/>
              <a:t>16.1.2013</a:t>
            </a:fld>
            <a:endParaRPr lang="en-US" smtClean="0"/>
          </a:p>
        </p:txBody>
      </p:sp>
      <p:sp>
        <p:nvSpPr>
          <p:cNvPr id="1741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174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E58FDF-99F3-49F7-BEE7-789A6A895DAD}" type="slidenum">
              <a:rPr lang="en-US" smtClean="0"/>
              <a:pPr eaLnBrk="1" hangingPunct="1"/>
              <a:t>17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83486662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v-FI" dirty="0" smtClean="0"/>
              <a:t>Önskar du få mer undervisning eller handledning?</a:t>
            </a:r>
            <a:endParaRPr lang="sv-FI" dirty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FI" dirty="0" smtClean="0"/>
              <a:t>Kurs i informationssökning då man inleder sina forskarstudier föreslås</a:t>
            </a:r>
          </a:p>
          <a:p>
            <a:r>
              <a:rPr lang="sv-FI" dirty="0" smtClean="0"/>
              <a:t>Boka bibliotekarie –tjänsten välkomnas</a:t>
            </a:r>
          </a:p>
        </p:txBody>
      </p:sp>
      <p:sp>
        <p:nvSpPr>
          <p:cNvPr id="1843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4D2D14-E150-42F2-8EF5-ACA06DF27261}" type="datetime1">
              <a:rPr lang="sv-FI" smtClean="0"/>
              <a:pPr eaLnBrk="1" hangingPunct="1"/>
              <a:t>16.1.2013</a:t>
            </a:fld>
            <a:endParaRPr lang="en-US" smtClean="0"/>
          </a:p>
        </p:txBody>
      </p:sp>
      <p:sp>
        <p:nvSpPr>
          <p:cNvPr id="1843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184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CD471BB-FF9D-44C0-B89C-8A2FC19161B1}" type="slidenum">
              <a:rPr lang="en-US" smtClean="0"/>
              <a:pPr eaLnBrk="1" hangingPunct="1"/>
              <a:t>18</a:t>
            </a:fld>
            <a:endParaRPr lang="en-US" smtClean="0"/>
          </a:p>
        </p:txBody>
      </p:sp>
      <p:sp>
        <p:nvSpPr>
          <p:cNvPr id="9" name="Rounded Rectangular Callout 8"/>
          <p:cNvSpPr/>
          <p:nvPr/>
        </p:nvSpPr>
        <p:spPr>
          <a:xfrm>
            <a:off x="3358902" y="4240188"/>
            <a:ext cx="3313113" cy="1368425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v-FI" dirty="0" smtClean="0">
                <a:solidFill>
                  <a:schemeClr val="tx1"/>
                </a:solidFill>
              </a:rPr>
              <a:t>”Bra om ett ämne kan beställa en bibliotekarie för en dag, kombinerat med personlig handledning”</a:t>
            </a:r>
            <a:endParaRPr lang="sv-FI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699489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sv-FI" dirty="0" smtClean="0"/>
              <a:t>Använder du dig av något referenshanteringsverktyg? </a:t>
            </a:r>
            <a:br>
              <a:rPr lang="sv-FI" dirty="0" smtClean="0"/>
            </a:br>
            <a:endParaRPr lang="sv-FI" dirty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FI" dirty="0" smtClean="0"/>
              <a:t>De flesta använder inget referenshanteringsprogram</a:t>
            </a:r>
          </a:p>
          <a:p>
            <a:r>
              <a:rPr lang="sv-FI" dirty="0" smtClean="0"/>
              <a:t>Ett par använder sig av </a:t>
            </a:r>
            <a:r>
              <a:rPr lang="sv-FI" dirty="0" err="1" smtClean="0"/>
              <a:t>RefWorks</a:t>
            </a:r>
            <a:r>
              <a:rPr lang="sv-FI" dirty="0" smtClean="0"/>
              <a:t> och några andra uttrycker intresse för programmet</a:t>
            </a:r>
          </a:p>
        </p:txBody>
      </p:sp>
      <p:sp>
        <p:nvSpPr>
          <p:cNvPr id="1946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6E3DDB-7104-4155-975B-D4322C2C4DF3}" type="datetime1">
              <a:rPr lang="sv-FI" smtClean="0"/>
              <a:pPr eaLnBrk="1" hangingPunct="1"/>
              <a:t>16.1.2013</a:t>
            </a:fld>
            <a:endParaRPr lang="en-US" smtClean="0"/>
          </a:p>
        </p:txBody>
      </p:sp>
      <p:sp>
        <p:nvSpPr>
          <p:cNvPr id="1946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194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61B233D-008B-437C-A0C9-A1EB6B9C9985}" type="slidenum">
              <a:rPr lang="en-US" smtClean="0"/>
              <a:pPr eaLnBrk="1" hangingPunct="1"/>
              <a:t>19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6673352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683A8BA-B258-4495-BD27-58F9D27B90D1}" type="datetime1">
              <a:rPr lang="sv-FI" smtClean="0"/>
              <a:pPr eaLnBrk="1" hangingPunct="1"/>
              <a:t>16.1.2013</a:t>
            </a:fld>
            <a:endParaRPr lang="en-US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9919DA3-818C-4CC5-93E5-8BC352F3A134}" type="slidenum">
              <a:rPr lang="en-US" smtClean="0"/>
              <a:pPr eaLnBrk="1" hangingPunct="1"/>
              <a:t>2</a:t>
            </a:fld>
            <a:endParaRPr lang="en-US" smtClean="0"/>
          </a:p>
        </p:txBody>
      </p:sp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v-FI" dirty="0" smtClean="0"/>
              <a:t>Fokusgruppundersökningsmetoden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v-FI" dirty="0" smtClean="0"/>
              <a:t>En kvalitativ metod inom samhällsvetenskaplig forskning </a:t>
            </a:r>
          </a:p>
          <a:p>
            <a:pPr eaLnBrk="1" hangingPunct="1"/>
            <a:r>
              <a:rPr lang="sv-FI" dirty="0" smtClean="0"/>
              <a:t>Genomförs som gruppdiskussioner (6-12 deltagare) under begränsad tid</a:t>
            </a:r>
          </a:p>
          <a:p>
            <a:pPr eaLnBrk="1" hangingPunct="1"/>
            <a:r>
              <a:rPr lang="sv-FI" dirty="0" smtClean="0"/>
              <a:t>Deltagarna får fritt diskutera vissa givna teman under ledning av en moderator</a:t>
            </a:r>
          </a:p>
          <a:p>
            <a:pPr eaLnBrk="1" hangingPunct="1"/>
            <a:r>
              <a:rPr lang="sv-FI" dirty="0" smtClean="0"/>
              <a:t>Viktig fördel: gruppen SAMVERKAR</a:t>
            </a:r>
          </a:p>
        </p:txBody>
      </p:sp>
    </p:spTree>
    <p:extLst>
      <p:ext uri="{BB962C8B-B14F-4D97-AF65-F5344CB8AC3E}">
        <p14:creationId xmlns:p14="http://schemas.microsoft.com/office/powerpoint/2010/main" val="3375394795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dirty="0" smtClean="0"/>
              <a:t>Vad tycker du om bibliotekets nylanserade Forskarservice?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FI" dirty="0" smtClean="0"/>
              <a:t>Några har hört om den, för de flesta var det en nyhet</a:t>
            </a:r>
          </a:p>
          <a:p>
            <a:r>
              <a:rPr lang="sv-FI" dirty="0" smtClean="0"/>
              <a:t>Ett par har varit in på Forskarservice och tycker det är bra med samlad information för forskare</a:t>
            </a:r>
          </a:p>
          <a:p>
            <a:r>
              <a:rPr lang="sv-FI" dirty="0" smtClean="0"/>
              <a:t>Biblioteket uppmanas att marknadsföra tjänsten upprepade gånger</a:t>
            </a:r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16.1.2013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5874453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FI" sz="3600" dirty="0"/>
              <a:t>Hur publicerar du din forskning, vad betyder </a:t>
            </a:r>
            <a:r>
              <a:rPr lang="sv-FI" sz="3600" dirty="0" err="1"/>
              <a:t>open</a:t>
            </a:r>
            <a:r>
              <a:rPr lang="sv-FI" sz="3600" dirty="0"/>
              <a:t> access för dig och kunde biblioteket ha en roll i detta?</a:t>
            </a:r>
            <a:r>
              <a:rPr lang="sv-FI" dirty="0"/>
              <a:t/>
            </a:r>
            <a:br>
              <a:rPr lang="sv-FI" dirty="0"/>
            </a:b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 dirty="0" smtClean="0"/>
          </a:p>
          <a:p>
            <a:r>
              <a:rPr lang="sv-FI" dirty="0" smtClean="0"/>
              <a:t>Ett fåtal har erfarenheter av publicering i </a:t>
            </a:r>
            <a:r>
              <a:rPr lang="sv-FI" dirty="0" err="1" smtClean="0"/>
              <a:t>open</a:t>
            </a:r>
            <a:r>
              <a:rPr lang="sv-FI" dirty="0" smtClean="0"/>
              <a:t> access tidskrifter och påpekar att det är dyrt samt att dessa tidskrifter har låg </a:t>
            </a:r>
            <a:r>
              <a:rPr lang="sv-FI" dirty="0" err="1" smtClean="0"/>
              <a:t>impact</a:t>
            </a:r>
            <a:r>
              <a:rPr lang="sv-FI" dirty="0" smtClean="0"/>
              <a:t> </a:t>
            </a:r>
            <a:r>
              <a:rPr lang="sv-FI" dirty="0" err="1" smtClean="0"/>
              <a:t>factor</a:t>
            </a:r>
            <a:endParaRPr lang="sv-FI" dirty="0" smtClean="0"/>
          </a:p>
          <a:p>
            <a:r>
              <a:rPr lang="sv-FI" dirty="0" smtClean="0"/>
              <a:t>Mer information om </a:t>
            </a:r>
            <a:r>
              <a:rPr lang="sv-FI" dirty="0" err="1" smtClean="0"/>
              <a:t>open</a:t>
            </a:r>
            <a:r>
              <a:rPr lang="sv-FI" dirty="0" smtClean="0"/>
              <a:t> access efterlyses, men biblioteket upplevs inte ha en betydande roll i detta</a:t>
            </a:r>
          </a:p>
          <a:p>
            <a:r>
              <a:rPr lang="sv-FI" dirty="0" err="1" smtClean="0"/>
              <a:t>Doria</a:t>
            </a:r>
            <a:r>
              <a:rPr lang="sv-FI" dirty="0" smtClean="0"/>
              <a:t> borde marknadsföras </a:t>
            </a:r>
            <a:r>
              <a:rPr lang="sv-FI" dirty="0" smtClean="0"/>
              <a:t>bättre</a:t>
            </a:r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16.1.2013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2195796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v-FI" sz="3200" dirty="0"/>
              <a:t>Skulle du ha behov av </a:t>
            </a:r>
            <a:r>
              <a:rPr lang="sv-FI" sz="3200" dirty="0" err="1"/>
              <a:t>bibliometriska</a:t>
            </a:r>
            <a:r>
              <a:rPr lang="sv-FI" sz="3200" dirty="0"/>
              <a:t> analyser och kunde biblioteket ha en roll i detta?</a:t>
            </a:r>
            <a:br>
              <a:rPr lang="sv-FI" sz="3200" dirty="0"/>
            </a:br>
            <a:endParaRPr lang="sv-FI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 dirty="0" smtClean="0"/>
          </a:p>
          <a:p>
            <a:r>
              <a:rPr lang="sv-FI" dirty="0" smtClean="0"/>
              <a:t>För de flesta är </a:t>
            </a:r>
            <a:r>
              <a:rPr lang="sv-FI" dirty="0" err="1" smtClean="0"/>
              <a:t>bibliometriska</a:t>
            </a:r>
            <a:r>
              <a:rPr lang="sv-FI" dirty="0" smtClean="0"/>
              <a:t> analyser inte så relevanta, eftersom de ej ännu publicerat så mycket</a:t>
            </a:r>
          </a:p>
          <a:p>
            <a:r>
              <a:rPr lang="sv-FI" dirty="0" smtClean="0"/>
              <a:t>Stora skillnader mellan olika ämnen</a:t>
            </a:r>
          </a:p>
          <a:p>
            <a:r>
              <a:rPr lang="sv-FI" dirty="0" smtClean="0"/>
              <a:t>Biblioteket kunde kanske ha en roll i detta</a:t>
            </a:r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16.1.2013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6671712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v-FI" sz="3200" dirty="0"/>
              <a:t>Hur ställer du dig till att få mer skräddarsydda och integrerade bibliotekstjänster?</a:t>
            </a:r>
            <a:br>
              <a:rPr lang="sv-FI" sz="3200" dirty="0"/>
            </a:br>
            <a:endParaRPr lang="sv-FI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FI" dirty="0" smtClean="0"/>
          </a:p>
          <a:p>
            <a:r>
              <a:rPr lang="sv-FI" dirty="0" smtClean="0"/>
              <a:t>Positivt</a:t>
            </a:r>
          </a:p>
          <a:p>
            <a:r>
              <a:rPr lang="sv-FI" dirty="0" smtClean="0"/>
              <a:t>Personliga mottagningstider för forskare föreslås</a:t>
            </a:r>
          </a:p>
          <a:p>
            <a:r>
              <a:rPr lang="sv-FI" smtClean="0"/>
              <a:t>Specialuppdrag välkomnas</a:t>
            </a:r>
          </a:p>
          <a:p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16.1.2013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9610777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dirty="0" smtClean="0"/>
              <a:t>Vad kunde biblioteket förbättra?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FI" dirty="0" smtClean="0"/>
              <a:t>Ökad synlighet</a:t>
            </a:r>
          </a:p>
          <a:p>
            <a:r>
              <a:rPr lang="sv-FI" dirty="0" smtClean="0"/>
              <a:t>Effektiverad marknadsföring</a:t>
            </a:r>
          </a:p>
          <a:p>
            <a:pPr marL="0" indent="0">
              <a:buNone/>
            </a:pPr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16.1.2013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8212001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dirty="0" smtClean="0"/>
              <a:t>Övriga kommentarer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FI" dirty="0" smtClean="0"/>
              <a:t>Ämnesvisa listor på tidskrifter efterlyses</a:t>
            </a:r>
          </a:p>
          <a:p>
            <a:r>
              <a:rPr lang="sv-FI" dirty="0" smtClean="0"/>
              <a:t>Öppethållningstiderna diskuterades</a:t>
            </a:r>
          </a:p>
          <a:p>
            <a:r>
              <a:rPr lang="sv-FI" dirty="0" smtClean="0"/>
              <a:t>Undervisning i patentdatabaser önskas</a:t>
            </a:r>
          </a:p>
          <a:p>
            <a:r>
              <a:rPr lang="sv-FI" dirty="0" err="1" smtClean="0"/>
              <a:t>Branderska</a:t>
            </a:r>
            <a:r>
              <a:rPr lang="sv-FI" dirty="0" smtClean="0"/>
              <a:t> stipendieböckerna bra</a:t>
            </a:r>
          </a:p>
          <a:p>
            <a:r>
              <a:rPr lang="sv-FI" dirty="0" smtClean="0"/>
              <a:t>Möjligheten till inköpsförslag bra</a:t>
            </a:r>
          </a:p>
          <a:p>
            <a:pPr marL="0" indent="0">
              <a:buNone/>
            </a:pPr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16.1.2013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25</a:t>
            </a:fld>
            <a:endParaRPr lang="en-GB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2581274" y="4838700"/>
            <a:ext cx="2710806" cy="1110580"/>
          </a:xfrm>
          <a:prstGeom prst="wedgeRound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FI" dirty="0" smtClean="0">
                <a:solidFill>
                  <a:schemeClr val="tx1"/>
                </a:solidFill>
              </a:rPr>
              <a:t>”Biblioteket är en av de få funktionerna vid ÅA som fungerar bra”</a:t>
            </a:r>
            <a:endParaRPr lang="sv-FI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659118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dirty="0" smtClean="0"/>
              <a:t>Summa summarum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FI" dirty="0" smtClean="0"/>
              <a:t>Forskarna uppskattar bibliotekets tjänster</a:t>
            </a:r>
          </a:p>
          <a:p>
            <a:r>
              <a:rPr lang="sv-FI" dirty="0" smtClean="0"/>
              <a:t>Personliga kontakten med bibliotekspersonalen är viktig</a:t>
            </a:r>
          </a:p>
          <a:p>
            <a:r>
              <a:rPr lang="sv-FI" dirty="0" smtClean="0"/>
              <a:t>Individuell handledning värdesätts högt</a:t>
            </a:r>
          </a:p>
          <a:p>
            <a:r>
              <a:rPr lang="sv-FI" dirty="0" smtClean="0"/>
              <a:t>Personlig service, t ex Boken till arbetsrummet, uppskattas</a:t>
            </a:r>
          </a:p>
          <a:p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16.1.2013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1179861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FI" dirty="0" smtClean="0"/>
              <a:t>Deltagarnas konkreta förslag 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v-FI" dirty="0" smtClean="0"/>
              <a:t>Ämnesbibliotekarierna kunde integreras mer på ämnena/institutionerna, t ex genom att närvara vid möten, för att bättre kunna utforma och integrera servicen till ämnena</a:t>
            </a:r>
          </a:p>
          <a:p>
            <a:r>
              <a:rPr lang="sv-FI" dirty="0" smtClean="0"/>
              <a:t>Aktiva åtgärder från bibliotekets sida efterlyses, t ex att ha specifika mottagnings- eller informationssökningsdagar för forskare</a:t>
            </a:r>
          </a:p>
          <a:p>
            <a:r>
              <a:rPr lang="sv-FI" dirty="0" smtClean="0"/>
              <a:t>Ämnesspecifika kurser i olika databaser (även i Nelli och </a:t>
            </a:r>
            <a:r>
              <a:rPr lang="sv-FI" dirty="0" err="1" smtClean="0"/>
              <a:t>RefWorks</a:t>
            </a:r>
            <a:r>
              <a:rPr lang="sv-FI" dirty="0" smtClean="0"/>
              <a:t>) </a:t>
            </a:r>
            <a:r>
              <a:rPr lang="sv-FI" dirty="0" smtClean="0"/>
              <a:t>efterlyses</a:t>
            </a:r>
            <a:endParaRPr lang="sv-FI" dirty="0" smtClean="0"/>
          </a:p>
          <a:p>
            <a:r>
              <a:rPr lang="sv-FI" dirty="0" smtClean="0"/>
              <a:t>Obligatorisk informationssökningskurs för första årets doktorander</a:t>
            </a:r>
          </a:p>
          <a:p>
            <a:r>
              <a:rPr lang="sv-FI" dirty="0" smtClean="0"/>
              <a:t>Mobilapplikation för biblioteket och Alma</a:t>
            </a:r>
          </a:p>
          <a:p>
            <a:endParaRPr lang="sv-FI" dirty="0" smtClean="0"/>
          </a:p>
          <a:p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16.1.2013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9964635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dirty="0" smtClean="0"/>
              <a:t>Vad kan vi göra?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v-FI" dirty="0" smtClean="0"/>
              <a:t>Satsa på utbildning/fortbildning för personalen (</a:t>
            </a:r>
            <a:r>
              <a:rPr lang="sv-FI" dirty="0" err="1" smtClean="0"/>
              <a:t>bl</a:t>
            </a:r>
            <a:r>
              <a:rPr lang="sv-FI" dirty="0" smtClean="0"/>
              <a:t> a marknadsföring)</a:t>
            </a:r>
          </a:p>
          <a:p>
            <a:r>
              <a:rPr lang="sv-FI" dirty="0" smtClean="0"/>
              <a:t>Satsa på individuell handledning och personlig kontakt</a:t>
            </a:r>
          </a:p>
          <a:p>
            <a:r>
              <a:rPr lang="sv-FI" dirty="0" smtClean="0"/>
              <a:t>Fördela kunnandet och undervisningen i </a:t>
            </a:r>
          </a:p>
          <a:p>
            <a:pPr marL="0" indent="0">
              <a:buNone/>
            </a:pPr>
            <a:r>
              <a:rPr lang="sv-FI" dirty="0" smtClean="0"/>
              <a:t>   </a:t>
            </a:r>
            <a:r>
              <a:rPr lang="sv-FI" dirty="0" err="1" smtClean="0"/>
              <a:t>bl</a:t>
            </a:r>
            <a:r>
              <a:rPr lang="sv-FI" dirty="0" smtClean="0"/>
              <a:t> a olika databaser</a:t>
            </a:r>
          </a:p>
          <a:p>
            <a:r>
              <a:rPr lang="sv-FI" dirty="0"/>
              <a:t>Satsa på utvecklingen av undervisningen </a:t>
            </a:r>
            <a:r>
              <a:rPr lang="sv-FI" dirty="0" smtClean="0"/>
              <a:t>och kursutbudet</a:t>
            </a:r>
            <a:endParaRPr lang="sv-FI" dirty="0"/>
          </a:p>
          <a:p>
            <a:r>
              <a:rPr lang="sv-FI" dirty="0" smtClean="0"/>
              <a:t>Öka synligheten, genom t ex medverkan i ÅA-seminarier och arbetsgrupper</a:t>
            </a:r>
          </a:p>
          <a:p>
            <a:pPr marL="0" indent="0">
              <a:buNone/>
            </a:pPr>
            <a:endParaRPr lang="sv-FI" dirty="0" smtClean="0"/>
          </a:p>
          <a:p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16.1.2013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2246193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v-FI" dirty="0" smtClean="0"/>
              <a:t>Slutsatser om fokusgruppmetoden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sv-FI" dirty="0" smtClean="0"/>
              <a:t>ÅAB-deltagarna uppskattade den personliga kontakten till forskarna och upplevde att de fick en bättre förståelse för vad forskarna behöver och vill ha</a:t>
            </a:r>
          </a:p>
          <a:p>
            <a:pPr>
              <a:defRPr/>
            </a:pPr>
            <a:r>
              <a:rPr lang="sv-FI" dirty="0" smtClean="0"/>
              <a:t>Metoden var bra också i marknadsföringssyfte</a:t>
            </a:r>
          </a:p>
          <a:p>
            <a:pPr>
              <a:defRPr/>
            </a:pPr>
            <a:r>
              <a:rPr lang="sv-FI" dirty="0" smtClean="0"/>
              <a:t>Forskardeltagarna uppskattade tillfället att få mötas ansikte mot ansikte och diskutera viktiga saker</a:t>
            </a:r>
            <a:endParaRPr lang="sv-FI" dirty="0"/>
          </a:p>
        </p:txBody>
      </p:sp>
      <p:sp>
        <p:nvSpPr>
          <p:cNvPr id="2458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31C322C-DBDF-48C1-99EF-3560BEDB1E30}" type="datetime1">
              <a:rPr lang="sv-FI" smtClean="0"/>
              <a:pPr eaLnBrk="1" hangingPunct="1"/>
              <a:t>16.1.2013</a:t>
            </a:fld>
            <a:endParaRPr lang="en-US" smtClean="0"/>
          </a:p>
        </p:txBody>
      </p:sp>
      <p:sp>
        <p:nvSpPr>
          <p:cNvPr id="2458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245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9AF7F23-9FEE-4166-BBA3-AD946D41F7B9}" type="slidenum">
              <a:rPr lang="en-US" smtClean="0"/>
              <a:pPr eaLnBrk="1" hangingPunct="1"/>
              <a:t>29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37058460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v-FI" dirty="0" smtClean="0"/>
              <a:t>Deltagarna</a:t>
            </a:r>
            <a:endParaRPr lang="sv-FI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sv-FI" dirty="0" smtClean="0"/>
              <a:t>Deltagare till undersökningen rekryterades genom reklamblad (på anslagstavlor, kafferum vid ämnena och lunchställen vid ÅA), via e-post, på </a:t>
            </a:r>
            <a:r>
              <a:rPr lang="sv-FI" dirty="0" err="1" smtClean="0"/>
              <a:t>ÅAB:s</a:t>
            </a:r>
            <a:r>
              <a:rPr lang="sv-FI" dirty="0" smtClean="0"/>
              <a:t> hemsida och sociala medier samt i Meddelanden från Åbo Akademi</a:t>
            </a:r>
          </a:p>
          <a:p>
            <a:pPr>
              <a:defRPr/>
            </a:pPr>
            <a:r>
              <a:rPr lang="sv-FI" dirty="0" smtClean="0"/>
              <a:t>19 anmälde intresse, 18 deltog (i grupper om 6, </a:t>
            </a:r>
            <a:r>
              <a:rPr lang="sv-FI" dirty="0"/>
              <a:t>5</a:t>
            </a:r>
            <a:r>
              <a:rPr lang="sv-FI" dirty="0" smtClean="0"/>
              <a:t> och 7 deltagare)</a:t>
            </a:r>
          </a:p>
          <a:p>
            <a:pPr>
              <a:defRPr/>
            </a:pPr>
            <a:r>
              <a:rPr lang="sv-FI" dirty="0" smtClean="0"/>
              <a:t>13 kvinnliga och 5 manliga forskare</a:t>
            </a:r>
          </a:p>
          <a:p>
            <a:pPr>
              <a:defRPr/>
            </a:pPr>
            <a:r>
              <a:rPr lang="sv-FI" dirty="0" smtClean="0"/>
              <a:t>Representerade alla fakultetsområden</a:t>
            </a:r>
          </a:p>
          <a:p>
            <a:pPr>
              <a:defRPr/>
            </a:pPr>
            <a:r>
              <a:rPr lang="sv-FI" dirty="0" smtClean="0"/>
              <a:t>Representerade allt från första årets doktorander till forskare som bedrivit forskning i tiotal år</a:t>
            </a:r>
          </a:p>
          <a:p>
            <a:pPr>
              <a:defRPr/>
            </a:pPr>
            <a:endParaRPr lang="sv-FI" dirty="0" smtClean="0"/>
          </a:p>
        </p:txBody>
      </p:sp>
      <p:sp>
        <p:nvSpPr>
          <p:cNvPr id="410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E35233D-4854-49A1-A59A-292A4CE6E463}" type="datetime1">
              <a:rPr lang="sv-FI" smtClean="0"/>
              <a:pPr eaLnBrk="1" hangingPunct="1"/>
              <a:t>16.1.2013</a:t>
            </a:fld>
            <a:endParaRPr lang="en-US" smtClean="0"/>
          </a:p>
        </p:txBody>
      </p:sp>
      <p:sp>
        <p:nvSpPr>
          <p:cNvPr id="410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41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74652CF-9828-4B2E-BF0E-6D542F8465FD}" type="slidenum">
              <a:rPr lang="en-US" smtClean="0"/>
              <a:pPr eaLnBrk="1" hangingPunct="1"/>
              <a:t>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04593691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v-FI" dirty="0" smtClean="0"/>
              <a:t>Framtiden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sv-FI" dirty="0" smtClean="0"/>
              <a:t>Efter att ledningsgruppen tagit ställning till fokusgrupprapporten strävar vi till att utveckla våra tjänster för att bättre svara på forskarnas behov och önskemål</a:t>
            </a:r>
          </a:p>
          <a:p>
            <a:pPr>
              <a:defRPr/>
            </a:pPr>
            <a:r>
              <a:rPr lang="sv-FI" dirty="0" smtClean="0"/>
              <a:t>En ständigt pågående utvecklingsprocess: </a:t>
            </a:r>
          </a:p>
          <a:p>
            <a:pPr marL="0" indent="0">
              <a:buNone/>
              <a:defRPr/>
            </a:pPr>
            <a:r>
              <a:rPr lang="sv-FI" smtClean="0"/>
              <a:t>-&gt; </a:t>
            </a:r>
            <a:r>
              <a:rPr lang="sv-FI" dirty="0" smtClean="0"/>
              <a:t>verkställa en del </a:t>
            </a:r>
            <a:r>
              <a:rPr lang="sv-FI" smtClean="0"/>
              <a:t>förbättringsförslag </a:t>
            </a:r>
            <a:endParaRPr lang="sv-FI" smtClean="0"/>
          </a:p>
          <a:p>
            <a:pPr marL="0" indent="0">
              <a:buNone/>
              <a:defRPr/>
            </a:pPr>
            <a:r>
              <a:rPr lang="sv-FI" smtClean="0"/>
              <a:t>-&gt; </a:t>
            </a:r>
            <a:r>
              <a:rPr lang="sv-FI" dirty="0" smtClean="0"/>
              <a:t>följa upp resultaten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sv-FI" dirty="0" smtClean="0"/>
              <a:t>-&gt; nya användarundersökningar efter en tid</a:t>
            </a:r>
            <a:endParaRPr lang="sv-FI" dirty="0"/>
          </a:p>
        </p:txBody>
      </p:sp>
      <p:sp>
        <p:nvSpPr>
          <p:cNvPr id="2560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B97E280-F573-45ED-A465-3AB63EC03C33}" type="datetime1">
              <a:rPr lang="sv-FI" smtClean="0"/>
              <a:pPr eaLnBrk="1" hangingPunct="1"/>
              <a:t>16.1.2013</a:t>
            </a:fld>
            <a:endParaRPr lang="en-US" smtClean="0"/>
          </a:p>
        </p:txBody>
      </p:sp>
      <p:sp>
        <p:nvSpPr>
          <p:cNvPr id="2560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256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20EAAA5-B3CA-40DC-8CC1-525BCBF28654}" type="slidenum">
              <a:rPr lang="en-US" smtClean="0"/>
              <a:pPr eaLnBrk="1" hangingPunct="1"/>
              <a:t>30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1144894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sv-FI" dirty="0" smtClean="0"/>
              <a:t>Genomförandet av fokusgruppsessionerna</a:t>
            </a:r>
            <a:endParaRPr lang="sv-FI" dirty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Wingdings" pitchFamily="2" charset="2"/>
              <a:buChar char="§"/>
            </a:pPr>
            <a:r>
              <a:rPr lang="sv-FI" dirty="0" smtClean="0"/>
              <a:t>Tre gruppsessioner à två timmar den 30 och 31 oktober samt 1 november i </a:t>
            </a:r>
            <a:r>
              <a:rPr lang="sv-FI" dirty="0" err="1" smtClean="0"/>
              <a:t>CaféArt</a:t>
            </a:r>
            <a:endParaRPr lang="sv-FI" dirty="0" smtClean="0"/>
          </a:p>
          <a:p>
            <a:r>
              <a:rPr lang="sv-FI" sz="2800" dirty="0" smtClean="0"/>
              <a:t>Från arbetsgruppen deltog Maria i en session, Disa i två sessioner och Egil och Eva i alla tre</a:t>
            </a:r>
          </a:p>
          <a:p>
            <a:r>
              <a:rPr lang="sv-FI" sz="2800" dirty="0" smtClean="0"/>
              <a:t>Rollerna som moderator, sekreterare och iakttagare växlade</a:t>
            </a:r>
          </a:p>
          <a:p>
            <a:r>
              <a:rPr lang="sv-FI" sz="2800" dirty="0" smtClean="0"/>
              <a:t>Moderatorn höll i trådarna och gav de frågor/teman som skulle diskuteras</a:t>
            </a:r>
          </a:p>
        </p:txBody>
      </p:sp>
      <p:sp>
        <p:nvSpPr>
          <p:cNvPr id="512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19C3E11-9EED-4CF9-90AC-2EC981373B84}" type="datetime1">
              <a:rPr lang="sv-FI" smtClean="0"/>
              <a:pPr eaLnBrk="1" hangingPunct="1"/>
              <a:t>16.1.2013</a:t>
            </a:fld>
            <a:endParaRPr lang="en-US" smtClean="0"/>
          </a:p>
        </p:txBody>
      </p:sp>
      <p:sp>
        <p:nvSpPr>
          <p:cNvPr id="512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51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B0A94A7-975A-4F18-B128-E67E8B404F54}" type="slidenum">
              <a:rPr lang="en-US" smtClean="0"/>
              <a:pPr eaLnBrk="1" hangingPunct="1"/>
              <a:t>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4278210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v-FI" dirty="0" smtClean="0"/>
              <a:t>Diskussionsunderlaget I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sv-FI" dirty="0" smtClean="0"/>
              <a:t>Öppningsfråga</a:t>
            </a:r>
          </a:p>
          <a:p>
            <a:pPr>
              <a:defRPr/>
            </a:pPr>
            <a:r>
              <a:rPr lang="sv-FI" dirty="0" smtClean="0"/>
              <a:t>Namn, ämne, hur länge forskat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sv-FI" dirty="0" smtClean="0"/>
              <a:t>Introduktionsfråga</a:t>
            </a:r>
          </a:p>
          <a:p>
            <a:pPr>
              <a:defRPr/>
            </a:pPr>
            <a:r>
              <a:rPr lang="sv-FI" dirty="0" smtClean="0"/>
              <a:t>Beskriv bibliotekets roll i ditt dagliga arbete med en mening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sv-FI" dirty="0"/>
              <a:t>Ö</a:t>
            </a:r>
            <a:r>
              <a:rPr lang="sv-FI" dirty="0" smtClean="0"/>
              <a:t>vergångsfråga</a:t>
            </a:r>
          </a:p>
          <a:p>
            <a:pPr>
              <a:defRPr/>
            </a:pPr>
            <a:r>
              <a:rPr lang="sv-FI" dirty="0" smtClean="0"/>
              <a:t>När var du senast nöjd respektive missnöjd med biblioteket?</a:t>
            </a:r>
          </a:p>
          <a:p>
            <a:pPr marL="0" indent="0">
              <a:buFont typeface="Wingdings" pitchFamily="2" charset="2"/>
              <a:buNone/>
              <a:defRPr/>
            </a:pPr>
            <a:endParaRPr lang="sv-FI" dirty="0"/>
          </a:p>
        </p:txBody>
      </p:sp>
      <p:sp>
        <p:nvSpPr>
          <p:cNvPr id="614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9E13BF9-EA13-4014-8423-BFC53F643D0C}" type="datetime1">
              <a:rPr lang="sv-FI" smtClean="0"/>
              <a:pPr eaLnBrk="1" hangingPunct="1"/>
              <a:t>16.1.2013</a:t>
            </a:fld>
            <a:endParaRPr lang="en-US" smtClean="0"/>
          </a:p>
        </p:txBody>
      </p:sp>
      <p:sp>
        <p:nvSpPr>
          <p:cNvPr id="614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61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74E2961-E52B-4284-ACEF-523742EAF23B}" type="slidenum">
              <a:rPr lang="en-US" smtClean="0"/>
              <a:pPr eaLnBrk="1" hangingPunct="1"/>
              <a:t>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7919665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v-FI" dirty="0" smtClean="0"/>
              <a:t>Diskussionsunderlaget II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Font typeface="Wingdings" pitchFamily="2" charset="2"/>
              <a:buNone/>
              <a:defRPr/>
            </a:pPr>
            <a:r>
              <a:rPr lang="sv-FI" sz="2400" dirty="0" smtClean="0"/>
              <a:t>Nyckelfrågor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sv-FI" sz="2400" i="1" dirty="0" smtClean="0"/>
              <a:t>Informationssökning och -källor</a:t>
            </a:r>
          </a:p>
          <a:p>
            <a:pPr>
              <a:defRPr/>
            </a:pPr>
            <a:r>
              <a:rPr lang="sv-FI" sz="2400" dirty="0" smtClean="0"/>
              <a:t>Var söker du information för din forskning?</a:t>
            </a:r>
          </a:p>
          <a:p>
            <a:pPr>
              <a:defRPr/>
            </a:pPr>
            <a:r>
              <a:rPr lang="sv-FI" sz="2400" dirty="0"/>
              <a:t>Använder du Nelliportalen?</a:t>
            </a:r>
          </a:p>
          <a:p>
            <a:pPr>
              <a:defRPr/>
            </a:pPr>
            <a:r>
              <a:rPr lang="sv-FI" sz="2400" dirty="0" smtClean="0"/>
              <a:t>I vilket format är det material som du oftast använder?</a:t>
            </a:r>
          </a:p>
          <a:p>
            <a:pPr marL="0" indent="0">
              <a:buNone/>
              <a:defRPr/>
            </a:pPr>
            <a:r>
              <a:rPr lang="sv-FI" sz="2400" i="1" dirty="0" smtClean="0"/>
              <a:t>Användarutbildning</a:t>
            </a:r>
          </a:p>
          <a:p>
            <a:pPr>
              <a:defRPr/>
            </a:pPr>
            <a:r>
              <a:rPr lang="sv-FI" sz="2400" dirty="0" smtClean="0"/>
              <a:t>Tycker du att du kan söka information tillräckligt bra och effektivt? Om du behöver hjälp med informationssökning, till vem vänder du dig?</a:t>
            </a:r>
          </a:p>
          <a:p>
            <a:pPr>
              <a:defRPr/>
            </a:pPr>
            <a:r>
              <a:rPr lang="sv-FI" sz="2400" dirty="0" smtClean="0"/>
              <a:t>Får du tillräckligt med information om bibliotekets service?</a:t>
            </a:r>
          </a:p>
          <a:p>
            <a:pPr>
              <a:defRPr/>
            </a:pPr>
            <a:r>
              <a:rPr lang="sv-FI" sz="2400" dirty="0" smtClean="0"/>
              <a:t>Önskar du få mer undervisning eller handledning i informationssökning eller något annat biblioteksrelaterat?</a:t>
            </a:r>
          </a:p>
          <a:p>
            <a:pPr>
              <a:defRPr/>
            </a:pPr>
            <a:r>
              <a:rPr lang="sv-FI" sz="2400" dirty="0" smtClean="0"/>
              <a:t>Använder du dig av något referenshanteringsverktyg?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sv-FI" sz="2400" dirty="0"/>
          </a:p>
        </p:txBody>
      </p:sp>
      <p:sp>
        <p:nvSpPr>
          <p:cNvPr id="717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17AD377-4F04-401B-9209-9ADD5FFA25FC}" type="datetime1">
              <a:rPr lang="sv-FI" smtClean="0"/>
              <a:pPr eaLnBrk="1" hangingPunct="1"/>
              <a:t>16.1.2013</a:t>
            </a:fld>
            <a:endParaRPr lang="en-US" smtClean="0"/>
          </a:p>
        </p:txBody>
      </p:sp>
      <p:sp>
        <p:nvSpPr>
          <p:cNvPr id="717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71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3450CF9-3FE8-4313-A6E4-76E3791C4680}" type="slidenum">
              <a:rPr lang="en-US" smtClean="0"/>
              <a:pPr eaLnBrk="1" hangingPunct="1"/>
              <a:t>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4952082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FI" dirty="0" smtClean="0"/>
              <a:t>Diskussionsunderlaget III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sv-FI" dirty="0" smtClean="0"/>
              <a:t>Nyckelfrågor</a:t>
            </a:r>
          </a:p>
          <a:p>
            <a:pPr marL="0" indent="0">
              <a:buNone/>
            </a:pPr>
            <a:r>
              <a:rPr lang="sv-FI" i="1" dirty="0" smtClean="0"/>
              <a:t>Olika typer av biblioteksservice</a:t>
            </a:r>
          </a:p>
          <a:p>
            <a:r>
              <a:rPr lang="sv-FI" dirty="0" smtClean="0"/>
              <a:t>Vad tycker du om bibliotekets nylanserade Forskarservice?</a:t>
            </a:r>
          </a:p>
          <a:p>
            <a:r>
              <a:rPr lang="sv-FI" dirty="0" smtClean="0"/>
              <a:t>Hur publicerar du din forskning, vad betyder </a:t>
            </a:r>
            <a:r>
              <a:rPr lang="sv-FI" dirty="0" err="1" smtClean="0"/>
              <a:t>open</a:t>
            </a:r>
            <a:r>
              <a:rPr lang="sv-FI" dirty="0" smtClean="0"/>
              <a:t> access för dig och kunde biblioteket ha en roll i detta?</a:t>
            </a:r>
          </a:p>
          <a:p>
            <a:r>
              <a:rPr lang="sv-FI" dirty="0" smtClean="0"/>
              <a:t>Skulle du ha behov av </a:t>
            </a:r>
            <a:r>
              <a:rPr lang="sv-FI" dirty="0" err="1" smtClean="0"/>
              <a:t>bibliometriska</a:t>
            </a:r>
            <a:r>
              <a:rPr lang="sv-FI" dirty="0" smtClean="0"/>
              <a:t> analyser och kunde biblioteket ha en roll i detta?</a:t>
            </a:r>
          </a:p>
          <a:p>
            <a:r>
              <a:rPr lang="sv-FI" dirty="0" smtClean="0"/>
              <a:t>Hur ställer du dig till att få mer skräddarsydda och integrerade bibliotekstjänster?</a:t>
            </a:r>
            <a:endParaRPr lang="sv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55803D-A7EF-4C42-B487-18E234FE3D4B}" type="datetime1">
              <a:rPr lang="sv-FI" smtClean="0"/>
              <a:pPr>
                <a:defRPr/>
              </a:pPr>
              <a:t>16.1.2013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Åbo Akademis bibliotek | Domkyrkotorget 2-5 | 20500 Åbo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9795AD-5936-458C-8B01-C4142C351E5A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988788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v-FI" dirty="0" smtClean="0"/>
              <a:t>Diskussionsunderlaget IV</a:t>
            </a: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sv-FI" dirty="0" smtClean="0"/>
              <a:t>Avslutande frågor</a:t>
            </a:r>
          </a:p>
          <a:p>
            <a:pPr>
              <a:defRPr/>
            </a:pPr>
            <a:r>
              <a:rPr lang="sv-FI" dirty="0" smtClean="0"/>
              <a:t>Vad kunde biblioteket förbättra?</a:t>
            </a:r>
          </a:p>
          <a:p>
            <a:pPr>
              <a:defRPr/>
            </a:pPr>
            <a:r>
              <a:rPr lang="sv-FI" dirty="0" smtClean="0"/>
              <a:t>Summering av diskussionen</a:t>
            </a:r>
          </a:p>
          <a:p>
            <a:pPr marL="0" indent="0">
              <a:buFont typeface="Wingdings" pitchFamily="2" charset="2"/>
              <a:buNone/>
              <a:defRPr/>
            </a:pPr>
            <a:endParaRPr lang="sv-FI" dirty="0" smtClean="0"/>
          </a:p>
          <a:p>
            <a:pPr marL="0" indent="0">
              <a:buFont typeface="Wingdings" pitchFamily="2" charset="2"/>
              <a:buNone/>
              <a:defRPr/>
            </a:pPr>
            <a:r>
              <a:rPr lang="sv-FI" dirty="0" smtClean="0"/>
              <a:t>Slutfråga</a:t>
            </a:r>
          </a:p>
          <a:p>
            <a:pPr>
              <a:defRPr/>
            </a:pPr>
            <a:r>
              <a:rPr lang="sv-FI" dirty="0" smtClean="0"/>
              <a:t>Hur upplevde ni fokusgruppsessionen?</a:t>
            </a:r>
            <a:endParaRPr lang="sv-FI" dirty="0"/>
          </a:p>
        </p:txBody>
      </p:sp>
      <p:sp>
        <p:nvSpPr>
          <p:cNvPr id="819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A1A90C3-6C9A-42E7-B6EC-5CFD736D34BB}" type="datetime1">
              <a:rPr lang="sv-FI" smtClean="0"/>
              <a:pPr eaLnBrk="1" hangingPunct="1"/>
              <a:t>16.1.2013</a:t>
            </a:fld>
            <a:endParaRPr lang="en-US" smtClean="0"/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AFA0475-28FC-4487-85B9-23818CFE8880}" type="slidenum">
              <a:rPr lang="en-US" smtClean="0"/>
              <a:pPr eaLnBrk="1" hangingPunct="1"/>
              <a:t>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9146706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sv-FI" dirty="0" smtClean="0"/>
              <a:t>Sammanställning av diskussionsmaterialet I</a:t>
            </a:r>
            <a:br>
              <a:rPr lang="sv-FI" dirty="0" smtClean="0"/>
            </a:br>
            <a:endParaRPr lang="sv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sv-FI" dirty="0" smtClean="0"/>
              <a:t>De mest allmänna synpunkterna:</a:t>
            </a:r>
          </a:p>
          <a:p>
            <a:pPr>
              <a:defRPr/>
            </a:pPr>
            <a:r>
              <a:rPr lang="sv-FI" dirty="0" smtClean="0"/>
              <a:t>Nelliportalen är svår att använda</a:t>
            </a:r>
          </a:p>
          <a:p>
            <a:pPr>
              <a:defRPr/>
            </a:pPr>
            <a:r>
              <a:rPr lang="sv-FI" dirty="0" smtClean="0"/>
              <a:t>Bibliotekets marknadsföring av sina tjänster kunde effektiveras</a:t>
            </a:r>
          </a:p>
          <a:p>
            <a:pPr>
              <a:defRPr/>
            </a:pPr>
            <a:r>
              <a:rPr lang="sv-FI" dirty="0" smtClean="0"/>
              <a:t>Svårt att veta vilka elektroniska resurser som finns tillgängliga</a:t>
            </a:r>
          </a:p>
          <a:p>
            <a:pPr>
              <a:defRPr/>
            </a:pPr>
            <a:r>
              <a:rPr lang="sv-FI" dirty="0" smtClean="0"/>
              <a:t>Mer skräddarsydd, ämnesvis undervisning i specifika databaser vid rätt tidpunkt önskas</a:t>
            </a:r>
          </a:p>
        </p:txBody>
      </p:sp>
      <p:sp>
        <p:nvSpPr>
          <p:cNvPr id="922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0FCD515-2CC6-44EB-B233-FA44B8F46DF5}" type="datetime1">
              <a:rPr lang="sv-FI" smtClean="0"/>
              <a:pPr eaLnBrk="1" hangingPunct="1"/>
              <a:t>16.1.2013</a:t>
            </a:fld>
            <a:endParaRPr lang="en-US" smtClean="0"/>
          </a:p>
        </p:txBody>
      </p:sp>
      <p:sp>
        <p:nvSpPr>
          <p:cNvPr id="922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Åbo Akademis bibliotek - Domkyrkogatan 2-4 - 20500 Åbo</a:t>
            </a:r>
          </a:p>
        </p:txBody>
      </p:sp>
      <p:sp>
        <p:nvSpPr>
          <p:cNvPr id="92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758992B-2F51-427F-BE68-9316AD020DE5}" type="slidenum">
              <a:rPr lang="en-US" smtClean="0"/>
              <a:pPr eaLnBrk="1" hangingPunct="1"/>
              <a:t>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5915823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aa_powerpoint_template2012_sve">
  <a:themeElements>
    <a:clrScheme name="Akademipower 200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kademipower 2007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kademipower 20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kademipower 20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kademipower 20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kademipower 20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kademipower 20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kademipower 20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kademipower 20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kademipower 20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kademipower 20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kademipower 20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kademipower 20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kademipower 20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aa_powerpoint_template2012_sve</Template>
  <TotalTime>330</TotalTime>
  <Words>1750</Words>
  <Application>Microsoft Office PowerPoint</Application>
  <PresentationFormat>On-screen Show (4:3)</PresentationFormat>
  <Paragraphs>256</Paragraphs>
  <Slides>30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aa_powerpoint_template2012_sve</vt:lpstr>
      <vt:lpstr>Fokusgruppundersökning vid ÅAB hösten 2012</vt:lpstr>
      <vt:lpstr>Fokusgruppundersökningsmetoden</vt:lpstr>
      <vt:lpstr>Deltagarna</vt:lpstr>
      <vt:lpstr>Genomförandet av fokusgruppsessionerna</vt:lpstr>
      <vt:lpstr>Diskussionsunderlaget I</vt:lpstr>
      <vt:lpstr>Diskussionsunderlaget II</vt:lpstr>
      <vt:lpstr>Diskussionsunderlaget III</vt:lpstr>
      <vt:lpstr>Diskussionsunderlaget IV</vt:lpstr>
      <vt:lpstr>Sammanställning av diskussionsmaterialet I </vt:lpstr>
      <vt:lpstr>Sammanställning av diskussionsmaterialet II</vt:lpstr>
      <vt:lpstr>Beskriv bibliotekets roll i ditt dagliga arbete med en mening</vt:lpstr>
      <vt:lpstr>När var du senast nöjd respektive missnöjd med biblioteket</vt:lpstr>
      <vt:lpstr>Var söker du information</vt:lpstr>
      <vt:lpstr>Använder du Nelliportalen?</vt:lpstr>
      <vt:lpstr>I vilket format är det material som du oftast använder?</vt:lpstr>
      <vt:lpstr>Tycker du att du kan söka information tillräckligt bra och vem vänder du dig till ifall du behöver hjälp?</vt:lpstr>
      <vt:lpstr>Får du tillräckligt med information om bibliotekets service?</vt:lpstr>
      <vt:lpstr>Önskar du få mer undervisning eller handledning?</vt:lpstr>
      <vt:lpstr>Använder du dig av något referenshanteringsverktyg?  </vt:lpstr>
      <vt:lpstr>Vad tycker du om bibliotekets nylanserade Forskarservice?</vt:lpstr>
      <vt:lpstr>Hur publicerar du din forskning, vad betyder open access för dig och kunde biblioteket ha en roll i detta? </vt:lpstr>
      <vt:lpstr>Skulle du ha behov av bibliometriska analyser och kunde biblioteket ha en roll i detta? </vt:lpstr>
      <vt:lpstr>Hur ställer du dig till att få mer skräddarsydda och integrerade bibliotekstjänster? </vt:lpstr>
      <vt:lpstr>Vad kunde biblioteket förbättra?</vt:lpstr>
      <vt:lpstr>Övriga kommentarer</vt:lpstr>
      <vt:lpstr>Summa summarum</vt:lpstr>
      <vt:lpstr>Deltagarnas konkreta förslag </vt:lpstr>
      <vt:lpstr>Vad kan vi göra?</vt:lpstr>
      <vt:lpstr>Slutsatser om fokusgruppmetoden</vt:lpstr>
      <vt:lpstr>Framtiden</vt:lpstr>
    </vt:vector>
  </TitlesOfParts>
  <Company>Åbo Akademi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ÅA Power Point botten</dc:title>
  <dc:creator>Ellinor Hjerpe</dc:creator>
  <cp:lastModifiedBy>Eva Höglund</cp:lastModifiedBy>
  <cp:revision>30</cp:revision>
  <dcterms:created xsi:type="dcterms:W3CDTF">2012-04-26T11:34:36Z</dcterms:created>
  <dcterms:modified xsi:type="dcterms:W3CDTF">2013-01-16T11:11:05Z</dcterms:modified>
</cp:coreProperties>
</file>