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4" r:id="rId16"/>
    <p:sldId id="275" r:id="rId17"/>
    <p:sldId id="276" r:id="rId18"/>
    <p:sldId id="277" r:id="rId19"/>
    <p:sldId id="278" r:id="rId20"/>
    <p:sldId id="280" r:id="rId21"/>
    <p:sldId id="281" r:id="rId22"/>
    <p:sldId id="282" r:id="rId23"/>
    <p:sldId id="279" r:id="rId24"/>
    <p:sldId id="283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002F"/>
    <a:srgbClr val="CC00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728" autoAdjust="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v-FI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sv-FI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v-FI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F0AEDAD-2CF1-46A6-9096-4E11FADCB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548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v-FI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sv-FI"/>
          </a:p>
        </p:txBody>
      </p:sp>
      <p:sp>
        <p:nvSpPr>
          <p:cNvPr id="2662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v-FI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5586FF5-154F-4E01-8E49-0CEF227FB9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31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v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98122-4DE3-44AD-8ABC-11DDC064D4D1}" type="datetime1">
              <a:rPr lang="sv-FI"/>
              <a:pPr>
                <a:defRPr/>
              </a:pPr>
              <a:t>13.12.2011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Åbo Akademis bibliotek - Domkyrkogatan 2-4 - 20500 Åbo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75AAA-0EF9-4216-B8CB-4A16B305F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88925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F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5E439-B5DF-42B3-8875-EED981E7A998}" type="datetime1">
              <a:rPr lang="sv-FI"/>
              <a:pPr>
                <a:defRPr/>
              </a:pPr>
              <a:t>13.12.2011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Åbo Akademis bibliotek - Domkyrkogatan 2-4 - 20500 Åbo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25110-6427-4FDC-A1F2-20F53983AF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1794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09C04-D684-4304-ACF6-94726483216D}" type="datetime1">
              <a:rPr lang="sv-FI"/>
              <a:pPr>
                <a:defRPr/>
              </a:pPr>
              <a:t>13.12.2011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Åbo Akademis bibliotek - Domkyrkogatan 2-4 - 20500 Åbo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4EA67-DCCD-4AD6-8469-0D05B39F6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0057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620713"/>
            <a:ext cx="1817687" cy="5472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47813" y="620713"/>
            <a:ext cx="5302250" cy="5472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74374-30A2-4F06-BA0D-E31B7775E6C9}" type="datetime1">
              <a:rPr lang="sv-FI"/>
              <a:pPr>
                <a:defRPr/>
              </a:pPr>
              <a:t>13.12.2011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Åbo Akademis bibliotek - Domkyrkogatan 2-4 - 20500 Åbo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1551F-F6C7-4712-AD42-246768250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6481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A2ED-4D85-4540-857E-C9DF5C2D9F13}" type="datetime1">
              <a:rPr lang="sv-FI"/>
              <a:pPr>
                <a:defRPr/>
              </a:pPr>
              <a:t>13.12.2011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Åbo Akademis bibliotek - Domkyrkogatan 2-4 - 20500 Åbo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EB435-4BF7-45F3-91BA-DE663A2FE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14283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60D88-E4CB-47A7-B226-6D002C46BE10}" type="datetime1">
              <a:rPr lang="sv-FI"/>
              <a:pPr>
                <a:defRPr/>
              </a:pPr>
              <a:t>13.12.2011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Åbo Akademis bibliotek - Domkyrkogatan 2-4 - 20500 Åbo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263D7-B954-4663-B365-CAA3DCE872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7425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47813" y="1700213"/>
            <a:ext cx="3559175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9388" y="1700213"/>
            <a:ext cx="3560762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6A59A-159C-4B12-A928-A07185028121}" type="datetime1">
              <a:rPr lang="sv-FI"/>
              <a:pPr>
                <a:defRPr/>
              </a:pPr>
              <a:t>13.12.2011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Åbo Akademis bibliotek - Domkyrkogatan 2-4 - 20500 Åbo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F47C9-3434-4B2A-9B34-83956F967C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70545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93BC3-F18B-442B-B65C-3D5FF47A7DD3}" type="datetime1">
              <a:rPr lang="sv-FI"/>
              <a:pPr>
                <a:defRPr/>
              </a:pPr>
              <a:t>13.12.2011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Åbo Akademis bibliotek - Domkyrkogatan 2-4 - 20500 Åbo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329E-1877-47DE-B3F7-31A85C158E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8434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FB3A3-9C85-4153-860A-2DBD2AADC46D}" type="datetime1">
              <a:rPr lang="sv-FI"/>
              <a:pPr>
                <a:defRPr/>
              </a:pPr>
              <a:t>13.12.2011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Åbo Akademis bibliotek - Domkyrkogatan 2-4 - 20500 Åbo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C6C3B-AD33-4A6D-BD42-442397B7B0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93965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F4DF3-59F3-476A-9173-24E99166E7FD}" type="datetime1">
              <a:rPr lang="sv-FI"/>
              <a:pPr>
                <a:defRPr/>
              </a:pPr>
              <a:t>13.12.2011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Åbo Akademis bibliotek - Domkyrkogatan 2-4 - 20500 Åbo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5241D-26B7-4134-877D-E766438501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51621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15F35-D298-46DE-8B1D-83680CE0A4ED}" type="datetime1">
              <a:rPr lang="sv-FI"/>
              <a:pPr>
                <a:defRPr/>
              </a:pPr>
              <a:t>13.12.2011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Åbo Akademis bibliotek - Domkyrkogatan 2-4 - 20500 Åbo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B042F-C8E5-49D8-B126-13B6DCBAF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360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EAD64-5449-4F4F-AA73-A8532F85736A}" type="datetime1">
              <a:rPr lang="sv-FI"/>
              <a:pPr>
                <a:defRPr/>
              </a:pPr>
              <a:t>13.12.2011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Åbo Akademis bibliotek - Domkyrkogatan 2-4 - 20500 Åbo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D1A73-C9CD-4314-9A36-0BE75EA68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43690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5" descr="pp_balken_tiff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5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76375" y="6481763"/>
            <a:ext cx="1439863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1B702400-E505-41DF-A315-9950783C21EC}" type="datetime1">
              <a:rPr lang="sv-FI"/>
              <a:pPr>
                <a:defRPr/>
              </a:pPr>
              <a:t>13.12.2011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9113" y="6481763"/>
            <a:ext cx="4176712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r>
              <a:rPr lang="en-US"/>
              <a:t>Åbo Akademis bibliotek - Domkyrkogatan 2-4 - 20500 Åbo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80288" y="6481763"/>
            <a:ext cx="1412875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3BE86654-570C-4A89-B5A0-8183D3E34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620713"/>
            <a:ext cx="727233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 smtClean="0"/>
          </a:p>
        </p:txBody>
      </p:sp>
      <p:sp>
        <p:nvSpPr>
          <p:cNvPr id="1031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47813" y="1700213"/>
            <a:ext cx="7272337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1032" name="Line 23"/>
          <p:cNvSpPr>
            <a:spLocks noChangeShapeType="1"/>
          </p:cNvSpPr>
          <p:nvPr/>
        </p:nvSpPr>
        <p:spPr bwMode="auto">
          <a:xfrm>
            <a:off x="1476375" y="6453188"/>
            <a:ext cx="7343775" cy="0"/>
          </a:xfrm>
          <a:prstGeom prst="line">
            <a:avLst/>
          </a:prstGeom>
          <a:noFill/>
          <a:ln w="127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0002F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A0002F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A0002F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A0002F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A0002F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A0002F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A0002F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A0002F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A0002F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23D9B12-A659-4526-B499-86B6E427B517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29FC9C-119C-4EE3-AB0F-F7A3388A12D3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v-FI" dirty="0" smtClean="0"/>
              <a:t>Fokusgruppundersökning vid ÅAB hösten 2011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sv-FI" dirty="0" smtClean="0"/>
              <a:t>Syfte: </a:t>
            </a:r>
          </a:p>
          <a:p>
            <a:pPr lvl="1">
              <a:defRPr/>
            </a:pPr>
            <a:r>
              <a:rPr lang="sv-FI" dirty="0" smtClean="0"/>
              <a:t>Att få respons på hur bibliotekets användare, i detta fall studerande, önskar att ÅAB skulle utveckla sina tjänster</a:t>
            </a:r>
          </a:p>
          <a:p>
            <a:pPr>
              <a:defRPr/>
            </a:pPr>
            <a:r>
              <a:rPr lang="sv-FI" dirty="0" smtClean="0"/>
              <a:t>Målgrupp:</a:t>
            </a:r>
          </a:p>
          <a:p>
            <a:pPr lvl="1">
              <a:defRPr/>
            </a:pPr>
            <a:r>
              <a:rPr lang="sv-FI" dirty="0" smtClean="0"/>
              <a:t>Studerande vid Åbo Akademi</a:t>
            </a:r>
          </a:p>
          <a:p>
            <a:pPr>
              <a:defRPr/>
            </a:pPr>
            <a:r>
              <a:rPr lang="sv-FI" dirty="0" smtClean="0"/>
              <a:t>Arbetsgrupp:</a:t>
            </a:r>
          </a:p>
          <a:p>
            <a:pPr lvl="1">
              <a:defRPr/>
            </a:pPr>
            <a:r>
              <a:rPr lang="sv-FI" dirty="0" smtClean="0"/>
              <a:t>Eva </a:t>
            </a:r>
            <a:r>
              <a:rPr lang="sv-FI" dirty="0" err="1" smtClean="0"/>
              <a:t>Costiander</a:t>
            </a:r>
            <a:r>
              <a:rPr lang="sv-FI" dirty="0" smtClean="0"/>
              <a:t>-Huldén, Christel Lindfors, Maria </a:t>
            </a:r>
            <a:r>
              <a:rPr lang="sv-FI" dirty="0" err="1" smtClean="0"/>
              <a:t>Lassén</a:t>
            </a:r>
            <a:r>
              <a:rPr lang="sv-FI" dirty="0" smtClean="0"/>
              <a:t>- Seger, Egil </a:t>
            </a:r>
            <a:r>
              <a:rPr lang="sv-FI" dirty="0" err="1" smtClean="0"/>
              <a:t>Gersow</a:t>
            </a:r>
            <a:r>
              <a:rPr lang="sv-FI" dirty="0" smtClean="0"/>
              <a:t>, Disa Svenskberg och Eva Höglund</a:t>
            </a:r>
          </a:p>
          <a:p>
            <a:pPr>
              <a:defRPr/>
            </a:pPr>
            <a:r>
              <a:rPr lang="sv-FI" dirty="0" smtClean="0"/>
              <a:t>Metod:</a:t>
            </a:r>
          </a:p>
          <a:p>
            <a:pPr lvl="1">
              <a:defRPr/>
            </a:pPr>
            <a:r>
              <a:rPr lang="sv-FI" dirty="0" smtClean="0"/>
              <a:t>Fokusgruppdiskussioner à 2 timmar den 11, 12 och 13 oktober i </a:t>
            </a:r>
            <a:r>
              <a:rPr lang="sv-FI" dirty="0" err="1" smtClean="0"/>
              <a:t>CaféArt</a:t>
            </a:r>
            <a:endParaRPr lang="sv-FI" dirty="0" smtClean="0"/>
          </a:p>
          <a:p>
            <a:pPr eaLnBrk="1" hangingPunct="1">
              <a:defRPr/>
            </a:pPr>
            <a:endParaRPr lang="sv-FI" dirty="0" smtClean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Beskriv biblioteket med en mening</a:t>
            </a:r>
            <a:endParaRPr lang="sv-FI" dirty="0"/>
          </a:p>
        </p:txBody>
      </p:sp>
      <p:sp>
        <p:nvSpPr>
          <p:cNvPr id="1126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006A8B0-6B24-4DE9-887F-F972F6BC2741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1126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126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8A6109-C501-455A-8041-530541574318}" type="slidenum">
              <a:rPr lang="en-US" smtClean="0"/>
              <a:pPr eaLnBrk="1" hangingPunct="1"/>
              <a:t>10</a:t>
            </a:fld>
            <a:endParaRPr lang="en-US" smtClean="0"/>
          </a:p>
        </p:txBody>
      </p:sp>
      <p:sp>
        <p:nvSpPr>
          <p:cNvPr id="7" name="Rounded Rectangular Callout 6"/>
          <p:cNvSpPr/>
          <p:nvPr/>
        </p:nvSpPr>
        <p:spPr>
          <a:xfrm>
            <a:off x="2195513" y="1989138"/>
            <a:ext cx="2663825" cy="1800225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”Biblioteket är en nervknut i informationssystemet och ett ställe att umgås på”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5292725" y="2009775"/>
            <a:ext cx="2663825" cy="1779588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”Biblioteket är en funktion, en fysisk plats för information och en mötesyta”</a:t>
            </a:r>
          </a:p>
        </p:txBody>
      </p:sp>
      <p:pic>
        <p:nvPicPr>
          <p:cNvPr id="1127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35375" y="4221163"/>
            <a:ext cx="3168650" cy="2016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ounded Rectangular Callout 10"/>
          <p:cNvSpPr/>
          <p:nvPr/>
        </p:nvSpPr>
        <p:spPr>
          <a:xfrm>
            <a:off x="3635375" y="4292600"/>
            <a:ext cx="2989263" cy="1781175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”Biblioteket är ett redskap för studierna, här kan man hitta information och träffa vänner”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När var du senast nöjd respektive missnöjd med biblioteket</a:t>
            </a:r>
            <a:endParaRPr lang="sv-FI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sv-FI" smtClean="0"/>
              <a:t>Nöjd är man när man hittar det man söker. Missnöje finns bl a över de svåra söksystemen och olika lånetider vid olika bibliotek.</a:t>
            </a:r>
          </a:p>
          <a:p>
            <a:pPr marL="0" indent="0">
              <a:buFont typeface="Wingdings" pitchFamily="2" charset="2"/>
              <a:buNone/>
            </a:pPr>
            <a:endParaRPr lang="sv-FI" smtClean="0"/>
          </a:p>
          <a:p>
            <a:pPr marL="0" indent="0">
              <a:buFont typeface="Wingdings" pitchFamily="2" charset="2"/>
              <a:buNone/>
            </a:pPr>
            <a:endParaRPr lang="sv-FI" smtClean="0"/>
          </a:p>
        </p:txBody>
      </p:sp>
      <p:sp>
        <p:nvSpPr>
          <p:cNvPr id="1229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359DB29-77F6-46A1-9900-175B92DF8957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1229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421E07D-72BD-425B-871D-A95275534E31}" type="slidenum">
              <a:rPr lang="en-US" smtClean="0"/>
              <a:pPr eaLnBrk="1" hangingPunct="1"/>
              <a:t>11</a:t>
            </a:fld>
            <a:endParaRPr lang="en-US" smtClean="0"/>
          </a:p>
        </p:txBody>
      </p:sp>
      <p:sp>
        <p:nvSpPr>
          <p:cNvPr id="7" name="Rounded Rectangular Callout 6"/>
          <p:cNvSpPr/>
          <p:nvPr/>
        </p:nvSpPr>
        <p:spPr>
          <a:xfrm>
            <a:off x="1835150" y="3716338"/>
            <a:ext cx="2952750" cy="1944687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”Databaserna och söksystemen kunde vara mer användarvänliga”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5292725" y="3716338"/>
            <a:ext cx="3024188" cy="1944687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”Vi är glada över att ÅAB har bra resurser och att ni hjälper oss att hitta i dem”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Var söker du information</a:t>
            </a:r>
            <a:endParaRPr lang="sv-FI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smtClean="0"/>
              <a:t>Många använder Nelli, men konstaterar att det sällan ger ett tillfredsställande resultat</a:t>
            </a:r>
          </a:p>
          <a:p>
            <a:r>
              <a:rPr lang="sv-FI" smtClean="0"/>
              <a:t>En del använder främst Alma</a:t>
            </a:r>
          </a:p>
          <a:p>
            <a:r>
              <a:rPr lang="sv-FI" smtClean="0"/>
              <a:t>En del googlar</a:t>
            </a:r>
          </a:p>
          <a:p>
            <a:r>
              <a:rPr lang="sv-FI" smtClean="0"/>
              <a:t>En del använder andra bibliotek, så som Åbo universitetsbibliotek och Åbo stadsbibliotek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323950E-10FC-4D09-8C2B-3976C5E995D0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301EFD5-4E84-44C1-912A-30AD6126CD98}" type="slidenum">
              <a:rPr lang="en-US" smtClean="0"/>
              <a:pPr eaLnBrk="1" hangingPunct="1"/>
              <a:t>12</a:t>
            </a:fld>
            <a:endParaRPr lang="en-US" smtClean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Om du behöver hjälp med infosökning, till vem vänder du dig</a:t>
            </a:r>
            <a:endParaRPr lang="sv-FI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sv-FI" smtClean="0"/>
              <a:t>De flesta frågar läraren, äldre studerande och vänner. Tröskeln att gå till bibliotekarien är hög.</a:t>
            </a:r>
          </a:p>
          <a:p>
            <a:pPr marL="0" indent="0">
              <a:buFont typeface="Wingdings" pitchFamily="2" charset="2"/>
              <a:buNone/>
            </a:pPr>
            <a:endParaRPr lang="sv-FI" smtClean="0"/>
          </a:p>
        </p:txBody>
      </p:sp>
      <p:sp>
        <p:nvSpPr>
          <p:cNvPr id="1434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AC11DC6-FBAC-4B26-9FC4-BD206F347555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1434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43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8BB878-68B6-49E1-8D29-01B99DA2B3BB}" type="slidenum">
              <a:rPr lang="en-US" smtClean="0"/>
              <a:pPr eaLnBrk="1" hangingPunct="1"/>
              <a:t>13</a:t>
            </a:fld>
            <a:endParaRPr lang="en-US" smtClean="0"/>
          </a:p>
        </p:txBody>
      </p:sp>
      <p:sp>
        <p:nvSpPr>
          <p:cNvPr id="7" name="Rounded Rectangular Callout 6"/>
          <p:cNvSpPr/>
          <p:nvPr/>
        </p:nvSpPr>
        <p:spPr>
          <a:xfrm>
            <a:off x="2124075" y="3284538"/>
            <a:ext cx="2735263" cy="1223962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sz="1600" dirty="0">
                <a:solidFill>
                  <a:schemeClr val="tx1"/>
                </a:solidFill>
              </a:rPr>
              <a:t>”Det skulle absolut behövas att någon från biblioteket skulle informera om databaser och informationssökning”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5219700" y="3309938"/>
            <a:ext cx="2881313" cy="1198562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”Jag visste inte att man kan få personlig handledning i informationssökning”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2124075" y="4781550"/>
            <a:ext cx="2735263" cy="1368425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</a:t>
            </a:r>
            <a:r>
              <a:rPr lang="sv-FI" sz="1600" dirty="0">
                <a:solidFill>
                  <a:schemeClr val="tx1"/>
                </a:solidFill>
              </a:rPr>
              <a:t>Skulle vara bra med obligatorisk infosökningskurs i </a:t>
            </a:r>
            <a:r>
              <a:rPr lang="sv-FI" sz="1600" dirty="0" err="1">
                <a:solidFill>
                  <a:schemeClr val="tx1"/>
                </a:solidFill>
              </a:rPr>
              <a:t>kandskedet</a:t>
            </a:r>
            <a:r>
              <a:rPr lang="sv-FI" sz="1600" dirty="0">
                <a:solidFill>
                  <a:schemeClr val="tx1"/>
                </a:solidFill>
              </a:rPr>
              <a:t>. Man borde få ämnesvis guidning i vilka databaser som är viktiga”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5248275" y="4922838"/>
            <a:ext cx="2852738" cy="1243012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”Det känns att man upptar bibliotekariens viktiga tid om man frågar om hjälp”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Användarutbildning/Hur har du lärt dig söka info</a:t>
            </a:r>
            <a:endParaRPr lang="sv-FI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sz="2400" dirty="0" smtClean="0"/>
              <a:t>Många nämnde introföreläsningen i informationssökning men påpekade att den kom i för tidigt skede av </a:t>
            </a:r>
            <a:r>
              <a:rPr lang="sv-FI" sz="2400" dirty="0" smtClean="0"/>
              <a:t>studierna</a:t>
            </a:r>
            <a:endParaRPr lang="sv-FI" sz="2400" dirty="0" smtClean="0"/>
          </a:p>
          <a:p>
            <a:r>
              <a:rPr lang="sv-FI" sz="2400" dirty="0" smtClean="0"/>
              <a:t>En del hade gått informationssökningskurs i samband med skrivandet av </a:t>
            </a:r>
            <a:r>
              <a:rPr lang="sv-FI" sz="2400" dirty="0" smtClean="0"/>
              <a:t>kandidatuppsatsen</a:t>
            </a:r>
            <a:endParaRPr lang="sv-FI" sz="2400" dirty="0" smtClean="0"/>
          </a:p>
          <a:p>
            <a:endParaRPr lang="sv-FI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2779A27-AB99-4E86-AF32-D6B9FBD519E8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8D6DDED-A57E-4C8D-9AFA-934A48A74CAF}" type="slidenum">
              <a:rPr lang="en-US" smtClean="0"/>
              <a:pPr eaLnBrk="1" hangingPunct="1"/>
              <a:t>14</a:t>
            </a:fld>
            <a:endParaRPr lang="en-US" smtClean="0"/>
          </a:p>
        </p:txBody>
      </p:sp>
      <p:sp>
        <p:nvSpPr>
          <p:cNvPr id="7" name="Rounded Rectangular Callout 6"/>
          <p:cNvSpPr/>
          <p:nvPr/>
        </p:nvSpPr>
        <p:spPr>
          <a:xfrm>
            <a:off x="1979613" y="3860800"/>
            <a:ext cx="2592387" cy="1152525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”Det borde finnas allmän info om databaserna på nätet”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4932363" y="3878263"/>
            <a:ext cx="2592387" cy="1152525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”Jag skulle absolut vilja ha personlig handledning”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1979613" y="5229225"/>
            <a:ext cx="2592387" cy="1152525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”Biblioteket kunde marknadsföra sin beredskap att ge hjälp”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4932363" y="5253038"/>
            <a:ext cx="2592387" cy="1150937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”Användarutbildningen borde inkluderas i ämnesstudierna”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Använder du Nelli</a:t>
            </a:r>
            <a:endParaRPr lang="sv-FI" dirty="0"/>
          </a:p>
        </p:txBody>
      </p:sp>
      <p:sp>
        <p:nvSpPr>
          <p:cNvPr id="1638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ADA03FE-753A-4969-9518-0A00982CB8EE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1638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638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6842D79-2D74-47E1-A14E-1CFC4D4DA54C}" type="slidenum">
              <a:rPr lang="en-US" smtClean="0"/>
              <a:pPr eaLnBrk="1" hangingPunct="1"/>
              <a:t>15</a:t>
            </a:fld>
            <a:endParaRPr lang="en-US" smtClean="0"/>
          </a:p>
        </p:txBody>
      </p:sp>
      <p:sp>
        <p:nvSpPr>
          <p:cNvPr id="7" name="Rounded Rectangular Callout 6"/>
          <p:cNvSpPr/>
          <p:nvPr/>
        </p:nvSpPr>
        <p:spPr>
          <a:xfrm>
            <a:off x="2124075" y="2133600"/>
            <a:ext cx="2879725" cy="1366838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”Använder mest Nationalencyklopedin och MOT-ordböckerna”</a:t>
            </a:r>
          </a:p>
        </p:txBody>
      </p:sp>
      <p:pic>
        <p:nvPicPr>
          <p:cNvPr id="163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163" y="2133600"/>
            <a:ext cx="2908300" cy="1560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4221163"/>
            <a:ext cx="2908300" cy="156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3" y="4202113"/>
            <a:ext cx="2908300" cy="156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651500" y="2636838"/>
            <a:ext cx="2513013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sv-FI" dirty="0">
                <a:latin typeface="+mn-lt"/>
              </a:rPr>
              <a:t>”Jag har inte förstått att </a:t>
            </a:r>
          </a:p>
          <a:p>
            <a:pPr>
              <a:defRPr/>
            </a:pPr>
            <a:r>
              <a:rPr lang="sv-FI" dirty="0">
                <a:latin typeface="+mn-lt"/>
              </a:rPr>
              <a:t>det finns hjälpfunktioner </a:t>
            </a:r>
          </a:p>
          <a:p>
            <a:pPr>
              <a:defRPr/>
            </a:pPr>
            <a:r>
              <a:rPr lang="sv-FI" dirty="0">
                <a:latin typeface="+mn-lt"/>
              </a:rPr>
              <a:t>inbakade i Nelli”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84438" y="4581525"/>
            <a:ext cx="2422525" cy="922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sv-FI" dirty="0">
                <a:latin typeface="+mn-lt"/>
              </a:rPr>
              <a:t>”Jag känner mig lurad av</a:t>
            </a:r>
          </a:p>
          <a:p>
            <a:pPr>
              <a:defRPr/>
            </a:pPr>
            <a:r>
              <a:rPr lang="sv-FI" dirty="0">
                <a:latin typeface="+mn-lt"/>
              </a:rPr>
              <a:t>Nelli och undviker att </a:t>
            </a:r>
          </a:p>
          <a:p>
            <a:pPr>
              <a:defRPr/>
            </a:pPr>
            <a:r>
              <a:rPr lang="sv-FI" dirty="0">
                <a:latin typeface="+mn-lt"/>
              </a:rPr>
              <a:t>använda mig av den”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72150" y="4508500"/>
            <a:ext cx="2427288" cy="64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sv-FI" dirty="0">
                <a:latin typeface="+mn-lt"/>
              </a:rPr>
              <a:t>”Jag tror inte ens att jag</a:t>
            </a:r>
          </a:p>
          <a:p>
            <a:pPr>
              <a:defRPr/>
            </a:pPr>
            <a:r>
              <a:rPr lang="sv-FI" dirty="0">
                <a:latin typeface="+mn-lt"/>
              </a:rPr>
              <a:t>behöver Nelli”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Sociala medier</a:t>
            </a:r>
            <a:endParaRPr lang="sv-FI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De flesta använder </a:t>
            </a:r>
            <a:r>
              <a:rPr lang="sv-FI" dirty="0" err="1" smtClean="0"/>
              <a:t>Facebook</a:t>
            </a:r>
            <a:r>
              <a:rPr lang="sv-FI" dirty="0" smtClean="0"/>
              <a:t>, några </a:t>
            </a:r>
            <a:r>
              <a:rPr lang="sv-FI" dirty="0" err="1" smtClean="0"/>
              <a:t>Twitter</a:t>
            </a:r>
            <a:r>
              <a:rPr lang="sv-FI" dirty="0" smtClean="0"/>
              <a:t>, Google+ och Google </a:t>
            </a:r>
            <a:r>
              <a:rPr lang="sv-FI" dirty="0" err="1" smtClean="0"/>
              <a:t>Reader</a:t>
            </a:r>
            <a:endParaRPr lang="sv-FI" dirty="0" smtClean="0"/>
          </a:p>
          <a:p>
            <a:r>
              <a:rPr lang="sv-FI" dirty="0" smtClean="0"/>
              <a:t>De flesta tycker inte att biblioteket behöver vara närvarande </a:t>
            </a:r>
            <a:r>
              <a:rPr lang="sv-FI" dirty="0"/>
              <a:t>i</a:t>
            </a:r>
            <a:r>
              <a:rPr lang="sv-FI" dirty="0" smtClean="0"/>
              <a:t> </a:t>
            </a:r>
            <a:r>
              <a:rPr lang="sv-FI" dirty="0" smtClean="0"/>
              <a:t>sociala medier</a:t>
            </a:r>
          </a:p>
          <a:p>
            <a:r>
              <a:rPr lang="sv-FI" dirty="0" smtClean="0"/>
              <a:t>Å andra sidan är det positivt att biblioteket följer sin tid</a:t>
            </a:r>
          </a:p>
          <a:p>
            <a:r>
              <a:rPr lang="sv-FI" dirty="0" smtClean="0"/>
              <a:t>Biblioteket kunde erbjuda de viktigaste av sina tjänster </a:t>
            </a:r>
            <a:r>
              <a:rPr lang="sv-FI" dirty="0"/>
              <a:t>i</a:t>
            </a:r>
            <a:r>
              <a:rPr lang="sv-FI" dirty="0" smtClean="0"/>
              <a:t> </a:t>
            </a:r>
            <a:r>
              <a:rPr lang="sv-FI" dirty="0" smtClean="0"/>
              <a:t>sociala medier, men även försöka vara lättsam och sprittande där</a:t>
            </a:r>
          </a:p>
        </p:txBody>
      </p:sp>
      <p:sp>
        <p:nvSpPr>
          <p:cNvPr id="1741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C3FE3E8-44EB-490C-A06F-9D87CEAF3B7B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964AE34-ADAD-4AA8-9A63-CC9046D539EB}" type="slidenum">
              <a:rPr lang="en-US" smtClean="0"/>
              <a:pPr eaLnBrk="1" hangingPunct="1"/>
              <a:t>16</a:t>
            </a:fld>
            <a:endParaRPr lang="en-US" smtClean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Sociala medier</a:t>
            </a:r>
            <a:endParaRPr lang="sv-FI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sv-FI" dirty="0" smtClean="0"/>
              <a:t>Förslag på inslag </a:t>
            </a:r>
            <a:r>
              <a:rPr lang="sv-FI" dirty="0"/>
              <a:t>i</a:t>
            </a:r>
            <a:r>
              <a:rPr lang="sv-FI" dirty="0" smtClean="0"/>
              <a:t> </a:t>
            </a:r>
            <a:r>
              <a:rPr lang="sv-FI" dirty="0" smtClean="0"/>
              <a:t>sociala medier</a:t>
            </a:r>
          </a:p>
        </p:txBody>
      </p:sp>
      <p:sp>
        <p:nvSpPr>
          <p:cNvPr id="1843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D8A3901-78E1-4027-92BF-D1FAA6384967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84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32874E9-086E-4039-83EB-D962475EA8E6}" type="slidenum">
              <a:rPr lang="en-US" smtClean="0"/>
              <a:pPr eaLnBrk="1" hangingPunct="1"/>
              <a:t>17</a:t>
            </a:fld>
            <a:endParaRPr lang="en-US" smtClean="0"/>
          </a:p>
        </p:txBody>
      </p:sp>
      <p:sp>
        <p:nvSpPr>
          <p:cNvPr id="7" name="Rounded Rectangular Callout 6"/>
          <p:cNvSpPr/>
          <p:nvPr/>
        </p:nvSpPr>
        <p:spPr>
          <a:xfrm>
            <a:off x="1979613" y="2708275"/>
            <a:ext cx="3168650" cy="1512888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”Bokrecensioner, intervjuer med och foton på bibliotekarier”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5445125" y="2708275"/>
            <a:ext cx="3311525" cy="1512888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”Bör vara interaktivt, inte envägskommunikation”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3635375" y="4797425"/>
            <a:ext cx="3313113" cy="1368425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”Fråga bibliotekarien-tjänst kunde förverkligas som en Alma på </a:t>
            </a:r>
            <a:r>
              <a:rPr lang="sv-FI" dirty="0" err="1">
                <a:solidFill>
                  <a:schemeClr val="tx1"/>
                </a:solidFill>
              </a:rPr>
              <a:t>Facebook</a:t>
            </a:r>
            <a:r>
              <a:rPr lang="sv-FI" dirty="0">
                <a:solidFill>
                  <a:schemeClr val="tx1"/>
                </a:solidFill>
              </a:rPr>
              <a:t> som man kan bli vän med och ställa frågor till”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Synpunkter på elektroniskt material och mobilservice</a:t>
            </a:r>
            <a:br>
              <a:rPr lang="sv-FI" dirty="0" smtClean="0"/>
            </a:br>
            <a:endParaRPr lang="sv-FI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De flesta föredrar tryckta böcker framom e-böcker och läsplattor</a:t>
            </a:r>
          </a:p>
          <a:p>
            <a:r>
              <a:rPr lang="sv-FI" dirty="0" smtClean="0"/>
              <a:t>Många </a:t>
            </a:r>
            <a:r>
              <a:rPr lang="sv-FI" dirty="0" smtClean="0"/>
              <a:t>tyckte inte att det var så viktigt med mobilservice, men om den möjligheten fanns skulle det vara bra med textmeddelanden om att reserverade böcker anlänt samt påminnelser om försenade lån</a:t>
            </a:r>
          </a:p>
        </p:txBody>
      </p:sp>
      <p:sp>
        <p:nvSpPr>
          <p:cNvPr id="1946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C732EC-52BB-4469-B3B6-32E90DC946DF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6C91802-50C9-4AC4-96C5-706C02BBB01F}" type="slidenum">
              <a:rPr lang="en-US" smtClean="0"/>
              <a:pPr eaLnBrk="1" hangingPunct="1"/>
              <a:t>18</a:t>
            </a:fld>
            <a:endParaRPr lang="en-US" smtClean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Vad tycker du är det viktigaste som biblioteket kan erbjuda</a:t>
            </a:r>
            <a:endParaRPr lang="sv-FI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sv-FI" smtClean="0"/>
              <a:t>De flesta nämnde de fysiska utrymmena och materialet.</a:t>
            </a:r>
          </a:p>
          <a:p>
            <a:pPr marL="0" indent="0">
              <a:buFont typeface="Wingdings" pitchFamily="2" charset="2"/>
              <a:buNone/>
            </a:pPr>
            <a:endParaRPr lang="sv-FI" smtClean="0"/>
          </a:p>
        </p:txBody>
      </p:sp>
      <p:sp>
        <p:nvSpPr>
          <p:cNvPr id="2048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6597A2D-096D-4B28-8CDC-6148FC6841A7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2048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204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01AFEC6-B42F-4230-B556-E3014270D799}" type="slidenum">
              <a:rPr lang="en-US" smtClean="0"/>
              <a:pPr eaLnBrk="1" hangingPunct="1"/>
              <a:t>19</a:t>
            </a:fld>
            <a:endParaRPr lang="en-US" smtClean="0"/>
          </a:p>
        </p:txBody>
      </p:sp>
      <p:sp>
        <p:nvSpPr>
          <p:cNvPr id="7" name="Rounded Rectangular Callout 6"/>
          <p:cNvSpPr/>
          <p:nvPr/>
        </p:nvSpPr>
        <p:spPr>
          <a:xfrm>
            <a:off x="1979613" y="2924175"/>
            <a:ext cx="2879725" cy="1368425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”Utrymmena. Biblioteket är för många en arbetsplats, mitt kontor”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5292725" y="2955925"/>
            <a:ext cx="2879725" cy="1368425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”Läsesalen och det fysiska, dvs att det funkar med kopiering och printrar”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2009775" y="4652963"/>
            <a:ext cx="2879725" cy="1368425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”Bibbacaféet är viktigt och gör att man kan vistas i bibban hela dagen”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5356225" y="4652963"/>
            <a:ext cx="2879725" cy="1368425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”En </a:t>
            </a:r>
            <a:r>
              <a:rPr lang="sv-FI" dirty="0" err="1">
                <a:solidFill>
                  <a:schemeClr val="tx1"/>
                </a:solidFill>
              </a:rPr>
              <a:t>serviceminded</a:t>
            </a:r>
            <a:r>
              <a:rPr lang="sv-FI" dirty="0">
                <a:solidFill>
                  <a:schemeClr val="tx1"/>
                </a:solidFill>
              </a:rPr>
              <a:t> personal, nu gömmer sig personalen ofta bakom lånedisken och hälsar inte ens”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D61EB03-7537-4EDF-888F-008BA1816D97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CE1EB1D-89B0-4C13-9BBA-A557741B27CD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v-FI" dirty="0" smtClean="0"/>
              <a:t>Fokusgruppundersökningsmetoden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v-FI" smtClean="0"/>
              <a:t>En kvalitativ metod inom samhällsvetenskaplig forskning </a:t>
            </a:r>
          </a:p>
          <a:p>
            <a:pPr eaLnBrk="1" hangingPunct="1"/>
            <a:r>
              <a:rPr lang="sv-FI" smtClean="0"/>
              <a:t>Genomförs som gruppdiskussioner (6-12 deltagare) under begränsad tid</a:t>
            </a:r>
          </a:p>
          <a:p>
            <a:pPr eaLnBrk="1" hangingPunct="1"/>
            <a:r>
              <a:rPr lang="sv-FI" smtClean="0"/>
              <a:t>Deltagarna får fritt diskutera vissa givna teman under ledning av en moderator</a:t>
            </a:r>
          </a:p>
          <a:p>
            <a:pPr eaLnBrk="1" hangingPunct="1"/>
            <a:r>
              <a:rPr lang="sv-FI" smtClean="0"/>
              <a:t>Viktig fördel: gruppen SAMVERKAR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Deltagarnas konkreta förslag</a:t>
            </a:r>
            <a:endParaRPr lang="sv-FI" dirty="0"/>
          </a:p>
        </p:txBody>
      </p:sp>
      <p:sp>
        <p:nvSpPr>
          <p:cNvPr id="2150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E9EB1C3-426B-4BA9-8AA9-593595CCCBD4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2150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4D125C8-E34B-4DC0-A41F-27155936C7ED}" type="slidenum">
              <a:rPr lang="en-US" smtClean="0"/>
              <a:pPr eaLnBrk="1" hangingPunct="1"/>
              <a:t>20</a:t>
            </a:fld>
            <a:endParaRPr lang="en-US" smtClean="0"/>
          </a:p>
        </p:txBody>
      </p:sp>
      <p:sp>
        <p:nvSpPr>
          <p:cNvPr id="7" name="Rounded Rectangular Callout 6"/>
          <p:cNvSpPr/>
          <p:nvPr/>
        </p:nvSpPr>
        <p:spPr>
          <a:xfrm>
            <a:off x="2268538" y="2276475"/>
            <a:ext cx="2951162" cy="1439863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”Boka bibliotekarie tjänst”</a:t>
            </a:r>
          </a:p>
        </p:txBody>
      </p:sp>
      <p:pic>
        <p:nvPicPr>
          <p:cNvPr id="215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08625" y="2276475"/>
            <a:ext cx="2974975" cy="16462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ounded Rectangular Callout 8"/>
          <p:cNvSpPr/>
          <p:nvPr/>
        </p:nvSpPr>
        <p:spPr>
          <a:xfrm>
            <a:off x="2268538" y="4149725"/>
            <a:ext cx="2951162" cy="1439863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>
                <a:solidFill>
                  <a:schemeClr val="tx1"/>
                </a:solidFill>
              </a:rPr>
              <a:t>”Marknadsför bättre bibliotekets tjänster”</a:t>
            </a:r>
          </a:p>
        </p:txBody>
      </p:sp>
      <p:pic>
        <p:nvPicPr>
          <p:cNvPr id="215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221163"/>
            <a:ext cx="2974975" cy="16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940425" y="2813050"/>
            <a:ext cx="2100263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sv-FI" dirty="0">
                <a:latin typeface="+mn-lt"/>
              </a:rPr>
              <a:t>”Karta över var man</a:t>
            </a:r>
          </a:p>
          <a:p>
            <a:pPr>
              <a:defRPr/>
            </a:pPr>
            <a:r>
              <a:rPr lang="sv-FI" dirty="0">
                <a:latin typeface="+mn-lt"/>
              </a:rPr>
              <a:t>hittar böckerna”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95963" y="4724400"/>
            <a:ext cx="265588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sv-FI" dirty="0">
                <a:latin typeface="+mn-lt"/>
              </a:rPr>
              <a:t>”24 timmars </a:t>
            </a:r>
            <a:r>
              <a:rPr lang="sv-FI" dirty="0" err="1">
                <a:latin typeface="+mn-lt"/>
              </a:rPr>
              <a:t>öppethållningstid</a:t>
            </a:r>
            <a:r>
              <a:rPr lang="sv-FI" dirty="0">
                <a:latin typeface="+mn-lt"/>
              </a:rPr>
              <a:t> i någon</a:t>
            </a:r>
          </a:p>
          <a:p>
            <a:pPr>
              <a:defRPr/>
            </a:pPr>
            <a:r>
              <a:rPr lang="sv-FI" dirty="0">
                <a:latin typeface="+mn-lt"/>
              </a:rPr>
              <a:t>läsesal”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Sammanfattning – deltagarnas åsikter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sv-FI" dirty="0" smtClean="0"/>
              <a:t>Bibliotekets fysiska utrymmen fick lovord och ansågs även utgöra en av bibliotekets viktigaste funktioner</a:t>
            </a:r>
          </a:p>
          <a:p>
            <a:pPr>
              <a:defRPr/>
            </a:pPr>
            <a:r>
              <a:rPr lang="sv-FI" dirty="0" smtClean="0"/>
              <a:t>Personlig och vänlig service uppskattas</a:t>
            </a:r>
          </a:p>
          <a:p>
            <a:pPr>
              <a:defRPr/>
            </a:pPr>
            <a:r>
              <a:rPr lang="sv-FI" dirty="0" smtClean="0"/>
              <a:t>ÅAB har mycket material men det hittas inte alltid</a:t>
            </a:r>
          </a:p>
          <a:p>
            <a:pPr>
              <a:defRPr/>
            </a:pPr>
            <a:r>
              <a:rPr lang="sv-FI" dirty="0" smtClean="0"/>
              <a:t>Mer hjälp i informationssökning och guider för databasanvändningen efterlyses</a:t>
            </a:r>
          </a:p>
          <a:p>
            <a:pPr>
              <a:defRPr/>
            </a:pPr>
            <a:r>
              <a:rPr lang="sv-FI" dirty="0" smtClean="0"/>
              <a:t>Bättre marknadsföring, eftersom hemsidorna inte utnyttjas</a:t>
            </a:r>
          </a:p>
          <a:p>
            <a:pPr>
              <a:defRPr/>
            </a:pPr>
            <a:r>
              <a:rPr lang="sv-FI" dirty="0" smtClean="0"/>
              <a:t>Nelliportalen svår</a:t>
            </a:r>
          </a:p>
          <a:p>
            <a:pPr>
              <a:defRPr/>
            </a:pPr>
            <a:r>
              <a:rPr lang="sv-FI" dirty="0" smtClean="0"/>
              <a:t>De olika bibliotekssystemen skapar förvirring</a:t>
            </a:r>
            <a:endParaRPr lang="sv-FI" dirty="0"/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7A5DA03-DFF0-4AA3-8692-CFD36224AF91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2253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225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72DA055-FE07-48BB-AE10-C4F16BB1D247}" type="slidenum">
              <a:rPr lang="en-US" smtClean="0"/>
              <a:pPr eaLnBrk="1" hangingPunct="1"/>
              <a:t>21</a:t>
            </a:fld>
            <a:endParaRPr lang="en-US" smtClean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Sammanfattning – vad kan ÅAB göra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sv-FI" dirty="0" smtClean="0"/>
              <a:t>Fortsättningsvis satsa på trivsamma utrymmen och modern apparatur</a:t>
            </a:r>
          </a:p>
          <a:p>
            <a:pPr>
              <a:defRPr/>
            </a:pPr>
            <a:r>
              <a:rPr lang="sv-FI" dirty="0" smtClean="0"/>
              <a:t>Synliggöra personalen bättre, t ex med namnskyltar med texten ”Fråga mig” eller genom intervjuer på bloggen</a:t>
            </a:r>
          </a:p>
          <a:p>
            <a:pPr>
              <a:defRPr/>
            </a:pPr>
            <a:r>
              <a:rPr lang="sv-FI" dirty="0" smtClean="0"/>
              <a:t>Strukturen med de olika systemen vid campusbiblioteken borde ses över</a:t>
            </a:r>
          </a:p>
          <a:p>
            <a:pPr>
              <a:defRPr/>
            </a:pPr>
            <a:r>
              <a:rPr lang="sv-FI" dirty="0" smtClean="0"/>
              <a:t>Bättre marknadsföring av tjänster, t ex i Bullen, på Studentkårens hemsida och via dess e-postlistor samt med anslag i läsesalar</a:t>
            </a:r>
          </a:p>
          <a:p>
            <a:pPr>
              <a:defRPr/>
            </a:pPr>
            <a:r>
              <a:rPr lang="sv-FI" dirty="0" smtClean="0"/>
              <a:t>Ökat samarbete med institutionerna -&gt; skräddarsydda kurser i rätt skede av studierna</a:t>
            </a:r>
          </a:p>
          <a:p>
            <a:pPr>
              <a:defRPr/>
            </a:pPr>
            <a:r>
              <a:rPr lang="sv-FI" dirty="0" smtClean="0"/>
              <a:t>Guider i tryckt och elektroniskt format för databassökning</a:t>
            </a:r>
          </a:p>
          <a:p>
            <a:pPr>
              <a:defRPr/>
            </a:pPr>
            <a:r>
              <a:rPr lang="sv-FI" dirty="0" smtClean="0"/>
              <a:t>Omstrukturering av hemsidan eller utnyttjandet av andra </a:t>
            </a:r>
            <a:r>
              <a:rPr lang="sv-FI" dirty="0" smtClean="0"/>
              <a:t>plattformar</a:t>
            </a:r>
            <a:r>
              <a:rPr lang="sv-FI" dirty="0" smtClean="0"/>
              <a:t>, t ex sociala medier, för att lyfta fram det viktigaste</a:t>
            </a:r>
          </a:p>
          <a:p>
            <a:pPr>
              <a:defRPr/>
            </a:pPr>
            <a:endParaRPr lang="sv-FI" dirty="0"/>
          </a:p>
        </p:txBody>
      </p:sp>
      <p:sp>
        <p:nvSpPr>
          <p:cNvPr id="2355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E4978AD-90F1-4D02-8702-F15AFAD6C990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2355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235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EEA027-F373-4366-96ED-FC6AD56F0B17}" type="slidenum">
              <a:rPr lang="en-US" smtClean="0"/>
              <a:pPr eaLnBrk="1" hangingPunct="1"/>
              <a:t>22</a:t>
            </a:fld>
            <a:endParaRPr lang="en-US" smtClean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Slutsatser om fokusgruppmetoden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sv-FI" dirty="0" smtClean="0"/>
              <a:t>ÅAB-deltagarna ansåg att det var en givande metod: man fick höra spontana åsikter och fick en större förståelse för hur användarna tänker</a:t>
            </a:r>
          </a:p>
          <a:p>
            <a:pPr>
              <a:defRPr/>
            </a:pPr>
            <a:r>
              <a:rPr lang="sv-FI" dirty="0" smtClean="0"/>
              <a:t>Metoden var bra också i marknadsföringssyfte: kort efter sessionerna blev </a:t>
            </a:r>
            <a:r>
              <a:rPr lang="sv-FI" dirty="0" err="1" smtClean="0"/>
              <a:t>endel</a:t>
            </a:r>
            <a:r>
              <a:rPr lang="sv-FI" dirty="0" smtClean="0"/>
              <a:t> deltagare vänner med </a:t>
            </a:r>
            <a:r>
              <a:rPr lang="sv-FI" dirty="0" err="1" smtClean="0"/>
              <a:t>ÅAB:s</a:t>
            </a:r>
            <a:r>
              <a:rPr lang="sv-FI" dirty="0" smtClean="0"/>
              <a:t> </a:t>
            </a:r>
            <a:r>
              <a:rPr lang="sv-FI" dirty="0" err="1" smtClean="0"/>
              <a:t>Facebook</a:t>
            </a:r>
            <a:r>
              <a:rPr lang="sv-FI" dirty="0" smtClean="0"/>
              <a:t> samt gjorde kommentarer på </a:t>
            </a:r>
            <a:r>
              <a:rPr lang="sv-FI" dirty="0" err="1" smtClean="0"/>
              <a:t>ÅAB:s</a:t>
            </a:r>
            <a:r>
              <a:rPr lang="sv-FI" dirty="0" smtClean="0"/>
              <a:t> blogg</a:t>
            </a:r>
          </a:p>
          <a:p>
            <a:pPr>
              <a:defRPr/>
            </a:pPr>
            <a:r>
              <a:rPr lang="sv-FI" dirty="0" smtClean="0"/>
              <a:t>Studentdeltagarna </a:t>
            </a:r>
            <a:r>
              <a:rPr lang="sv-FI" dirty="0" smtClean="0"/>
              <a:t>tyckte </a:t>
            </a:r>
            <a:r>
              <a:rPr lang="sv-FI" dirty="0" smtClean="0"/>
              <a:t>att sessionerna var givande och prisade bibliotekets initiativ att vilja lyssna på sina användare</a:t>
            </a:r>
            <a:endParaRPr lang="sv-FI" dirty="0"/>
          </a:p>
        </p:txBody>
      </p:sp>
      <p:sp>
        <p:nvSpPr>
          <p:cNvPr id="2458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3B5CDBB-EAA5-4D6E-A4CC-66ED002196A9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2458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245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D40028F-7CF9-4C93-90FC-D32F886C3B97}" type="slidenum">
              <a:rPr lang="en-US" smtClean="0"/>
              <a:pPr eaLnBrk="1" hangingPunct="1"/>
              <a:t>23</a:t>
            </a:fld>
            <a:endParaRPr lang="en-US" smtClean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Framtiden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sv-FI" dirty="0" smtClean="0"/>
              <a:t>Efter att ledningsgruppen tagit ställning till fokusgrupprapporten </a:t>
            </a:r>
            <a:r>
              <a:rPr lang="sv-FI" dirty="0" err="1" smtClean="0"/>
              <a:t>brainstormar</a:t>
            </a:r>
            <a:r>
              <a:rPr lang="sv-FI" dirty="0" smtClean="0"/>
              <a:t> vi tillsammans över vad vi kan göra för att bättre svara på användarnas behov och önskemål</a:t>
            </a:r>
          </a:p>
          <a:p>
            <a:pPr>
              <a:defRPr/>
            </a:pPr>
            <a:r>
              <a:rPr lang="sv-FI" dirty="0" smtClean="0"/>
              <a:t>Fokusgruppundersökningen är en del i en utvecklingsprocess som är ständigt pågående: -&gt; verkställa en del förbättringsförslag -&gt; följa upp resultaten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sv-FI" dirty="0" smtClean="0"/>
              <a:t>-&gt; nya </a:t>
            </a:r>
            <a:r>
              <a:rPr lang="sv-FI" smtClean="0"/>
              <a:t>användarundersökningar efter en tid</a:t>
            </a:r>
            <a:endParaRPr lang="sv-FI" dirty="0"/>
          </a:p>
        </p:txBody>
      </p:sp>
      <p:sp>
        <p:nvSpPr>
          <p:cNvPr id="2560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B687EDA-7671-405D-A608-EAF4937B7512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2560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256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509ADD-ED8A-4E9B-A185-2CECDCBE74AD}" type="slidenum">
              <a:rPr lang="en-US" smtClean="0"/>
              <a:pPr eaLnBrk="1" hangingPunct="1"/>
              <a:t>24</a:t>
            </a:fld>
            <a:endParaRPr lang="en-US" smtClean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Deltagarna</a:t>
            </a:r>
            <a:endParaRPr lang="sv-FI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v-FI" dirty="0" smtClean="0"/>
              <a:t>Deltagare till undersökningen rekryterades genom reklamblad </a:t>
            </a:r>
            <a:r>
              <a:rPr lang="sv-FI" dirty="0" smtClean="0"/>
              <a:t>(på </a:t>
            </a:r>
            <a:r>
              <a:rPr lang="sv-FI" dirty="0" smtClean="0"/>
              <a:t>anslagstavlor, i läsesalar och på lunchställen vid </a:t>
            </a:r>
            <a:r>
              <a:rPr lang="sv-FI" dirty="0" smtClean="0"/>
              <a:t>ÅA) samt via e-post och anslag på hemsidor och sociala medier</a:t>
            </a:r>
            <a:endParaRPr lang="sv-FI" dirty="0" smtClean="0"/>
          </a:p>
          <a:p>
            <a:r>
              <a:rPr lang="sv-FI" dirty="0" smtClean="0"/>
              <a:t>24 anmälde intresse, 17 deltog (i grupper om 5, 6 och 6 deltagare)</a:t>
            </a:r>
          </a:p>
          <a:p>
            <a:r>
              <a:rPr lang="sv-FI" dirty="0" smtClean="0"/>
              <a:t>12 kvinnliga och 5 manliga studerande</a:t>
            </a:r>
          </a:p>
          <a:p>
            <a:r>
              <a:rPr lang="sv-FI" dirty="0" smtClean="0"/>
              <a:t>Representerade alla fakultetsområden</a:t>
            </a:r>
          </a:p>
          <a:p>
            <a:r>
              <a:rPr lang="sv-FI" dirty="0" smtClean="0"/>
              <a:t>Representerade allt från andra till sjunde årets studerande</a:t>
            </a:r>
          </a:p>
          <a:p>
            <a:endParaRPr lang="sv-FI" dirty="0" smtClean="0"/>
          </a:p>
        </p:txBody>
      </p:sp>
      <p:sp>
        <p:nvSpPr>
          <p:cNvPr id="410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1FBC12F-A501-4B17-B123-95CC66BAAD22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15088E-B2D2-485E-ADAB-D613357DEBB5}" type="slidenum">
              <a:rPr lang="en-US" smtClean="0"/>
              <a:pPr eaLnBrk="1" hangingPunct="1"/>
              <a:t>3</a:t>
            </a:fld>
            <a:endParaRPr lang="en-US" smtClean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Genomförandet av </a:t>
            </a:r>
            <a:r>
              <a:rPr lang="sv-FI" dirty="0" smtClean="0"/>
              <a:t>fokusgruppsessionerna</a:t>
            </a:r>
            <a:endParaRPr lang="sv-FI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Wingdings" pitchFamily="2" charset="2"/>
              <a:buChar char="§"/>
            </a:pPr>
            <a:r>
              <a:rPr lang="sv-FI" smtClean="0"/>
              <a:t>Tre gruppsessioner à två timmar den 11, 12 och 13 oktober i CaféArt</a:t>
            </a:r>
          </a:p>
          <a:p>
            <a:r>
              <a:rPr lang="sv-FI" smtClean="0"/>
              <a:t>Från arbetsgruppen deltog Cosi, Christel och Maria i två sessioner var och Eva i alla tre</a:t>
            </a:r>
          </a:p>
          <a:p>
            <a:r>
              <a:rPr lang="sv-FI" smtClean="0"/>
              <a:t>Rollerna som moderator, sekreterare och iakttagare växlade</a:t>
            </a:r>
          </a:p>
          <a:p>
            <a:r>
              <a:rPr lang="sv-FI" smtClean="0"/>
              <a:t>Moderatorn höll i trådarna och gav de frågor/teman som skulle diskuteras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240DD0F-779D-4BF2-906C-F12B3BEC665B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51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A235788-0E33-4F26-85A7-8A8BE26B5B13}" type="slidenum">
              <a:rPr lang="en-US" smtClean="0"/>
              <a:pPr eaLnBrk="1" hangingPunct="1"/>
              <a:t>4</a:t>
            </a:fld>
            <a:endParaRPr lang="en-US" smtClean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Diskussionsunderlaget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sv-FI" dirty="0" smtClean="0"/>
              <a:t>Öppningsfråga</a:t>
            </a:r>
          </a:p>
          <a:p>
            <a:pPr>
              <a:defRPr/>
            </a:pPr>
            <a:r>
              <a:rPr lang="sv-FI" dirty="0" smtClean="0"/>
              <a:t>Namn, ämne, studieår och hur du senast använde bibliotekets tjänster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sv-FI" dirty="0" smtClean="0"/>
              <a:t>Introduktionsfråga</a:t>
            </a:r>
          </a:p>
          <a:p>
            <a:pPr>
              <a:defRPr/>
            </a:pPr>
            <a:r>
              <a:rPr lang="sv-FI" dirty="0" smtClean="0"/>
              <a:t>Beskriv biblioteket och dess tjänster med en mening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sv-FI" dirty="0"/>
              <a:t>Ö</a:t>
            </a:r>
            <a:r>
              <a:rPr lang="sv-FI" dirty="0" smtClean="0"/>
              <a:t>vergångsfråga</a:t>
            </a:r>
          </a:p>
          <a:p>
            <a:pPr>
              <a:defRPr/>
            </a:pPr>
            <a:r>
              <a:rPr lang="sv-FI" dirty="0" smtClean="0"/>
              <a:t>När var du senast nöjd respektive missnöjd med biblioteket?</a:t>
            </a:r>
          </a:p>
          <a:p>
            <a:pPr marL="0" indent="0">
              <a:buFont typeface="Wingdings" pitchFamily="2" charset="2"/>
              <a:buNone/>
              <a:defRPr/>
            </a:pPr>
            <a:endParaRPr lang="sv-FI" dirty="0"/>
          </a:p>
        </p:txBody>
      </p:sp>
      <p:sp>
        <p:nvSpPr>
          <p:cNvPr id="614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17E5078-5449-4C71-BB15-53A1F8F91A0B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614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61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4D666F5-8672-4090-9BC5-69E9A482E655}" type="slidenum">
              <a:rPr lang="en-US" smtClean="0"/>
              <a:pPr eaLnBrk="1" hangingPunct="1"/>
              <a:t>5</a:t>
            </a:fld>
            <a:endParaRPr lang="en-US" smtClean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Diskussionsunderlaget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sv-FI" dirty="0" smtClean="0"/>
              <a:t>Nyckelfrågor</a:t>
            </a:r>
          </a:p>
          <a:p>
            <a:pPr>
              <a:defRPr/>
            </a:pPr>
            <a:r>
              <a:rPr lang="sv-FI" dirty="0" smtClean="0"/>
              <a:t>Var söker du information ?</a:t>
            </a:r>
          </a:p>
          <a:p>
            <a:pPr>
              <a:defRPr/>
            </a:pPr>
            <a:r>
              <a:rPr lang="sv-FI" dirty="0" smtClean="0"/>
              <a:t>Om du behöver hjälp med informationssökning, till vem vänder du dig?</a:t>
            </a:r>
          </a:p>
          <a:p>
            <a:pPr>
              <a:defRPr/>
            </a:pPr>
            <a:r>
              <a:rPr lang="sv-FI" dirty="0" smtClean="0"/>
              <a:t>Användarutbildning/Hur har du lärt dig söka information?</a:t>
            </a:r>
          </a:p>
          <a:p>
            <a:pPr>
              <a:defRPr/>
            </a:pPr>
            <a:r>
              <a:rPr lang="sv-FI" dirty="0" smtClean="0"/>
              <a:t>Använder du Nelliportalen?</a:t>
            </a:r>
          </a:p>
          <a:p>
            <a:pPr>
              <a:defRPr/>
            </a:pPr>
            <a:r>
              <a:rPr lang="sv-FI" dirty="0" smtClean="0"/>
              <a:t>Vilka sociala medier använder du och vilka önskar du att biblioteket var </a:t>
            </a:r>
            <a:r>
              <a:rPr lang="sv-FI" dirty="0" smtClean="0"/>
              <a:t>med i?</a:t>
            </a:r>
            <a:endParaRPr lang="sv-FI" dirty="0" smtClean="0"/>
          </a:p>
          <a:p>
            <a:pPr>
              <a:defRPr/>
            </a:pPr>
            <a:r>
              <a:rPr lang="sv-FI" dirty="0" smtClean="0"/>
              <a:t>Synpunkter på elektroniskt material och mobilservice</a:t>
            </a:r>
          </a:p>
          <a:p>
            <a:pPr>
              <a:defRPr/>
            </a:pPr>
            <a:r>
              <a:rPr lang="sv-FI" dirty="0" smtClean="0"/>
              <a:t>Vad tycker du att är det viktigaste som biblioteket kan erbjuda?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sv-FI" dirty="0"/>
          </a:p>
        </p:txBody>
      </p:sp>
      <p:sp>
        <p:nvSpPr>
          <p:cNvPr id="717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D140A44-1E89-40AF-B22A-FF6646698020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717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354F1A-DED8-460D-BE0F-530EC6115D30}" type="slidenum">
              <a:rPr lang="en-US" smtClean="0"/>
              <a:pPr eaLnBrk="1" hangingPunct="1"/>
              <a:t>6</a:t>
            </a:fld>
            <a:endParaRPr lang="en-US" smtClean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Diskussionsunderlaget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sv-FI" dirty="0" smtClean="0"/>
              <a:t>Avslutande fråga</a:t>
            </a:r>
          </a:p>
          <a:p>
            <a:pPr>
              <a:defRPr/>
            </a:pPr>
            <a:r>
              <a:rPr lang="sv-FI" dirty="0" smtClean="0"/>
              <a:t>Summering av diskussionen, är detta ok?</a:t>
            </a:r>
          </a:p>
          <a:p>
            <a:pPr marL="0" indent="0">
              <a:buFont typeface="Wingdings" pitchFamily="2" charset="2"/>
              <a:buNone/>
              <a:defRPr/>
            </a:pPr>
            <a:endParaRPr lang="sv-FI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sv-FI" dirty="0" smtClean="0"/>
              <a:t>Slutfrågorna</a:t>
            </a:r>
          </a:p>
          <a:p>
            <a:pPr>
              <a:defRPr/>
            </a:pPr>
            <a:r>
              <a:rPr lang="sv-FI" dirty="0" smtClean="0"/>
              <a:t>Är det något annat som borde ha diskuterats?</a:t>
            </a:r>
          </a:p>
          <a:p>
            <a:pPr>
              <a:defRPr/>
            </a:pPr>
            <a:r>
              <a:rPr lang="sv-FI" dirty="0" smtClean="0"/>
              <a:t>Hur upplevde ni sessionen?</a:t>
            </a:r>
            <a:endParaRPr lang="sv-FI" dirty="0"/>
          </a:p>
        </p:txBody>
      </p:sp>
      <p:sp>
        <p:nvSpPr>
          <p:cNvPr id="819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3CDD96-5ABA-4B75-B88C-617A305C93BC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B71F3E2-252A-4374-8794-84338C2893A4}" type="slidenum">
              <a:rPr lang="en-US" smtClean="0"/>
              <a:pPr eaLnBrk="1" hangingPunct="1"/>
              <a:t>7</a:t>
            </a:fld>
            <a:endParaRPr lang="en-US" smtClean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Sammanställning av diskussionsmaterialet</a:t>
            </a:r>
            <a:br>
              <a:rPr lang="sv-FI" dirty="0" smtClean="0"/>
            </a:b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sv-FI" dirty="0" smtClean="0"/>
              <a:t>De mest allmänna synpunkterna:</a:t>
            </a:r>
          </a:p>
          <a:p>
            <a:pPr>
              <a:defRPr/>
            </a:pPr>
            <a:r>
              <a:rPr lang="sv-FI" dirty="0" smtClean="0"/>
              <a:t>Nelliportalen är svår att använda</a:t>
            </a:r>
          </a:p>
          <a:p>
            <a:pPr>
              <a:defRPr/>
            </a:pPr>
            <a:r>
              <a:rPr lang="sv-FI" dirty="0" err="1" smtClean="0"/>
              <a:t>ÅAB:s</a:t>
            </a:r>
            <a:r>
              <a:rPr lang="sv-FI" dirty="0" smtClean="0"/>
              <a:t> system med campusbibliotek med olika system gör det svårt att hitta/låna böcker från andra bibliotek än det ”egna”</a:t>
            </a:r>
          </a:p>
          <a:p>
            <a:pPr>
              <a:defRPr/>
            </a:pPr>
            <a:r>
              <a:rPr lang="sv-FI" dirty="0" smtClean="0"/>
              <a:t>Olika signa vållar huvudbry</a:t>
            </a:r>
          </a:p>
          <a:p>
            <a:pPr>
              <a:defRPr/>
            </a:pPr>
            <a:r>
              <a:rPr lang="sv-FI" dirty="0" smtClean="0"/>
              <a:t>Informationen om biblioteket når inte de studerande, eftersom få orkar navigera på bibliotekets hemsida</a:t>
            </a:r>
            <a:endParaRPr lang="sv-FI" dirty="0"/>
          </a:p>
        </p:txBody>
      </p:sp>
      <p:sp>
        <p:nvSpPr>
          <p:cNvPr id="922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2DB6945-9370-49E2-AAB6-E7BC06CDF496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922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92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07A255D-268B-4811-9012-8FFBBCC8B4D7}" type="slidenum">
              <a:rPr lang="en-US" smtClean="0"/>
              <a:pPr eaLnBrk="1" hangingPunct="1"/>
              <a:t>8</a:t>
            </a:fld>
            <a:endParaRPr lang="en-US" smtClean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Sammanställning av diskussionsmaterialet</a:t>
            </a:r>
            <a:endParaRPr lang="sv-FI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smtClean="0"/>
              <a:t>Man drar sig för att fråga bibliotekarien om råd/man vet inte att man kan vända sig till dem för att få hjälp</a:t>
            </a:r>
          </a:p>
          <a:p>
            <a:r>
              <a:rPr lang="sv-FI" smtClean="0"/>
              <a:t>Undervisning i informationssökning borde fås i det skedet då man behöver den</a:t>
            </a:r>
          </a:p>
          <a:p>
            <a:endParaRPr lang="sv-FI" smtClean="0"/>
          </a:p>
          <a:p>
            <a:r>
              <a:rPr lang="sv-FI" smtClean="0"/>
              <a:t>Biblioteket har bra utrymmen (läsesalar, grupputrymmen, Bibbacafé) och apparatur</a:t>
            </a:r>
          </a:p>
        </p:txBody>
      </p:sp>
      <p:sp>
        <p:nvSpPr>
          <p:cNvPr id="1024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B5DA006-F81F-432D-B3A0-BC34419BA244}" type="datetime1">
              <a:rPr lang="sv-FI" smtClean="0"/>
              <a:pPr eaLnBrk="1" hangingPunct="1"/>
              <a:t>13.12.2011</a:t>
            </a:fld>
            <a:endParaRPr lang="en-US" smtClean="0"/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B3DA885-AA44-4829-8237-BB80B373BAFE}" type="slidenum">
              <a:rPr lang="en-US" smtClean="0"/>
              <a:pPr eaLnBrk="1" hangingPunct="1"/>
              <a:t>9</a:t>
            </a:fld>
            <a:endParaRPr lang="en-US" smtClean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Akademipower 2007">
  <a:themeElements>
    <a:clrScheme name="Akademipower 20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kademipower 2007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kademipower 20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kademipower 20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kademipower 20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kademipower 20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kademipower 20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kademipower 20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</TotalTime>
  <Words>1615</Words>
  <Application>Microsoft Office PowerPoint</Application>
  <PresentationFormat>On-screen Show (4:3)</PresentationFormat>
  <Paragraphs>217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Gill Sans MT</vt:lpstr>
      <vt:lpstr>Wingdings</vt:lpstr>
      <vt:lpstr>Akademipower 2007</vt:lpstr>
      <vt:lpstr>Fokusgruppundersökning vid ÅAB hösten 2011</vt:lpstr>
      <vt:lpstr>Fokusgruppundersökningsmetoden</vt:lpstr>
      <vt:lpstr>Deltagarna</vt:lpstr>
      <vt:lpstr>Genomförandet av fokusgruppsessionerna</vt:lpstr>
      <vt:lpstr>Diskussionsunderlaget</vt:lpstr>
      <vt:lpstr>Diskussionsunderlaget</vt:lpstr>
      <vt:lpstr>Diskussionsunderlaget</vt:lpstr>
      <vt:lpstr>Sammanställning av diskussionsmaterialet </vt:lpstr>
      <vt:lpstr>Sammanställning av diskussionsmaterialet</vt:lpstr>
      <vt:lpstr>Beskriv biblioteket med en mening</vt:lpstr>
      <vt:lpstr>När var du senast nöjd respektive missnöjd med biblioteket</vt:lpstr>
      <vt:lpstr>Var söker du information</vt:lpstr>
      <vt:lpstr>Om du behöver hjälp med infosökning, till vem vänder du dig</vt:lpstr>
      <vt:lpstr>Användarutbildning/Hur har du lärt dig söka info</vt:lpstr>
      <vt:lpstr>Använder du Nelli</vt:lpstr>
      <vt:lpstr>Sociala medier</vt:lpstr>
      <vt:lpstr>Sociala medier</vt:lpstr>
      <vt:lpstr>Synpunkter på elektroniskt material och mobilservice </vt:lpstr>
      <vt:lpstr>Vad tycker du är det viktigaste som biblioteket kan erbjuda</vt:lpstr>
      <vt:lpstr>Deltagarnas konkreta förslag</vt:lpstr>
      <vt:lpstr>Sammanfattning – deltagarnas åsikter</vt:lpstr>
      <vt:lpstr>Sammanfattning – vad kan ÅAB göra</vt:lpstr>
      <vt:lpstr>Slutsatser om fokusgruppmetoden</vt:lpstr>
      <vt:lpstr>Framtiden</vt:lpstr>
    </vt:vector>
  </TitlesOfParts>
  <Company>ÅBO AKADEMI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ÅA Power Point botten</dc:title>
  <dc:creator>rniskane</dc:creator>
  <cp:lastModifiedBy>Eva Höglund</cp:lastModifiedBy>
  <cp:revision>32</cp:revision>
  <dcterms:created xsi:type="dcterms:W3CDTF">2007-09-21T06:00:44Z</dcterms:created>
  <dcterms:modified xsi:type="dcterms:W3CDTF">2011-12-13T11:28:45Z</dcterms:modified>
</cp:coreProperties>
</file>