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6" r:id="rId3"/>
    <p:sldId id="294" r:id="rId4"/>
    <p:sldId id="321" r:id="rId5"/>
    <p:sldId id="265" r:id="rId6"/>
    <p:sldId id="295" r:id="rId7"/>
    <p:sldId id="324" r:id="rId8"/>
    <p:sldId id="325" r:id="rId9"/>
    <p:sldId id="326" r:id="rId10"/>
    <p:sldId id="328" r:id="rId11"/>
    <p:sldId id="329" r:id="rId12"/>
    <p:sldId id="327" r:id="rId13"/>
    <p:sldId id="330" r:id="rId14"/>
    <p:sldId id="309" r:id="rId15"/>
    <p:sldId id="292" r:id="rId16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76" autoAdjust="0"/>
    <p:restoredTop sz="91749" autoAdjust="0"/>
  </p:normalViewPr>
  <p:slideViewPr>
    <p:cSldViewPr>
      <p:cViewPr varScale="1">
        <p:scale>
          <a:sx n="66" d="100"/>
          <a:sy n="66" d="100"/>
        </p:scale>
        <p:origin x="-13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9704784-2E26-4932-8C09-67CCE24F2646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 smtClean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BE552DA-DF9E-49F2-812A-2347CCF68BF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500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0CEC1-0299-4423-86EC-4843A516FD7B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53CAB-B5A4-4CC6-8287-22545DBE504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A6951-237A-456D-A96F-B0C90D93895B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74683-9817-47FF-8FBE-5B11C2AE07C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EC31D-2B25-43B2-9CEA-47FFE1604B28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F7F1C-F78A-432F-B809-F432749E1A9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9BE6B-C934-47DD-80C4-5A71E30399AC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C0660-4AFC-43CF-BDC4-A7A22474A2F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69165-D61F-4565-9FED-9973A4ACA934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DB075-612E-4C22-A2AB-95B45D02A47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1374E-1B88-4606-9DF2-6FCAA10D9F12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E737D-6DB3-4D3E-97D2-4259531B7B2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0448C-2DD1-47F0-80E9-4BD1C1CE4699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5553F-DA78-4FB1-98AC-30FE04A15A7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D71E4-2D91-43C3-A21C-58AD4B5C33DD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BE077-39E8-4768-8EC3-D73895D7AD1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0A6E5-79BB-4452-AFDB-E0AEFAF256E1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4DB7D-9A3F-45E0-BDAB-6D4C84271E6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0495F-2319-4D5C-A210-61DC440C00FC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C5FD5-5A26-480D-9E44-274DB22CA0E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6C612-C6CC-4C85-9E70-67CF77E12903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B007B-9DC8-4136-85F8-AFA99D508DA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DD0542-45C0-487C-B20C-F66D3322FF24}" type="datetimeFigureOut">
              <a:rPr lang="fi-FI"/>
              <a:pPr>
                <a:defRPr/>
              </a:pPr>
              <a:t>7.11.2011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D9DDEC-AB46-45D9-A5E0-394D5916463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PirkkahaHarmaagraafinenpalkki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l="16280" t="3704" b="17284"/>
          <a:stretch>
            <a:fillRect/>
          </a:stretch>
        </p:blipFill>
        <p:spPr>
          <a:xfrm rot="16200000">
            <a:off x="3286128" y="1000128"/>
            <a:ext cx="2571745" cy="9144000"/>
          </a:xfrm>
          <a:prstGeom prst="rect">
            <a:avLst/>
          </a:prstGeom>
        </p:spPr>
      </p:pic>
      <p:pic>
        <p:nvPicPr>
          <p:cNvPr id="4" name="Kuva 3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2138" y="3392488"/>
            <a:ext cx="2879725" cy="346551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052" name="Tekstikehys 4"/>
          <p:cNvSpPr txBox="1">
            <a:spLocks noChangeArrowheads="1"/>
          </p:cNvSpPr>
          <p:nvPr/>
        </p:nvSpPr>
        <p:spPr bwMode="auto">
          <a:xfrm>
            <a:off x="0" y="115888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i-FI" sz="2800" b="1"/>
              <a:t>Kuntademokratia</a:t>
            </a:r>
            <a:r>
              <a:rPr lang="fi-FI" sz="2800"/>
              <a:t>:</a:t>
            </a:r>
          </a:p>
          <a:p>
            <a:pPr algn="ctr"/>
            <a:endParaRPr lang="fi-FI" sz="2800"/>
          </a:p>
          <a:p>
            <a:pPr algn="ctr"/>
            <a:r>
              <a:rPr lang="fi-FI" sz="2800"/>
              <a:t> Miten ottaa kuntalaiset ja kunnan työntekijät mukaan kehittämään yhdessä?</a:t>
            </a:r>
            <a:br>
              <a:rPr lang="fi-FI" sz="2800"/>
            </a:br>
            <a:r>
              <a:rPr lang="fi-FI" sz="2800"/>
              <a:t>     Miten toteuttaa hyvää johtamista?</a:t>
            </a:r>
            <a:endParaRPr lang="fi-FI" sz="2800">
              <a:latin typeface="Arial Black" pitchFamily="34" charset="0"/>
            </a:endParaRPr>
          </a:p>
        </p:txBody>
      </p:sp>
      <p:sp>
        <p:nvSpPr>
          <p:cNvPr id="11" name="Tekstikehys 10"/>
          <p:cNvSpPr txBox="1"/>
          <p:nvPr/>
        </p:nvSpPr>
        <p:spPr>
          <a:xfrm>
            <a:off x="0" y="2852738"/>
            <a:ext cx="9144000" cy="1231900"/>
          </a:xfrm>
          <a:prstGeom prst="rect">
            <a:avLst/>
          </a:prstGeom>
          <a:noFill/>
          <a:ln>
            <a:noFill/>
            <a:prstDash val="sysDot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solidFill>
                  <a:schemeClr val="bg2">
                    <a:lumMod val="25000"/>
                  </a:schemeClr>
                </a:solidFill>
                <a:latin typeface="Gill Sans MT Condensed" pitchFamily="34" charset="0"/>
                <a:cs typeface="Arial" pitchFamily="34" charset="0"/>
              </a:rPr>
              <a:t>Pormestari Helena Rissanen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 i="1" dirty="0">
              <a:solidFill>
                <a:schemeClr val="bg2">
                  <a:lumMod val="25000"/>
                </a:schemeClr>
              </a:solidFill>
              <a:latin typeface="Gill Sans MT Condense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 i="1" dirty="0">
              <a:solidFill>
                <a:schemeClr val="bg2">
                  <a:lumMod val="25000"/>
                </a:schemeClr>
              </a:solidFill>
              <a:latin typeface="Gill Sans MT Condensed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 i="1" dirty="0">
              <a:solidFill>
                <a:schemeClr val="bg2">
                  <a:lumMod val="2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15" name="Suora yhdysviiva 14"/>
          <p:cNvCxnSpPr/>
          <p:nvPr/>
        </p:nvCxnSpPr>
        <p:spPr>
          <a:xfrm>
            <a:off x="0" y="2708275"/>
            <a:ext cx="91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ikehys 13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00"/>
                            </p:stCondLst>
                            <p:childTnLst>
                              <p:par>
                                <p:cTn id="38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9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0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285750"/>
            <a:ext cx="1079500" cy="1298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uora yhdysviiva 11"/>
          <p:cNvCxnSpPr/>
          <p:nvPr/>
        </p:nvCxnSpPr>
        <p:spPr>
          <a:xfrm flipV="1">
            <a:off x="1714500" y="1214438"/>
            <a:ext cx="70723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kstikehys 12"/>
          <p:cNvSpPr txBox="1">
            <a:spLocks noChangeArrowheads="1"/>
          </p:cNvSpPr>
          <p:nvPr/>
        </p:nvSpPr>
        <p:spPr bwMode="auto">
          <a:xfrm>
            <a:off x="1600200" y="285750"/>
            <a:ext cx="68294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800">
                <a:latin typeface="Arial Black" pitchFamily="34" charset="0"/>
              </a:rPr>
              <a:t>Yhteistyön rakentaminen kunnan ja järjestöjen välille</a:t>
            </a:r>
          </a:p>
        </p:txBody>
      </p:sp>
      <p:pic>
        <p:nvPicPr>
          <p:cNvPr id="16" name="Kuva 15" descr="PirkkahaHarmaagraafinenpalkki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l="16280" t="3704" b="17284"/>
          <a:stretch>
            <a:fillRect/>
          </a:stretch>
        </p:blipFill>
        <p:spPr>
          <a:xfrm rot="16200000">
            <a:off x="3286128" y="1000127"/>
            <a:ext cx="2571745" cy="9144000"/>
          </a:xfrm>
          <a:prstGeom prst="rect">
            <a:avLst/>
          </a:prstGeom>
        </p:spPr>
      </p:pic>
      <p:sp>
        <p:nvSpPr>
          <p:cNvPr id="11270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11271" name="Tekstikehys 9"/>
          <p:cNvSpPr txBox="1">
            <a:spLocks noChangeArrowheads="1"/>
          </p:cNvSpPr>
          <p:nvPr/>
        </p:nvSpPr>
        <p:spPr bwMode="auto">
          <a:xfrm>
            <a:off x="1714500" y="5735638"/>
            <a:ext cx="607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14" name="Suorakulmio 13"/>
          <p:cNvSpPr>
            <a:spLocks noChangeArrowheads="1"/>
          </p:cNvSpPr>
          <p:nvPr/>
        </p:nvSpPr>
        <p:spPr bwMode="auto">
          <a:xfrm>
            <a:off x="1643063" y="1714500"/>
            <a:ext cx="650081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Kunnanhallituksen hyväksymät avustustoiminnan yleisperiaatteet, jossa suuntalinjat avustusten myöntämiselle 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Lautakunnat asettavat vuosittain avustustoiminnalle painopistealueet, joiden tulee toteuttaa kuntastrategiaa ja lautakuntien asettamia tavoitteita. 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Tavoitteiden tarkistus tehdään lautakunnissa aina tulevan kauden toiminnan tavoitteiden asettamisen ja talousarvion laadinnan yhteydessä.</a:t>
            </a: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14" grpId="0"/>
      <p:bldP spid="1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285750"/>
            <a:ext cx="1079500" cy="1298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uora yhdysviiva 11"/>
          <p:cNvCxnSpPr/>
          <p:nvPr/>
        </p:nvCxnSpPr>
        <p:spPr>
          <a:xfrm flipV="1">
            <a:off x="1714500" y="785813"/>
            <a:ext cx="70723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kstikehys 12"/>
          <p:cNvSpPr txBox="1">
            <a:spLocks noChangeArrowheads="1"/>
          </p:cNvSpPr>
          <p:nvPr/>
        </p:nvSpPr>
        <p:spPr bwMode="auto">
          <a:xfrm>
            <a:off x="1600200" y="285750"/>
            <a:ext cx="6829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800">
                <a:latin typeface="Arial Black" pitchFamily="34" charset="0"/>
              </a:rPr>
              <a:t>Avustustoiminnalle suuntalinjat</a:t>
            </a:r>
          </a:p>
        </p:txBody>
      </p:sp>
      <p:pic>
        <p:nvPicPr>
          <p:cNvPr id="16" name="Kuva 15" descr="PirkkahaHarmaagraafinenpalkki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l="16280" t="3704" b="17284"/>
          <a:stretch>
            <a:fillRect/>
          </a:stretch>
        </p:blipFill>
        <p:spPr>
          <a:xfrm rot="16200000">
            <a:off x="3286128" y="1000127"/>
            <a:ext cx="2571745" cy="9144000"/>
          </a:xfrm>
          <a:prstGeom prst="rect">
            <a:avLst/>
          </a:prstGeom>
        </p:spPr>
      </p:pic>
      <p:sp>
        <p:nvSpPr>
          <p:cNvPr id="12294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12295" name="Tekstikehys 9"/>
          <p:cNvSpPr txBox="1">
            <a:spLocks noChangeArrowheads="1"/>
          </p:cNvSpPr>
          <p:nvPr/>
        </p:nvSpPr>
        <p:spPr bwMode="auto">
          <a:xfrm>
            <a:off x="1714500" y="5735638"/>
            <a:ext cx="607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14" name="Suorakulmio 13"/>
          <p:cNvSpPr>
            <a:spLocks noChangeArrowheads="1"/>
          </p:cNvSpPr>
          <p:nvPr/>
        </p:nvSpPr>
        <p:spPr bwMode="auto">
          <a:xfrm>
            <a:off x="1714500" y="2214563"/>
            <a:ext cx="6500813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Edistää asukkaiden hyvinvointia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Edistää asukkaiden terveyttä ja vähentää hyvinvointia uhkaavia ongelmia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Kehittää asukkaiden omaa elinpiiriä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Vahvistaa yhteisöllisyyttä ja aktivoi kuntalaisia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Turvaa em. toimintoja toteuttavien järjestöjen toimintaedellytyksiä</a:t>
            </a:r>
          </a:p>
        </p:txBody>
      </p:sp>
      <p:sp>
        <p:nvSpPr>
          <p:cNvPr id="9" name="Suorakulmio 8"/>
          <p:cNvSpPr/>
          <p:nvPr/>
        </p:nvSpPr>
        <p:spPr>
          <a:xfrm>
            <a:off x="1697038" y="1466850"/>
            <a:ext cx="4322762" cy="5238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fi-FI" sz="2800" dirty="0">
                <a:latin typeface="Gill Sans MT Condensed" pitchFamily="34" charset="0"/>
                <a:ea typeface="ＭＳ Ｐゴシック" pitchFamily="34" charset="-128"/>
                <a:cs typeface="Arial" pitchFamily="34" charset="0"/>
              </a:rPr>
              <a:t>Avustuksia suunnataan toimintaan, joka</a:t>
            </a: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14" grpId="0"/>
      <p:bldP spid="14" grpId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285750"/>
            <a:ext cx="1079500" cy="1298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uora yhdysviiva 11"/>
          <p:cNvCxnSpPr/>
          <p:nvPr/>
        </p:nvCxnSpPr>
        <p:spPr>
          <a:xfrm flipV="1">
            <a:off x="1714500" y="1214438"/>
            <a:ext cx="70723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kstikehys 12"/>
          <p:cNvSpPr txBox="1">
            <a:spLocks noChangeArrowheads="1"/>
          </p:cNvSpPr>
          <p:nvPr/>
        </p:nvSpPr>
        <p:spPr bwMode="auto">
          <a:xfrm>
            <a:off x="1600200" y="285750"/>
            <a:ext cx="68294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800">
                <a:latin typeface="Arial Black" pitchFamily="34" charset="0"/>
              </a:rPr>
              <a:t>Yhteistyön rakentaminen kunnan ja yrittäjien välille</a:t>
            </a:r>
          </a:p>
        </p:txBody>
      </p:sp>
      <p:pic>
        <p:nvPicPr>
          <p:cNvPr id="16" name="Kuva 15" descr="PirkkahaHarmaagraafinenpalkki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l="16280" t="3704" b="17284"/>
          <a:stretch>
            <a:fillRect/>
          </a:stretch>
        </p:blipFill>
        <p:spPr>
          <a:xfrm rot="16200000">
            <a:off x="3286128" y="1000127"/>
            <a:ext cx="2571745" cy="9144000"/>
          </a:xfrm>
          <a:prstGeom prst="rect">
            <a:avLst/>
          </a:prstGeom>
        </p:spPr>
      </p:pic>
      <p:sp>
        <p:nvSpPr>
          <p:cNvPr id="13318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13319" name="Tekstikehys 9"/>
          <p:cNvSpPr txBox="1">
            <a:spLocks noChangeArrowheads="1"/>
          </p:cNvSpPr>
          <p:nvPr/>
        </p:nvSpPr>
        <p:spPr bwMode="auto">
          <a:xfrm>
            <a:off x="1714500" y="5735638"/>
            <a:ext cx="607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14" name="Suorakulmio 13"/>
          <p:cNvSpPr>
            <a:spLocks noChangeArrowheads="1"/>
          </p:cNvSpPr>
          <p:nvPr/>
        </p:nvSpPr>
        <p:spPr bwMode="auto">
          <a:xfrm>
            <a:off x="1643063" y="1997075"/>
            <a:ext cx="650081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Pirkkala on aloittanut elinkeinopoliittisen ohjelman sekä kunnan ja yrittäjien välisen yhteistyösuunnitelman laatimisen</a:t>
            </a:r>
          </a:p>
          <a:p>
            <a:pPr marL="457200" indent="-457200">
              <a:lnSpc>
                <a:spcPct val="150000"/>
              </a:lnSpc>
            </a:pPr>
            <a:endParaRPr lang="fi-FI" sz="2400">
              <a:latin typeface="Gill Sans MT Condensed" pitchFamily="34" charset="0"/>
              <a:ea typeface="ＭＳ Ｐゴシック" pitchFamily="34" charset="-128"/>
            </a:endParaRP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Työtä tehdään laajassa yhteistyössä</a:t>
            </a:r>
          </a:p>
          <a:p>
            <a:pPr marL="457200" indent="-457200">
              <a:lnSpc>
                <a:spcPct val="150000"/>
              </a:lnSpc>
            </a:pPr>
            <a:endParaRPr lang="fi-FI" sz="2400">
              <a:latin typeface="Gill Sans MT Condensed" pitchFamily="34" charset="0"/>
              <a:ea typeface="ＭＳ Ｐゴシック" pitchFamily="34" charset="-128"/>
            </a:endParaRP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Pirkkalalla kaupunkiseudun parhaat yrityselämän laajentumisalueet kehätien ja lentokentän välittömässä läheisyydessä</a:t>
            </a:r>
          </a:p>
        </p:txBody>
      </p:sp>
    </p:spTree>
    <p:custDataLst>
      <p:tags r:id="rId1"/>
    </p:custData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14" grpId="0"/>
      <p:bldP spid="1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PirkkahaHarmaagraafinenpalkki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t="3704" b="17284"/>
          <a:stretch>
            <a:fillRect/>
          </a:stretch>
        </p:blipFill>
        <p:spPr>
          <a:xfrm rot="16200000">
            <a:off x="3036084" y="1250172"/>
            <a:ext cx="3071833" cy="9144000"/>
          </a:xfrm>
          <a:prstGeom prst="rect">
            <a:avLst/>
          </a:prstGeom>
        </p:spPr>
      </p:pic>
      <p:cxnSp>
        <p:nvCxnSpPr>
          <p:cNvPr id="13" name="Suora yhdysviiva 12"/>
          <p:cNvCxnSpPr/>
          <p:nvPr/>
        </p:nvCxnSpPr>
        <p:spPr>
          <a:xfrm>
            <a:off x="0" y="28575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uora yhdysviiva 14"/>
          <p:cNvCxnSpPr/>
          <p:nvPr/>
        </p:nvCxnSpPr>
        <p:spPr>
          <a:xfrm>
            <a:off x="0" y="1214438"/>
            <a:ext cx="914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428625"/>
            <a:ext cx="485775" cy="5842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4342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14343" name="Suorakulmio 7"/>
          <p:cNvSpPr>
            <a:spLocks noChangeArrowheads="1"/>
          </p:cNvSpPr>
          <p:nvPr/>
        </p:nvSpPr>
        <p:spPr bwMode="auto">
          <a:xfrm>
            <a:off x="928688" y="214313"/>
            <a:ext cx="78581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>
              <a:lnSpc>
                <a:spcPct val="150000"/>
              </a:lnSpc>
            </a:pPr>
            <a:r>
              <a:rPr lang="fi-FI" sz="4400">
                <a:latin typeface="Gill Sans MT Condensed" pitchFamily="34" charset="0"/>
                <a:ea typeface="ＭＳ Ｐゴシック" pitchFamily="34" charset="-128"/>
              </a:rPr>
              <a:t>Yhteinen matka tavoitteeseen: Johtamistarina</a:t>
            </a:r>
          </a:p>
        </p:txBody>
      </p:sp>
      <p:sp>
        <p:nvSpPr>
          <p:cNvPr id="11" name="Sisällön paikkamerkki 2"/>
          <p:cNvSpPr txBox="1">
            <a:spLocks/>
          </p:cNvSpPr>
          <p:nvPr/>
        </p:nvSpPr>
        <p:spPr bwMode="auto">
          <a:xfrm>
            <a:off x="428625" y="1285875"/>
            <a:ext cx="8501063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defRPr/>
            </a:pPr>
            <a:r>
              <a:rPr lang="fi-FI" sz="2400" dirty="0">
                <a:latin typeface="Gill Sans MT Condensed" pitchFamily="34" charset="0"/>
              </a:rPr>
              <a:t>	</a:t>
            </a:r>
          </a:p>
          <a:p>
            <a:pPr marL="457200" indent="-457200">
              <a:defRPr/>
            </a:pPr>
            <a:r>
              <a:rPr lang="fi-FI" sz="2400" b="1" dirty="0">
                <a:latin typeface="Gill Sans MT Condensed" pitchFamily="34" charset="0"/>
              </a:rPr>
              <a:t>	</a:t>
            </a:r>
            <a:r>
              <a:rPr lang="fi-FI" sz="2400" b="1" dirty="0">
                <a:latin typeface="Pristina" pitchFamily="66" charset="0"/>
              </a:rPr>
              <a:t>Pirkkala on kunta kuntalaisia varten: päätökset tehdään vastuullisesti yleisen edun mukaisesti. Kuntalaisia kuunnellaan ja kuultua kunnioitetaan </a:t>
            </a:r>
          </a:p>
          <a:p>
            <a:pPr marL="457200" indent="-457200">
              <a:defRPr/>
            </a:pPr>
            <a:endParaRPr lang="fi-FI" sz="2400" b="1" dirty="0">
              <a:latin typeface="Pristina" pitchFamily="66" charset="0"/>
            </a:endParaRPr>
          </a:p>
          <a:p>
            <a:pPr marL="457200" indent="-457200">
              <a:defRPr/>
            </a:pPr>
            <a:r>
              <a:rPr lang="fi-FI" sz="2400" b="1" dirty="0">
                <a:latin typeface="Pristina" pitchFamily="66" charset="0"/>
              </a:rPr>
              <a:t>	Pirkkalan kunta kehittyy työntekijöiden ja päättäjien hyvän ja syvän yhteistyön  avulla. Pirkkalasta tulee  kaupunkiseudun parhaimpien palvelujen ja viihtyisimmän asuinympäristön kunta – meille kaikille</a:t>
            </a:r>
          </a:p>
          <a:p>
            <a:pPr marL="457200" indent="-457200">
              <a:defRPr/>
            </a:pPr>
            <a:endParaRPr lang="fi-FI" sz="2400" b="1" dirty="0">
              <a:latin typeface="Pristina" pitchFamily="66" charset="0"/>
            </a:endParaRPr>
          </a:p>
          <a:p>
            <a:pPr marL="457200" indent="-457200">
              <a:defRPr/>
            </a:pPr>
            <a:r>
              <a:rPr lang="fi-FI" sz="2400" b="1" dirty="0">
                <a:latin typeface="Pristina" pitchFamily="66" charset="0"/>
              </a:rPr>
              <a:t>	Pirkkalan kunta panostaa </a:t>
            </a:r>
            <a:r>
              <a:rPr lang="fi-FI" sz="2400" b="1" dirty="0" err="1">
                <a:latin typeface="Pristina" pitchFamily="66" charset="0"/>
              </a:rPr>
              <a:t>työhyvinvointiin</a:t>
            </a:r>
            <a:r>
              <a:rPr lang="fi-FI" sz="2400" b="1" dirty="0">
                <a:latin typeface="Pristina" pitchFamily="66" charset="0"/>
              </a:rPr>
              <a:t>: työntekijöille turvataan hyvät työskentelyolosuhteet, koulutusta ja mahdollisuudet vaikuttaa omaan työhön</a:t>
            </a:r>
          </a:p>
          <a:p>
            <a:pPr marL="457200" indent="-457200">
              <a:defRPr/>
            </a:pPr>
            <a:endParaRPr lang="fi-FI" sz="2400" b="1" dirty="0">
              <a:latin typeface="Pristina" pitchFamily="66" charset="0"/>
            </a:endParaRPr>
          </a:p>
          <a:p>
            <a:pPr marL="457200" indent="-457200">
              <a:defRPr/>
            </a:pPr>
            <a:r>
              <a:rPr lang="fi-FI" sz="2400" b="1" dirty="0">
                <a:latin typeface="Pristina" pitchFamily="66" charset="0"/>
              </a:rPr>
              <a:t>	Kestävä parhaimmuus rakentuu esimerkillisten päättäjä-, esimies- ja työntekijätaitojen avulla</a:t>
            </a:r>
          </a:p>
          <a:p>
            <a:pPr marL="457200" indent="-457200">
              <a:defRPr/>
            </a:pPr>
            <a:endParaRPr lang="fi-FI" sz="2400" b="1" dirty="0">
              <a:latin typeface="Pristina" pitchFamily="66" charset="0"/>
            </a:endParaRPr>
          </a:p>
          <a:p>
            <a:pPr marL="457200" indent="-457200">
              <a:defRPr/>
            </a:pPr>
            <a:r>
              <a:rPr lang="fi-FI" sz="2400" b="1" dirty="0">
                <a:latin typeface="Pristina" pitchFamily="66" charset="0"/>
              </a:rPr>
              <a:t>	-  Teemme yhdessä Pirkkalasta  parhaan paikan asua ja työskennellä</a:t>
            </a:r>
          </a:p>
          <a:p>
            <a:pPr marL="457200" indent="-457200">
              <a:defRPr/>
            </a:pPr>
            <a:endParaRPr lang="fi-FI" sz="2400" b="1" dirty="0">
              <a:latin typeface="Pristina" pitchFamily="66" charset="0"/>
            </a:endParaRPr>
          </a:p>
          <a:p>
            <a:pPr marL="457200" indent="-457200">
              <a:defRPr/>
            </a:pPr>
            <a:endParaRPr lang="fi-FI" sz="2400" dirty="0">
              <a:latin typeface="French Script MT" pitchFamily="66" charset="0"/>
            </a:endParaRPr>
          </a:p>
          <a:p>
            <a:pPr marL="457200" indent="-457200">
              <a:defRPr/>
            </a:pPr>
            <a:r>
              <a:rPr lang="fi-FI" sz="2400" dirty="0">
                <a:latin typeface="French Script MT" pitchFamily="66" charset="0"/>
              </a:rPr>
              <a:t>	</a:t>
            </a:r>
          </a:p>
          <a:p>
            <a:pPr marL="457200" indent="-457200">
              <a:defRPr/>
            </a:pPr>
            <a:endParaRPr lang="fi-FI" sz="2400" dirty="0">
              <a:latin typeface="Gill Sans MT Condensed" pitchFamily="34" charset="0"/>
            </a:endParaRPr>
          </a:p>
          <a:p>
            <a:pPr marL="457200" indent="-457200">
              <a:defRPr/>
            </a:pPr>
            <a:r>
              <a:rPr lang="fi-FI" sz="2400" dirty="0">
                <a:latin typeface="Gill Sans MT Condensed" pitchFamily="34" charset="0"/>
              </a:rPr>
              <a:t>	</a:t>
            </a:r>
          </a:p>
          <a:p>
            <a:pPr marL="457200" indent="-457200">
              <a:defRPr/>
            </a:pPr>
            <a:endParaRPr lang="fi-FI" sz="2400" dirty="0">
              <a:latin typeface="Gill Sans MT Condensed" pitchFamily="34" charset="0"/>
            </a:endParaRPr>
          </a:p>
          <a:p>
            <a:pPr marL="457200" indent="-457200">
              <a:defRPr/>
            </a:pPr>
            <a:r>
              <a:rPr lang="fi-FI" sz="2400" dirty="0">
                <a:latin typeface="Gill Sans MT Condensed" pitchFamily="34" charset="0"/>
              </a:rPr>
              <a:t>	</a:t>
            </a:r>
          </a:p>
          <a:p>
            <a:pPr>
              <a:defRPr/>
            </a:pPr>
            <a:endParaRPr lang="fi-FI" sz="2400" dirty="0">
              <a:latin typeface="Gill Sans MT Condensed" pitchFamily="34" charset="0"/>
            </a:endParaRPr>
          </a:p>
          <a:p>
            <a:pPr>
              <a:defRPr/>
            </a:pPr>
            <a:endParaRPr lang="fi-FI" sz="2400" dirty="0">
              <a:latin typeface="Gill Sans MT Condensed" pitchFamily="34" charset="0"/>
            </a:endParaRPr>
          </a:p>
          <a:p>
            <a:pPr>
              <a:defRPr/>
            </a:pPr>
            <a:endParaRPr lang="fi-FI" sz="2400" dirty="0">
              <a:latin typeface="Gill Sans MT Condensed" pitchFamily="34" charset="0"/>
            </a:endParaRPr>
          </a:p>
          <a:p>
            <a:pPr>
              <a:defRPr/>
            </a:pPr>
            <a:endParaRPr lang="fi-FI" sz="2400" dirty="0">
              <a:latin typeface="Gill Sans MT Condensed" pitchFamily="34" charset="0"/>
            </a:endParaRPr>
          </a:p>
          <a:p>
            <a:pPr marL="457200" indent="-457200">
              <a:spcBef>
                <a:spcPct val="20000"/>
              </a:spcBef>
              <a:defRPr/>
            </a:pPr>
            <a:endParaRPr lang="fi-FI" sz="2400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  <a:cs typeface="+mn-cs"/>
            </a:endParaRPr>
          </a:p>
          <a:p>
            <a:pPr marL="457200" indent="-457200" algn="ctr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fi-FI" sz="2800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  <a:cs typeface="+mn-cs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Kuva 38" descr="POP-puukoost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kstikehys 6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solidFill>
                  <a:schemeClr val="bg1"/>
                </a:solidFill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10" name="Suorakulmio 9"/>
          <p:cNvSpPr/>
          <p:nvPr/>
        </p:nvSpPr>
        <p:spPr>
          <a:xfrm>
            <a:off x="395288" y="981075"/>
            <a:ext cx="1820862" cy="3079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fi-FI" sz="1400" dirty="0">
                <a:latin typeface="Gill Sans MT Condensed" pitchFamily="34" charset="0"/>
              </a:rPr>
              <a:t>Pormestarimallin kehittäminen </a:t>
            </a:r>
            <a:endParaRPr lang="fi-FI" sz="1400" dirty="0"/>
          </a:p>
        </p:txBody>
      </p:sp>
      <p:sp>
        <p:nvSpPr>
          <p:cNvPr id="11" name="Suorakulmio 10"/>
          <p:cNvSpPr/>
          <p:nvPr/>
        </p:nvSpPr>
        <p:spPr>
          <a:xfrm>
            <a:off x="3492500" y="2636838"/>
            <a:ext cx="1120775" cy="30797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fi-FI" sz="1400" dirty="0">
                <a:latin typeface="Gill Sans MT Condensed" pitchFamily="34" charset="0"/>
              </a:rPr>
              <a:t>Hallitusohjelmatyö</a:t>
            </a:r>
          </a:p>
        </p:txBody>
      </p:sp>
      <p:sp>
        <p:nvSpPr>
          <p:cNvPr id="12" name="Suorakulmio 11"/>
          <p:cNvSpPr/>
          <p:nvPr/>
        </p:nvSpPr>
        <p:spPr>
          <a:xfrm>
            <a:off x="755650" y="1700213"/>
            <a:ext cx="1452563" cy="307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fi-FI" sz="1400" dirty="0">
                <a:latin typeface="Gill Sans MT Condensed" pitchFamily="34" charset="0"/>
              </a:rPr>
              <a:t>Poliittinen valiokuntatyö</a:t>
            </a:r>
          </a:p>
        </p:txBody>
      </p:sp>
      <p:sp>
        <p:nvSpPr>
          <p:cNvPr id="13" name="Suorakulmio 12"/>
          <p:cNvSpPr/>
          <p:nvPr/>
        </p:nvSpPr>
        <p:spPr>
          <a:xfrm>
            <a:off x="2555875" y="836613"/>
            <a:ext cx="1504950" cy="3079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fi-FI" sz="1400" dirty="0">
                <a:latin typeface="Gill Sans MT Condensed" pitchFamily="34" charset="0"/>
              </a:rPr>
              <a:t>Poliittinen johtoryhmätyö</a:t>
            </a:r>
          </a:p>
        </p:txBody>
      </p:sp>
      <p:sp>
        <p:nvSpPr>
          <p:cNvPr id="14" name="Suorakulmio 13"/>
          <p:cNvSpPr/>
          <p:nvPr/>
        </p:nvSpPr>
        <p:spPr>
          <a:xfrm>
            <a:off x="611188" y="2133600"/>
            <a:ext cx="2076450" cy="30797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fi-FI" sz="1400" dirty="0">
                <a:latin typeface="Gill Sans MT Condensed" pitchFamily="34" charset="0"/>
              </a:rPr>
              <a:t>Lautakuntien puheenjohtajayhteistyö</a:t>
            </a:r>
          </a:p>
        </p:txBody>
      </p:sp>
      <p:sp>
        <p:nvSpPr>
          <p:cNvPr id="16" name="Suorakulmio 15"/>
          <p:cNvSpPr/>
          <p:nvPr/>
        </p:nvSpPr>
        <p:spPr>
          <a:xfrm>
            <a:off x="347663" y="4335463"/>
            <a:ext cx="1881187" cy="3079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fi-FI" sz="1400" dirty="0">
                <a:latin typeface="Gill Sans MT Condensed" pitchFamily="34" charset="0"/>
              </a:rPr>
              <a:t>Kunnanhallitustyön kehittäminen</a:t>
            </a:r>
          </a:p>
        </p:txBody>
      </p:sp>
      <p:sp>
        <p:nvSpPr>
          <p:cNvPr id="17" name="Suorakulmio 16"/>
          <p:cNvSpPr/>
          <p:nvPr/>
        </p:nvSpPr>
        <p:spPr>
          <a:xfrm>
            <a:off x="173038" y="3854450"/>
            <a:ext cx="2006600" cy="307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fi-FI" sz="1400" dirty="0">
                <a:latin typeface="Gill Sans MT Condensed" pitchFamily="34" charset="0"/>
              </a:rPr>
              <a:t>Valtuustotyöskentelyn kehittäminen</a:t>
            </a:r>
          </a:p>
        </p:txBody>
      </p:sp>
      <p:sp>
        <p:nvSpPr>
          <p:cNvPr id="18" name="Suorakulmio 17"/>
          <p:cNvSpPr/>
          <p:nvPr/>
        </p:nvSpPr>
        <p:spPr>
          <a:xfrm>
            <a:off x="785813" y="2978150"/>
            <a:ext cx="2779712" cy="307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Seudullisten poliittisten verkostojen rakentaminen</a:t>
            </a:r>
          </a:p>
        </p:txBody>
      </p:sp>
      <p:sp>
        <p:nvSpPr>
          <p:cNvPr id="19" name="Suorakulmio 18"/>
          <p:cNvSpPr/>
          <p:nvPr/>
        </p:nvSpPr>
        <p:spPr>
          <a:xfrm>
            <a:off x="357188" y="2565400"/>
            <a:ext cx="3041650" cy="3079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Valtakunnallisten poliittisten verkostojen rakentaminen</a:t>
            </a:r>
          </a:p>
        </p:txBody>
      </p:sp>
      <p:sp>
        <p:nvSpPr>
          <p:cNvPr id="20" name="Suorakulmio 19"/>
          <p:cNvSpPr/>
          <p:nvPr/>
        </p:nvSpPr>
        <p:spPr>
          <a:xfrm>
            <a:off x="2393950" y="3829050"/>
            <a:ext cx="2392363" cy="3079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Kuntalaisten henkilökohtainen kuuleminen</a:t>
            </a:r>
            <a:endParaRPr lang="fi-FI" sz="1400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21" name="Suorakulmio 20"/>
          <p:cNvSpPr/>
          <p:nvPr/>
        </p:nvSpPr>
        <p:spPr>
          <a:xfrm>
            <a:off x="500063" y="4835525"/>
            <a:ext cx="1846262" cy="3079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Teemakuulemisten järjestäminen</a:t>
            </a:r>
          </a:p>
        </p:txBody>
      </p:sp>
      <p:sp>
        <p:nvSpPr>
          <p:cNvPr id="22" name="Suorakulmio 21"/>
          <p:cNvSpPr/>
          <p:nvPr/>
        </p:nvSpPr>
        <p:spPr>
          <a:xfrm>
            <a:off x="2771775" y="1989138"/>
            <a:ext cx="1930400" cy="307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Poliittisen näkyvyyden lisääminen</a:t>
            </a:r>
          </a:p>
        </p:txBody>
      </p:sp>
      <p:sp>
        <p:nvSpPr>
          <p:cNvPr id="23" name="Suorakulmio 22"/>
          <p:cNvSpPr/>
          <p:nvPr/>
        </p:nvSpPr>
        <p:spPr>
          <a:xfrm>
            <a:off x="2478088" y="4297363"/>
            <a:ext cx="1052512" cy="307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Media-aktiivisuus</a:t>
            </a:r>
          </a:p>
        </p:txBody>
      </p:sp>
      <p:sp>
        <p:nvSpPr>
          <p:cNvPr id="24" name="Suorakulmio 23"/>
          <p:cNvSpPr/>
          <p:nvPr/>
        </p:nvSpPr>
        <p:spPr>
          <a:xfrm>
            <a:off x="1979613" y="1341438"/>
            <a:ext cx="2803525" cy="307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Tulevien päätösten ennakointikäytännön luominen</a:t>
            </a:r>
          </a:p>
        </p:txBody>
      </p:sp>
      <p:sp>
        <p:nvSpPr>
          <p:cNvPr id="25" name="Suorakulmio 24"/>
          <p:cNvSpPr/>
          <p:nvPr/>
        </p:nvSpPr>
        <p:spPr>
          <a:xfrm>
            <a:off x="2660650" y="4692650"/>
            <a:ext cx="2339975" cy="30797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Kuntapalvelujen kehittämisen linjaaminen</a:t>
            </a:r>
          </a:p>
        </p:txBody>
      </p:sp>
      <p:sp>
        <p:nvSpPr>
          <p:cNvPr id="26" name="Suorakulmio 25"/>
          <p:cNvSpPr/>
          <p:nvPr/>
        </p:nvSpPr>
        <p:spPr>
          <a:xfrm>
            <a:off x="504825" y="3406775"/>
            <a:ext cx="3281363" cy="3079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Operatiivisen johdon tukeminen muutosten toteuttamisessa</a:t>
            </a:r>
            <a:endParaRPr lang="fi-FI" sz="1400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27" name="Suorakulmio 26"/>
          <p:cNvSpPr/>
          <p:nvPr/>
        </p:nvSpPr>
        <p:spPr>
          <a:xfrm>
            <a:off x="5003800" y="1844675"/>
            <a:ext cx="1757363" cy="307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Kuntastrategian toteuttaminen</a:t>
            </a:r>
          </a:p>
        </p:txBody>
      </p:sp>
      <p:sp>
        <p:nvSpPr>
          <p:cNvPr id="28" name="Suorakulmio 27"/>
          <p:cNvSpPr/>
          <p:nvPr/>
        </p:nvSpPr>
        <p:spPr>
          <a:xfrm>
            <a:off x="4859338" y="981075"/>
            <a:ext cx="2193925" cy="307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Strategisten hankkeiden toteuttaminen</a:t>
            </a:r>
          </a:p>
        </p:txBody>
      </p:sp>
      <p:sp>
        <p:nvSpPr>
          <p:cNvPr id="29" name="Suorakulmio 28"/>
          <p:cNvSpPr/>
          <p:nvPr/>
        </p:nvSpPr>
        <p:spPr>
          <a:xfrm>
            <a:off x="6372225" y="1412875"/>
            <a:ext cx="2636838" cy="307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Johtamisen vuosikelloideologian jalkauttaminen</a:t>
            </a:r>
          </a:p>
        </p:txBody>
      </p:sp>
      <p:sp>
        <p:nvSpPr>
          <p:cNvPr id="30" name="Suorakulmio 29"/>
          <p:cNvSpPr/>
          <p:nvPr/>
        </p:nvSpPr>
        <p:spPr>
          <a:xfrm>
            <a:off x="6875463" y="1916113"/>
            <a:ext cx="2133600" cy="307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Johtoryhmätyöskentelyn kehittäminen</a:t>
            </a:r>
          </a:p>
        </p:txBody>
      </p:sp>
      <p:sp>
        <p:nvSpPr>
          <p:cNvPr id="31" name="Suorakulmio 30"/>
          <p:cNvSpPr/>
          <p:nvPr/>
        </p:nvSpPr>
        <p:spPr>
          <a:xfrm>
            <a:off x="5435600" y="2349500"/>
            <a:ext cx="2770188" cy="3079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Palveluketjuajattelun avaaminen ja toteuttaminen</a:t>
            </a:r>
          </a:p>
        </p:txBody>
      </p:sp>
      <p:sp>
        <p:nvSpPr>
          <p:cNvPr id="32" name="Suorakulmio 31"/>
          <p:cNvSpPr/>
          <p:nvPr/>
        </p:nvSpPr>
        <p:spPr>
          <a:xfrm>
            <a:off x="7092950" y="3213100"/>
            <a:ext cx="1909763" cy="3079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Tiedolla johtamisen kehittäminen</a:t>
            </a:r>
            <a:endParaRPr lang="fi-FI" sz="1600" dirty="0">
              <a:solidFill>
                <a:schemeClr val="bg1">
                  <a:lumMod val="50000"/>
                </a:schemeClr>
              </a:solidFill>
              <a:latin typeface="Gill Sans MT Condensed" pitchFamily="34" charset="0"/>
            </a:endParaRPr>
          </a:p>
        </p:txBody>
      </p:sp>
      <p:sp>
        <p:nvSpPr>
          <p:cNvPr id="33" name="Suorakulmio 32"/>
          <p:cNvSpPr/>
          <p:nvPr/>
        </p:nvSpPr>
        <p:spPr>
          <a:xfrm>
            <a:off x="7099300" y="3716338"/>
            <a:ext cx="2044700" cy="307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Talousarviovalmistelun kehittäminen</a:t>
            </a:r>
          </a:p>
        </p:txBody>
      </p:sp>
      <p:sp>
        <p:nvSpPr>
          <p:cNvPr id="34" name="Suorakulmio 33"/>
          <p:cNvSpPr/>
          <p:nvPr/>
        </p:nvSpPr>
        <p:spPr>
          <a:xfrm>
            <a:off x="5003800" y="4076700"/>
            <a:ext cx="1990725" cy="307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Uusien innovaatioiden edistäminen</a:t>
            </a:r>
          </a:p>
        </p:txBody>
      </p:sp>
      <p:sp>
        <p:nvSpPr>
          <p:cNvPr id="35" name="Suorakulmio 34"/>
          <p:cNvSpPr/>
          <p:nvPr/>
        </p:nvSpPr>
        <p:spPr>
          <a:xfrm>
            <a:off x="7019925" y="4437063"/>
            <a:ext cx="1762125" cy="3079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Pormestarimallin kehittäminen</a:t>
            </a:r>
          </a:p>
        </p:txBody>
      </p:sp>
      <p:sp>
        <p:nvSpPr>
          <p:cNvPr id="36" name="Suorakulmio 35"/>
          <p:cNvSpPr/>
          <p:nvPr/>
        </p:nvSpPr>
        <p:spPr>
          <a:xfrm>
            <a:off x="6011863" y="4868863"/>
            <a:ext cx="1622425" cy="307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Organisaation uudistaminen</a:t>
            </a:r>
          </a:p>
        </p:txBody>
      </p:sp>
      <p:sp>
        <p:nvSpPr>
          <p:cNvPr id="37" name="Suorakulmio 36"/>
          <p:cNvSpPr/>
          <p:nvPr/>
        </p:nvSpPr>
        <p:spPr>
          <a:xfrm>
            <a:off x="5219700" y="3357563"/>
            <a:ext cx="1614488" cy="307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Tiedottamisen kehittäminen</a:t>
            </a:r>
          </a:p>
        </p:txBody>
      </p:sp>
      <p:sp>
        <p:nvSpPr>
          <p:cNvPr id="38" name="Suorakulmio 37"/>
          <p:cNvSpPr/>
          <p:nvPr/>
        </p:nvSpPr>
        <p:spPr>
          <a:xfrm>
            <a:off x="5219700" y="2852738"/>
            <a:ext cx="1865313" cy="307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sz="1400" dirty="0">
                <a:latin typeface="Gill Sans MT Condensed" pitchFamily="34" charset="0"/>
              </a:rPr>
              <a:t>Sisäisen valvonnan kehittäminen</a:t>
            </a:r>
          </a:p>
        </p:txBody>
      </p:sp>
      <p:sp>
        <p:nvSpPr>
          <p:cNvPr id="40" name="Suorakulmio 39"/>
          <p:cNvSpPr/>
          <p:nvPr/>
        </p:nvSpPr>
        <p:spPr>
          <a:xfrm>
            <a:off x="2500313" y="5929313"/>
            <a:ext cx="995362" cy="369887"/>
          </a:xfrm>
          <a:prstGeom prst="rect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b="1" dirty="0">
                <a:latin typeface="Gill Sans MT Condensed" pitchFamily="34" charset="0"/>
              </a:rPr>
              <a:t>Välittäminen</a:t>
            </a:r>
          </a:p>
        </p:txBody>
      </p:sp>
      <p:sp>
        <p:nvSpPr>
          <p:cNvPr id="41" name="Suorakulmio 40"/>
          <p:cNvSpPr/>
          <p:nvPr/>
        </p:nvSpPr>
        <p:spPr>
          <a:xfrm>
            <a:off x="3786188" y="5643563"/>
            <a:ext cx="714375" cy="369887"/>
          </a:xfrm>
          <a:prstGeom prst="rect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514350" indent="-514350">
              <a:defRPr/>
            </a:pPr>
            <a:r>
              <a:rPr lang="fi-FI" b="1" dirty="0">
                <a:latin typeface="Gill Sans MT Condensed" pitchFamily="34" charset="0"/>
              </a:rPr>
              <a:t>Luovuus</a:t>
            </a:r>
          </a:p>
        </p:txBody>
      </p:sp>
      <p:sp>
        <p:nvSpPr>
          <p:cNvPr id="42" name="Suorakulmio 41"/>
          <p:cNvSpPr/>
          <p:nvPr/>
        </p:nvSpPr>
        <p:spPr>
          <a:xfrm>
            <a:off x="5143500" y="5786438"/>
            <a:ext cx="1017588" cy="369887"/>
          </a:xfrm>
          <a:prstGeom prst="rect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b="1" dirty="0">
                <a:latin typeface="Gill Sans MT Condensed" pitchFamily="34" charset="0"/>
              </a:rPr>
              <a:t>Yhteisöllisyys</a:t>
            </a:r>
          </a:p>
        </p:txBody>
      </p:sp>
      <p:sp>
        <p:nvSpPr>
          <p:cNvPr id="43" name="Suorakulmio 42"/>
          <p:cNvSpPr/>
          <p:nvPr/>
        </p:nvSpPr>
        <p:spPr>
          <a:xfrm>
            <a:off x="4214813" y="6286500"/>
            <a:ext cx="1001712" cy="369888"/>
          </a:xfrm>
          <a:prstGeom prst="rect">
            <a:avLst/>
          </a:prstGeom>
          <a:solidFill>
            <a:schemeClr val="bg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514350" indent="-514350">
              <a:defRPr/>
            </a:pPr>
            <a:r>
              <a:rPr lang="fi-FI" b="1" dirty="0">
                <a:latin typeface="Gill Sans MT Condensed" pitchFamily="34" charset="0"/>
              </a:rPr>
              <a:t>Vastuullisuus</a:t>
            </a:r>
          </a:p>
        </p:txBody>
      </p:sp>
      <p:sp>
        <p:nvSpPr>
          <p:cNvPr id="15396" name="Suorakulmio 38"/>
          <p:cNvSpPr>
            <a:spLocks noChangeArrowheads="1"/>
          </p:cNvSpPr>
          <p:nvPr/>
        </p:nvSpPr>
        <p:spPr bwMode="auto">
          <a:xfrm>
            <a:off x="107950" y="115888"/>
            <a:ext cx="27924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2000">
                <a:latin typeface="Gill Sans MT Condensed" pitchFamily="34" charset="0"/>
              </a:rPr>
              <a:t>Poliittisen johtamisen kehittäminen</a:t>
            </a:r>
          </a:p>
          <a:p>
            <a:r>
              <a:rPr lang="fi-FI" sz="2000">
                <a:latin typeface="Gill Sans MT Condensed" pitchFamily="34" charset="0"/>
              </a:rPr>
              <a:t>- Pormestarin vastuulla </a:t>
            </a:r>
            <a:endParaRPr lang="fi-FI" sz="2000"/>
          </a:p>
        </p:txBody>
      </p:sp>
      <p:sp>
        <p:nvSpPr>
          <p:cNvPr id="15397" name="Suorakulmio 44"/>
          <p:cNvSpPr>
            <a:spLocks noChangeArrowheads="1"/>
          </p:cNvSpPr>
          <p:nvPr/>
        </p:nvSpPr>
        <p:spPr bwMode="auto">
          <a:xfrm>
            <a:off x="5867400" y="115888"/>
            <a:ext cx="3024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2000">
                <a:latin typeface="Gill Sans MT Condensed" pitchFamily="34" charset="0"/>
              </a:rPr>
              <a:t>Operatiivisen johtamisen kehittäminen</a:t>
            </a:r>
          </a:p>
          <a:p>
            <a:r>
              <a:rPr lang="fi-FI" sz="2000">
                <a:latin typeface="Gill Sans MT Condensed" pitchFamily="34" charset="0"/>
              </a:rPr>
              <a:t>- Kansliapäällikön vastuulla </a:t>
            </a:r>
            <a:endParaRPr lang="fi-FI" sz="200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PirkkahaHarmaagraafinenpalkki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t="3704" b="17284"/>
          <a:stretch>
            <a:fillRect/>
          </a:stretch>
        </p:blipFill>
        <p:spPr>
          <a:xfrm rot="16200000">
            <a:off x="3036084" y="1250172"/>
            <a:ext cx="3071833" cy="9144000"/>
          </a:xfrm>
          <a:prstGeom prst="rect">
            <a:avLst/>
          </a:prstGeom>
        </p:spPr>
      </p:pic>
      <p:sp>
        <p:nvSpPr>
          <p:cNvPr id="2052" name="Tekstikehys 4"/>
          <p:cNvSpPr txBox="1">
            <a:spLocks noChangeArrowheads="1"/>
          </p:cNvSpPr>
          <p:nvPr/>
        </p:nvSpPr>
        <p:spPr bwMode="auto">
          <a:xfrm>
            <a:off x="714375" y="2565400"/>
            <a:ext cx="8358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i-FI" sz="3600">
                <a:latin typeface="Arial Black" pitchFamily="34" charset="0"/>
              </a:rPr>
              <a:t>Kiitos!</a:t>
            </a:r>
          </a:p>
        </p:txBody>
      </p:sp>
      <p:cxnSp>
        <p:nvCxnSpPr>
          <p:cNvPr id="13" name="Suora yhdysviiva 12"/>
          <p:cNvCxnSpPr/>
          <p:nvPr/>
        </p:nvCxnSpPr>
        <p:spPr>
          <a:xfrm>
            <a:off x="-19050" y="2509838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uora yhdysviiva 14"/>
          <p:cNvCxnSpPr/>
          <p:nvPr/>
        </p:nvCxnSpPr>
        <p:spPr>
          <a:xfrm>
            <a:off x="0" y="3286125"/>
            <a:ext cx="914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8038" y="2557463"/>
            <a:ext cx="485775" cy="5842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00"/>
                            </p:stCondLst>
                            <p:childTnLst>
                              <p:par>
                                <p:cTn id="28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9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Pirkkalan vaakuna pieni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3" y="285750"/>
            <a:ext cx="1079500" cy="1298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075" name="Tekstikehys 12"/>
          <p:cNvSpPr txBox="1">
            <a:spLocks noChangeArrowheads="1"/>
          </p:cNvSpPr>
          <p:nvPr/>
        </p:nvSpPr>
        <p:spPr bwMode="auto">
          <a:xfrm>
            <a:off x="1476375" y="549275"/>
            <a:ext cx="70548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800">
                <a:latin typeface="Arial Black" pitchFamily="34" charset="0"/>
              </a:rPr>
              <a:t>Kuntademokratiaa ja johtajuutta</a:t>
            </a:r>
          </a:p>
        </p:txBody>
      </p:sp>
      <p:pic>
        <p:nvPicPr>
          <p:cNvPr id="16" name="Kuva 15" descr="PirkkahaHarmaagraafinenpalkki.pn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t="3704" b="17284"/>
          <a:stretch>
            <a:fillRect/>
          </a:stretch>
        </p:blipFill>
        <p:spPr>
          <a:xfrm rot="16200000">
            <a:off x="3036084" y="1250172"/>
            <a:ext cx="3071833" cy="9144000"/>
          </a:xfrm>
          <a:prstGeom prst="rect">
            <a:avLst/>
          </a:prstGeom>
        </p:spPr>
      </p:pic>
      <p:sp>
        <p:nvSpPr>
          <p:cNvPr id="19" name="Tekstikehys 18"/>
          <p:cNvSpPr txBox="1">
            <a:spLocks noChangeArrowheads="1"/>
          </p:cNvSpPr>
          <p:nvPr/>
        </p:nvSpPr>
        <p:spPr bwMode="auto">
          <a:xfrm>
            <a:off x="1835150" y="1111250"/>
            <a:ext cx="7143750" cy="52625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>
              <a:lnSpc>
                <a:spcPct val="150000"/>
              </a:lnSpc>
            </a:pPr>
            <a:endParaRPr lang="fi-FI" sz="2800">
              <a:latin typeface="Gill Sans MT Condensed" pitchFamily="34" charset="0"/>
              <a:ea typeface="ＭＳ Ｐゴシック" pitchFamily="34" charset="-128"/>
            </a:endParaRPr>
          </a:p>
          <a:p>
            <a:pPr marL="571500" indent="-571500">
              <a:lnSpc>
                <a:spcPct val="150000"/>
              </a:lnSpc>
              <a:buFont typeface="Calibri" pitchFamily="34" charset="0"/>
              <a:buAutoNum type="romanUcPeriod"/>
            </a:pPr>
            <a:r>
              <a:rPr lang="fi-FI" sz="2800">
                <a:latin typeface="Gill Sans MT Condensed" pitchFamily="34" charset="0"/>
                <a:ea typeface="ＭＳ Ｐゴシック" pitchFamily="34" charset="-128"/>
              </a:rPr>
              <a:t>Faktoja Pirkkalasta</a:t>
            </a:r>
          </a:p>
          <a:p>
            <a:pPr marL="571500" indent="-571500">
              <a:lnSpc>
                <a:spcPct val="150000"/>
              </a:lnSpc>
              <a:buFont typeface="Calibri" pitchFamily="34" charset="0"/>
              <a:buAutoNum type="romanUcPeriod"/>
            </a:pPr>
            <a:endParaRPr lang="fi-FI" sz="2800">
              <a:latin typeface="Gill Sans MT Condensed" pitchFamily="34" charset="0"/>
              <a:ea typeface="ＭＳ Ｐゴシック" pitchFamily="34" charset="-128"/>
            </a:endParaRPr>
          </a:p>
          <a:p>
            <a:pPr marL="571500" indent="-571500">
              <a:lnSpc>
                <a:spcPct val="150000"/>
              </a:lnSpc>
              <a:buFont typeface="Calibri" pitchFamily="34" charset="0"/>
              <a:buAutoNum type="romanUcPeriod"/>
            </a:pPr>
            <a:r>
              <a:rPr lang="fi-FI" sz="2800">
                <a:latin typeface="Gill Sans MT Condensed" pitchFamily="34" charset="0"/>
                <a:ea typeface="ＭＳ Ｐゴシック" pitchFamily="34" charset="-128"/>
              </a:rPr>
              <a:t>Osallisuuden lähteillä</a:t>
            </a:r>
          </a:p>
          <a:p>
            <a:pPr marL="571500" indent="-571500">
              <a:lnSpc>
                <a:spcPct val="150000"/>
              </a:lnSpc>
              <a:buFont typeface="Calibri" pitchFamily="34" charset="0"/>
              <a:buAutoNum type="romanUcPeriod"/>
            </a:pPr>
            <a:endParaRPr lang="fi-FI" sz="2800">
              <a:latin typeface="Gill Sans MT Condensed" pitchFamily="34" charset="0"/>
              <a:ea typeface="ＭＳ Ｐゴシック" pitchFamily="34" charset="-128"/>
            </a:endParaRPr>
          </a:p>
          <a:p>
            <a:pPr marL="571500" indent="-571500">
              <a:lnSpc>
                <a:spcPct val="150000"/>
              </a:lnSpc>
              <a:buFont typeface="Calibri" pitchFamily="34" charset="0"/>
              <a:buAutoNum type="romanUcPeriod"/>
            </a:pPr>
            <a:r>
              <a:rPr lang="fi-FI" sz="2800">
                <a:latin typeface="Gill Sans MT Condensed" pitchFamily="34" charset="0"/>
                <a:ea typeface="ＭＳ Ｐゴシック" pitchFamily="34" charset="-128"/>
              </a:rPr>
              <a:t>Johtajuuden kehittämisen painopisteitä Pirkkalassa</a:t>
            </a:r>
          </a:p>
          <a:p>
            <a:pPr marL="571500" indent="-571500">
              <a:lnSpc>
                <a:spcPct val="150000"/>
              </a:lnSpc>
            </a:pPr>
            <a:endParaRPr lang="fi-FI" sz="2800">
              <a:latin typeface="Gill Sans MT Condensed" pitchFamily="34" charset="0"/>
              <a:ea typeface="ＭＳ Ｐゴシック" pitchFamily="34" charset="-128"/>
            </a:endParaRPr>
          </a:p>
          <a:p>
            <a:pPr marL="571500" indent="-571500">
              <a:lnSpc>
                <a:spcPct val="150000"/>
              </a:lnSpc>
              <a:buFont typeface="Calibri" pitchFamily="34" charset="0"/>
              <a:buAutoNum type="romanUcPeriod"/>
            </a:pPr>
            <a:endParaRPr lang="fi-FI" sz="2800">
              <a:latin typeface="Gill Sans MT Condensed" pitchFamily="34" charset="0"/>
              <a:ea typeface="ＭＳ Ｐゴシック" pitchFamily="34" charset="-128"/>
            </a:endParaRPr>
          </a:p>
        </p:txBody>
      </p:sp>
      <p:sp>
        <p:nvSpPr>
          <p:cNvPr id="3078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cxnSp>
        <p:nvCxnSpPr>
          <p:cNvPr id="17" name="Suora yhdysviiva 16"/>
          <p:cNvCxnSpPr/>
          <p:nvPr/>
        </p:nvCxnSpPr>
        <p:spPr>
          <a:xfrm>
            <a:off x="1714500" y="1285875"/>
            <a:ext cx="58578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285750"/>
            <a:ext cx="1079500" cy="1298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uora yhdysviiva 11"/>
          <p:cNvCxnSpPr/>
          <p:nvPr/>
        </p:nvCxnSpPr>
        <p:spPr>
          <a:xfrm>
            <a:off x="1714500" y="785813"/>
            <a:ext cx="58578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kstikehys 12"/>
          <p:cNvSpPr txBox="1">
            <a:spLocks noChangeArrowheads="1"/>
          </p:cNvSpPr>
          <p:nvPr/>
        </p:nvSpPr>
        <p:spPr bwMode="auto">
          <a:xfrm>
            <a:off x="1600200" y="285750"/>
            <a:ext cx="6543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800">
                <a:latin typeface="Arial Black" pitchFamily="34" charset="0"/>
              </a:rPr>
              <a:t>Faktoja Pirkkalasta</a:t>
            </a:r>
          </a:p>
        </p:txBody>
      </p:sp>
      <p:pic>
        <p:nvPicPr>
          <p:cNvPr id="16" name="Kuva 15" descr="PirkkahaHarmaagraafinenpalkki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l="16280" t="3704" b="17284"/>
          <a:stretch>
            <a:fillRect/>
          </a:stretch>
        </p:blipFill>
        <p:spPr>
          <a:xfrm rot="16200000">
            <a:off x="3286128" y="1000128"/>
            <a:ext cx="2571745" cy="9144000"/>
          </a:xfrm>
          <a:prstGeom prst="rect">
            <a:avLst/>
          </a:prstGeom>
        </p:spPr>
      </p:pic>
      <p:sp>
        <p:nvSpPr>
          <p:cNvPr id="4102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4103" name="Tekstikehys 9"/>
          <p:cNvSpPr txBox="1">
            <a:spLocks noChangeArrowheads="1"/>
          </p:cNvSpPr>
          <p:nvPr/>
        </p:nvSpPr>
        <p:spPr bwMode="auto">
          <a:xfrm>
            <a:off x="1714500" y="5735638"/>
            <a:ext cx="607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10" name="Tekstikehys 9"/>
          <p:cNvSpPr txBox="1"/>
          <p:nvPr/>
        </p:nvSpPr>
        <p:spPr>
          <a:xfrm>
            <a:off x="1714500" y="1108075"/>
            <a:ext cx="6715125" cy="3092450"/>
          </a:xfrm>
          <a:prstGeom prst="rect">
            <a:avLst/>
          </a:prstGeom>
          <a:noFill/>
          <a:ln w="3175">
            <a:noFill/>
          </a:ln>
        </p:spPr>
        <p:txBody>
          <a:bodyPr>
            <a:spAutoFit/>
          </a:bodyPr>
          <a:lstStyle/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2800" dirty="0">
                <a:latin typeface="Gill Sans MT Condensed" pitchFamily="34" charset="0"/>
              </a:rPr>
              <a:t> Asukkaita 17 648 (31.8.2011) 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2800" dirty="0">
                <a:latin typeface="Gill Sans MT Condensed" pitchFamily="34" charset="0"/>
              </a:rPr>
              <a:t> Pinta-ala 104 km², josta maata 81 km² 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2800" dirty="0">
                <a:latin typeface="Gill Sans MT Condensed" pitchFamily="34" charset="0"/>
              </a:rPr>
              <a:t> Tuloveroprosentti 20 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2800" dirty="0">
                <a:latin typeface="Gill Sans MT Condensed" pitchFamily="34" charset="0"/>
              </a:rPr>
              <a:t> Työttömyysaste 8,9 %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dirty="0">
              <a:latin typeface="Arial Narrow" pitchFamily="34" charset="0"/>
              <a:cs typeface="+mn-cs"/>
            </a:endParaRPr>
          </a:p>
        </p:txBody>
      </p:sp>
      <p:pic>
        <p:nvPicPr>
          <p:cNvPr id="11" name="Kuva 10" descr="Peruspirkkalain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813" y="4008438"/>
            <a:ext cx="3489325" cy="23637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Kuva 13" descr="Rans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188" y="4043363"/>
            <a:ext cx="2954337" cy="23574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285750"/>
            <a:ext cx="1079500" cy="1298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076" name="Tekstikehys 12"/>
          <p:cNvSpPr txBox="1">
            <a:spLocks noChangeArrowheads="1"/>
          </p:cNvSpPr>
          <p:nvPr/>
        </p:nvSpPr>
        <p:spPr bwMode="auto">
          <a:xfrm>
            <a:off x="1600200" y="285750"/>
            <a:ext cx="72580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800">
                <a:latin typeface="Arial Black" pitchFamily="34" charset="0"/>
              </a:rPr>
              <a:t>Pirkkala kehittää systemaattisesti asiakassuuntautuneisuutta</a:t>
            </a:r>
          </a:p>
        </p:txBody>
      </p:sp>
      <p:pic>
        <p:nvPicPr>
          <p:cNvPr id="16" name="Kuva 15" descr="PirkkahaHarmaagraafinenpalkki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l="16280" t="3704" b="17284"/>
          <a:stretch>
            <a:fillRect/>
          </a:stretch>
        </p:blipFill>
        <p:spPr>
          <a:xfrm rot="16200000">
            <a:off x="3286128" y="1000127"/>
            <a:ext cx="2571745" cy="9144000"/>
          </a:xfrm>
          <a:prstGeom prst="rect">
            <a:avLst/>
          </a:prstGeom>
        </p:spPr>
      </p:pic>
      <p:sp>
        <p:nvSpPr>
          <p:cNvPr id="5125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5126" name="Tekstikehys 9"/>
          <p:cNvSpPr txBox="1">
            <a:spLocks noChangeArrowheads="1"/>
          </p:cNvSpPr>
          <p:nvPr/>
        </p:nvSpPr>
        <p:spPr bwMode="auto">
          <a:xfrm>
            <a:off x="1714500" y="5735638"/>
            <a:ext cx="607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5127" name="Suorakulmio 13"/>
          <p:cNvSpPr>
            <a:spLocks noChangeArrowheads="1"/>
          </p:cNvSpPr>
          <p:nvPr/>
        </p:nvSpPr>
        <p:spPr bwMode="auto">
          <a:xfrm>
            <a:off x="3294063" y="4059238"/>
            <a:ext cx="225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/>
            <a:r>
              <a:rPr lang="fi-FI">
                <a:latin typeface="Gill Sans MT Condensed" pitchFamily="34" charset="0"/>
                <a:ea typeface="ＭＳ Ｐゴシック" pitchFamily="34" charset="-128"/>
              </a:rPr>
              <a:t>.</a:t>
            </a:r>
          </a:p>
        </p:txBody>
      </p:sp>
      <p:pic>
        <p:nvPicPr>
          <p:cNvPr id="17" name="Picture 5" descr="binar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6375" y="1412875"/>
            <a:ext cx="6746875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Pirkkalan vaakuna pieni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3" y="285750"/>
            <a:ext cx="1079500" cy="1298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uora yhdysviiva 11"/>
          <p:cNvCxnSpPr/>
          <p:nvPr/>
        </p:nvCxnSpPr>
        <p:spPr>
          <a:xfrm>
            <a:off x="1714500" y="1285875"/>
            <a:ext cx="58578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8" name="Tekstikehys 12"/>
          <p:cNvSpPr txBox="1">
            <a:spLocks noChangeArrowheads="1"/>
          </p:cNvSpPr>
          <p:nvPr/>
        </p:nvSpPr>
        <p:spPr bwMode="auto">
          <a:xfrm>
            <a:off x="1643063" y="285750"/>
            <a:ext cx="75009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800"/>
              <a:t>Miten ottaa kuntalaiset ja kunnan työntekijät mukaan kehittämään yhdessä?</a:t>
            </a:r>
            <a:endParaRPr lang="fi-FI" sz="2800" b="1">
              <a:latin typeface="Arial Black" pitchFamily="34" charset="0"/>
            </a:endParaRPr>
          </a:p>
        </p:txBody>
      </p:sp>
      <p:pic>
        <p:nvPicPr>
          <p:cNvPr id="16" name="Kuva 15" descr="PirkkahaHarmaagraafinenpalkki.pn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l="16280" t="3704" b="17284"/>
          <a:stretch>
            <a:fillRect/>
          </a:stretch>
        </p:blipFill>
        <p:spPr>
          <a:xfrm rot="16200000">
            <a:off x="3286129" y="1000126"/>
            <a:ext cx="2571744" cy="9144002"/>
          </a:xfrm>
          <a:prstGeom prst="rect">
            <a:avLst/>
          </a:prstGeom>
        </p:spPr>
      </p:pic>
      <p:sp>
        <p:nvSpPr>
          <p:cNvPr id="6150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10" name="Sisällön paikkamerkki 2"/>
          <p:cNvSpPr txBox="1">
            <a:spLocks/>
          </p:cNvSpPr>
          <p:nvPr/>
        </p:nvSpPr>
        <p:spPr bwMode="auto">
          <a:xfrm>
            <a:off x="1857375" y="4643438"/>
            <a:ext cx="54292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/>
            <a:endParaRPr lang="fi-FI" sz="2400">
              <a:latin typeface="Gill Sans MT Condensed" pitchFamily="34" charset="0"/>
            </a:endParaRPr>
          </a:p>
        </p:txBody>
      </p:sp>
      <p:sp>
        <p:nvSpPr>
          <p:cNvPr id="9" name="Tekstikehys 8"/>
          <p:cNvSpPr txBox="1">
            <a:spLocks noChangeArrowheads="1"/>
          </p:cNvSpPr>
          <p:nvPr/>
        </p:nvSpPr>
        <p:spPr bwMode="auto">
          <a:xfrm>
            <a:off x="1692275" y="1700213"/>
            <a:ext cx="6024563" cy="523875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fi-FI" sz="2800" i="1">
                <a:latin typeface="Gill Sans MT Condensed" pitchFamily="34" charset="0"/>
              </a:rPr>
              <a:t>Esimerkkejä Pirkkalan kunnan työskentelytavoista</a:t>
            </a:r>
          </a:p>
        </p:txBody>
      </p:sp>
      <p:sp>
        <p:nvSpPr>
          <p:cNvPr id="14" name="Suorakulmio 13"/>
          <p:cNvSpPr>
            <a:spLocks noChangeArrowheads="1"/>
          </p:cNvSpPr>
          <p:nvPr/>
        </p:nvSpPr>
        <p:spPr bwMode="auto">
          <a:xfrm>
            <a:off x="1835150" y="1844675"/>
            <a:ext cx="69294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endParaRPr lang="fi-FI" sz="2400">
              <a:latin typeface="Gill Sans MT Condensed" pitchFamily="34" charset="0"/>
            </a:endParaRPr>
          </a:p>
          <a:p>
            <a:pPr marL="457200" indent="-457200">
              <a:buFontTx/>
              <a:buAutoNum type="arabicPeriod"/>
            </a:pPr>
            <a:endParaRPr lang="fi-FI" sz="2400">
              <a:latin typeface="Gill Sans MT Condensed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fi-FI" sz="2400">
                <a:latin typeface="Gill Sans MT Condensed" pitchFamily="34" charset="0"/>
              </a:rPr>
              <a:t>Pormestarijärjestelmässä kuullaan kuntalaista</a:t>
            </a:r>
          </a:p>
          <a:p>
            <a:pPr marL="457200" indent="-457200">
              <a:buFontTx/>
              <a:buAutoNum type="arabicPeriod"/>
            </a:pPr>
            <a:endParaRPr lang="fi-FI" sz="2400">
              <a:latin typeface="Gill Sans MT Condensed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fi-FI" sz="2400">
                <a:latin typeface="Gill Sans MT Condensed" pitchFamily="34" charset="0"/>
              </a:rPr>
              <a:t>Perusturvan asiakasfoorumit uusi avaus asiakkaiden vaikuttamiselle</a:t>
            </a:r>
          </a:p>
          <a:p>
            <a:pPr marL="457200" indent="-457200">
              <a:buFontTx/>
              <a:buAutoNum type="arabicPeriod"/>
            </a:pPr>
            <a:endParaRPr lang="fi-FI" sz="2400">
              <a:latin typeface="Gill Sans MT Condensed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fi-FI" sz="2400">
                <a:latin typeface="Gill Sans MT Condensed" pitchFamily="34" charset="0"/>
              </a:rPr>
              <a:t>Järjestöt osallistuvat avustusten jakamisen kehittämiseen</a:t>
            </a:r>
          </a:p>
          <a:p>
            <a:pPr marL="457200" indent="-457200">
              <a:buFontTx/>
              <a:buAutoNum type="arabicPeriod"/>
            </a:pPr>
            <a:endParaRPr lang="fi-FI" sz="2400">
              <a:latin typeface="Gill Sans MT Condensed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fi-FI" sz="2400">
                <a:latin typeface="Gill Sans MT Condensed" pitchFamily="34" charset="0"/>
              </a:rPr>
              <a:t>Yrittäjät osallistuvat elinkeinopolitiikan kehittämiseen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10" grpId="0"/>
      <p:bldP spid="10" grpId="1"/>
      <p:bldP spid="9" grpId="0"/>
      <p:bldP spid="14" grpId="0"/>
      <p:bldP spid="1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285750"/>
            <a:ext cx="1079500" cy="1298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uora yhdysviiva 11"/>
          <p:cNvCxnSpPr/>
          <p:nvPr/>
        </p:nvCxnSpPr>
        <p:spPr>
          <a:xfrm flipV="1">
            <a:off x="1714500" y="1341438"/>
            <a:ext cx="70723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kstikehys 12"/>
          <p:cNvSpPr txBox="1">
            <a:spLocks noChangeArrowheads="1"/>
          </p:cNvSpPr>
          <p:nvPr/>
        </p:nvSpPr>
        <p:spPr bwMode="auto">
          <a:xfrm>
            <a:off x="1600200" y="285750"/>
            <a:ext cx="72580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800">
                <a:latin typeface="Arial Black" pitchFamily="34" charset="0"/>
              </a:rPr>
              <a:t>Pormestarin ja kuntalaisten yhteydenpito</a:t>
            </a:r>
          </a:p>
        </p:txBody>
      </p:sp>
      <p:pic>
        <p:nvPicPr>
          <p:cNvPr id="16" name="Kuva 15" descr="PirkkahaHarmaagraafinenpalkki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l="16280" t="3704" b="17284"/>
          <a:stretch>
            <a:fillRect/>
          </a:stretch>
        </p:blipFill>
        <p:spPr>
          <a:xfrm rot="16200000">
            <a:off x="3286128" y="1000127"/>
            <a:ext cx="2571745" cy="9144000"/>
          </a:xfrm>
          <a:prstGeom prst="rect">
            <a:avLst/>
          </a:prstGeom>
        </p:spPr>
      </p:pic>
      <p:sp>
        <p:nvSpPr>
          <p:cNvPr id="7174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7175" name="Tekstikehys 9"/>
          <p:cNvSpPr txBox="1">
            <a:spLocks noChangeArrowheads="1"/>
          </p:cNvSpPr>
          <p:nvPr/>
        </p:nvSpPr>
        <p:spPr bwMode="auto">
          <a:xfrm>
            <a:off x="1714500" y="5735638"/>
            <a:ext cx="607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14" name="Suorakulmio 13"/>
          <p:cNvSpPr>
            <a:spLocks noChangeArrowheads="1"/>
          </p:cNvSpPr>
          <p:nvPr/>
        </p:nvSpPr>
        <p:spPr bwMode="auto">
          <a:xfrm>
            <a:off x="1643063" y="2000250"/>
            <a:ext cx="6500812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Pormestari tapaa kuntalaisia säännöllisesti pormestaritapaamisissa kuukausittain, lisäksi tapaamisen voi varata ajan muuhunkin ajankohtaan jokainen kuntalainen</a:t>
            </a:r>
          </a:p>
          <a:p>
            <a:pPr marL="457200" indent="-457200"/>
            <a:endParaRPr lang="fi-FI" sz="2400">
              <a:latin typeface="Gill Sans MT Condensed" pitchFamily="34" charset="0"/>
              <a:ea typeface="ＭＳ Ｐゴシック" pitchFamily="34" charset="-128"/>
            </a:endParaRPr>
          </a:p>
          <a:p>
            <a:pPr marL="457200" indent="-457200"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Pormestari, kuntaneuvokset ja virkamiehet järjestävät kylä-iltoja, joissa käsitellään ajankohtaisia asioita: esimerkiksi haja-asutusalueen vesihuoltoa tai kouluasioita</a:t>
            </a:r>
          </a:p>
          <a:p>
            <a:pPr marL="457200" indent="-457200"/>
            <a:endParaRPr lang="fi-FI" sz="2400">
              <a:latin typeface="Gill Sans MT Condensed" pitchFamily="34" charset="0"/>
              <a:ea typeface="ＭＳ Ｐゴシック" pitchFamily="34" charset="-128"/>
            </a:endParaRPr>
          </a:p>
          <a:p>
            <a:pPr marL="457200" indent="-457200">
              <a:buFont typeface="Arial" charset="0"/>
              <a:buChar char="•"/>
            </a:pPr>
            <a:r>
              <a:rPr lang="fi-FI" sz="2400">
                <a:latin typeface="Gill Sans MT Condensed" pitchFamily="34" charset="0"/>
                <a:ea typeface="ＭＳ Ｐゴシック" pitchFamily="34" charset="-128"/>
              </a:rPr>
              <a:t>Pormestari saa myös runsaasti sähköpostia. Osaan pormestari vastaa itse, osa etenee asioista vastaavien virkamiesten vastattavaksi, asian luonteen mukaisesti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285750"/>
            <a:ext cx="1079500" cy="1298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uora yhdysviiva 11"/>
          <p:cNvCxnSpPr/>
          <p:nvPr/>
        </p:nvCxnSpPr>
        <p:spPr>
          <a:xfrm flipV="1">
            <a:off x="1714500" y="1214438"/>
            <a:ext cx="70723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6" name="Tekstikehys 12"/>
          <p:cNvSpPr txBox="1">
            <a:spLocks noChangeArrowheads="1"/>
          </p:cNvSpPr>
          <p:nvPr/>
        </p:nvSpPr>
        <p:spPr bwMode="auto">
          <a:xfrm>
            <a:off x="1600200" y="285750"/>
            <a:ext cx="72580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800">
                <a:latin typeface="Arial Black" pitchFamily="34" charset="0"/>
              </a:rPr>
              <a:t>Yhteistyön rakentaminen päättäjien virkamiesten ja kuntalaisten välille</a:t>
            </a:r>
          </a:p>
        </p:txBody>
      </p:sp>
      <p:pic>
        <p:nvPicPr>
          <p:cNvPr id="16" name="Kuva 15" descr="PirkkahaHarmaagraafinenpalkki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l="16280" t="3704" b="17284"/>
          <a:stretch>
            <a:fillRect/>
          </a:stretch>
        </p:blipFill>
        <p:spPr>
          <a:xfrm rot="16200000">
            <a:off x="3286128" y="1000127"/>
            <a:ext cx="2571745" cy="9144000"/>
          </a:xfrm>
          <a:prstGeom prst="rect">
            <a:avLst/>
          </a:prstGeom>
        </p:spPr>
      </p:pic>
      <p:sp>
        <p:nvSpPr>
          <p:cNvPr id="8198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8199" name="Tekstikehys 9"/>
          <p:cNvSpPr txBox="1">
            <a:spLocks noChangeArrowheads="1"/>
          </p:cNvSpPr>
          <p:nvPr/>
        </p:nvSpPr>
        <p:spPr bwMode="auto">
          <a:xfrm>
            <a:off x="1714500" y="5735638"/>
            <a:ext cx="607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10" name="Suorakulmio 9"/>
          <p:cNvSpPr/>
          <p:nvPr/>
        </p:nvSpPr>
        <p:spPr>
          <a:xfrm>
            <a:off x="3429000" y="2754313"/>
            <a:ext cx="4214813" cy="22463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i-FI" sz="2800" dirty="0">
                <a:latin typeface="Gill Sans MT Condensed" pitchFamily="34" charset="0"/>
                <a:ea typeface="ＭＳ Ｐゴシック" pitchFamily="34" charset="-128"/>
              </a:rPr>
              <a:t>Foorumeiden tarkoituksena on toimia yhdyssiteenä lautakunnan ja kuntalaisten välillä, sekä tarjota palveluiden käyttäjille aito vaikuttamismahdollisuus.</a:t>
            </a:r>
            <a:endParaRPr lang="fi-FI" sz="2800" dirty="0"/>
          </a:p>
        </p:txBody>
      </p:sp>
      <p:pic>
        <p:nvPicPr>
          <p:cNvPr id="11" name="Kuva 10" descr="Peruspalvelufoorumit.png"/>
          <p:cNvPicPr>
            <a:picLocks noChangeAspect="1"/>
          </p:cNvPicPr>
          <p:nvPr/>
        </p:nvPicPr>
        <p:blipFill>
          <a:blip r:embed="rId5" cstate="print"/>
          <a:srcRect r="52222" b="52242"/>
          <a:stretch>
            <a:fillRect/>
          </a:stretch>
        </p:blipFill>
        <p:spPr>
          <a:xfrm>
            <a:off x="681038" y="2000250"/>
            <a:ext cx="2286000" cy="14097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Kuva 12" descr="Peruspalvelufoorumit.png"/>
          <p:cNvPicPr>
            <a:picLocks noChangeAspect="1"/>
          </p:cNvPicPr>
          <p:nvPr/>
        </p:nvPicPr>
        <p:blipFill>
          <a:blip r:embed="rId5" cstate="print"/>
          <a:srcRect l="52222" b="54043"/>
          <a:stretch>
            <a:fillRect/>
          </a:stretch>
        </p:blipFill>
        <p:spPr>
          <a:xfrm>
            <a:off x="666750" y="4833938"/>
            <a:ext cx="2300288" cy="13652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Kuva 14" descr="Peruspalvelufoorumit.png"/>
          <p:cNvPicPr>
            <a:picLocks noChangeAspect="1"/>
          </p:cNvPicPr>
          <p:nvPr/>
        </p:nvPicPr>
        <p:blipFill>
          <a:blip r:embed="rId5" cstate="print"/>
          <a:srcRect l="26667" t="53163" r="24444"/>
          <a:stretch>
            <a:fillRect/>
          </a:stretch>
        </p:blipFill>
        <p:spPr>
          <a:xfrm>
            <a:off x="642938" y="3394075"/>
            <a:ext cx="2335212" cy="13795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285750"/>
            <a:ext cx="1079500" cy="1298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uora yhdysviiva 11"/>
          <p:cNvCxnSpPr/>
          <p:nvPr/>
        </p:nvCxnSpPr>
        <p:spPr>
          <a:xfrm flipV="1">
            <a:off x="1714500" y="1214438"/>
            <a:ext cx="70723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0" name="Tekstikehys 12"/>
          <p:cNvSpPr txBox="1">
            <a:spLocks noChangeArrowheads="1"/>
          </p:cNvSpPr>
          <p:nvPr/>
        </p:nvSpPr>
        <p:spPr bwMode="auto">
          <a:xfrm>
            <a:off x="1600200" y="285750"/>
            <a:ext cx="72580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800">
                <a:latin typeface="Arial Black" pitchFamily="34" charset="0"/>
              </a:rPr>
              <a:t>Yhteistyön rakentaminen päättäjien virkamiesten ja kuntalaisten välille</a:t>
            </a:r>
          </a:p>
        </p:txBody>
      </p:sp>
      <p:pic>
        <p:nvPicPr>
          <p:cNvPr id="16" name="Kuva 15" descr="PirkkahaHarmaagraafinenpalkki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l="16280" t="3704" b="17284"/>
          <a:stretch>
            <a:fillRect/>
          </a:stretch>
        </p:blipFill>
        <p:spPr>
          <a:xfrm rot="16200000">
            <a:off x="3286128" y="1000127"/>
            <a:ext cx="2571745" cy="9144000"/>
          </a:xfrm>
          <a:prstGeom prst="rect">
            <a:avLst/>
          </a:prstGeom>
        </p:spPr>
      </p:pic>
      <p:sp>
        <p:nvSpPr>
          <p:cNvPr id="9222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9223" name="Tekstikehys 9"/>
          <p:cNvSpPr txBox="1">
            <a:spLocks noChangeArrowheads="1"/>
          </p:cNvSpPr>
          <p:nvPr/>
        </p:nvSpPr>
        <p:spPr bwMode="auto">
          <a:xfrm>
            <a:off x="1714500" y="5735638"/>
            <a:ext cx="607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10" name="Suorakulmio 9"/>
          <p:cNvSpPr/>
          <p:nvPr/>
        </p:nvSpPr>
        <p:spPr>
          <a:xfrm>
            <a:off x="3429000" y="1571625"/>
            <a:ext cx="4214813" cy="48942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Foorumeissa:</a:t>
            </a:r>
          </a:p>
          <a:p>
            <a:pPr marL="457200" indent="-457200">
              <a:defRPr/>
            </a:pPr>
            <a:endParaRPr lang="fi-FI" sz="2400" dirty="0">
              <a:latin typeface="Gill Sans MT Condensed" pitchFamily="34" charset="0"/>
              <a:ea typeface="ＭＳ Ｐゴシック" pitchFamily="34" charset="-128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käydään avointa keskusteluja ajankohtaisista asioista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tehdään esityksiä ja aloitteita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annetaan lausuntoja ja palautetta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edistetään kuntalaisten osallistumista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edistetään kuntalaisten omaehtoista toimintaa ja vastuun ottamista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järjestetään kuntalais- ja järjestötapahtumia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järjestetään tiedotus- ja koulutustilaisuuksia</a:t>
            </a:r>
          </a:p>
        </p:txBody>
      </p:sp>
      <p:pic>
        <p:nvPicPr>
          <p:cNvPr id="11" name="Kuva 10" descr="Peruspalvelufoorumit.png"/>
          <p:cNvPicPr>
            <a:picLocks noChangeAspect="1"/>
          </p:cNvPicPr>
          <p:nvPr/>
        </p:nvPicPr>
        <p:blipFill>
          <a:blip r:embed="rId5" cstate="print"/>
          <a:srcRect r="52222" b="52242"/>
          <a:stretch>
            <a:fillRect/>
          </a:stretch>
        </p:blipFill>
        <p:spPr>
          <a:xfrm>
            <a:off x="681038" y="2000250"/>
            <a:ext cx="2286000" cy="14097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Kuva 12" descr="Peruspalvelufoorumit.png"/>
          <p:cNvPicPr>
            <a:picLocks noChangeAspect="1"/>
          </p:cNvPicPr>
          <p:nvPr/>
        </p:nvPicPr>
        <p:blipFill>
          <a:blip r:embed="rId5" cstate="print"/>
          <a:srcRect l="52222" b="54043"/>
          <a:stretch>
            <a:fillRect/>
          </a:stretch>
        </p:blipFill>
        <p:spPr>
          <a:xfrm>
            <a:off x="666750" y="4833938"/>
            <a:ext cx="2300288" cy="13652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Kuva 14" descr="Peruspalvelufoorumit.png"/>
          <p:cNvPicPr>
            <a:picLocks noChangeAspect="1"/>
          </p:cNvPicPr>
          <p:nvPr/>
        </p:nvPicPr>
        <p:blipFill>
          <a:blip r:embed="rId5" cstate="print"/>
          <a:srcRect l="26667" t="53163" r="24444"/>
          <a:stretch>
            <a:fillRect/>
          </a:stretch>
        </p:blipFill>
        <p:spPr>
          <a:xfrm>
            <a:off x="642938" y="3394075"/>
            <a:ext cx="2335212" cy="13795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Pirkkalan vaakuna pien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285750"/>
            <a:ext cx="1079500" cy="12985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uora yhdysviiva 11"/>
          <p:cNvCxnSpPr/>
          <p:nvPr/>
        </p:nvCxnSpPr>
        <p:spPr>
          <a:xfrm flipV="1">
            <a:off x="1714500" y="1214438"/>
            <a:ext cx="70723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4" name="Tekstikehys 12"/>
          <p:cNvSpPr txBox="1">
            <a:spLocks noChangeArrowheads="1"/>
          </p:cNvSpPr>
          <p:nvPr/>
        </p:nvSpPr>
        <p:spPr bwMode="auto">
          <a:xfrm>
            <a:off x="1600200" y="285750"/>
            <a:ext cx="72580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800">
                <a:latin typeface="Arial Black" pitchFamily="34" charset="0"/>
              </a:rPr>
              <a:t>Yhteistyön rakentaminen päättäjien virkamiesten ja kuntalaisten välille</a:t>
            </a:r>
          </a:p>
        </p:txBody>
      </p:sp>
      <p:pic>
        <p:nvPicPr>
          <p:cNvPr id="16" name="Kuva 15" descr="PirkkahaHarmaagraafinenpalkki.png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9000" contrast="24000"/>
          </a:blip>
          <a:srcRect l="16280" t="3704" b="17284"/>
          <a:stretch>
            <a:fillRect/>
          </a:stretch>
        </p:blipFill>
        <p:spPr>
          <a:xfrm rot="16200000">
            <a:off x="3286128" y="1000127"/>
            <a:ext cx="2571745" cy="9144000"/>
          </a:xfrm>
          <a:prstGeom prst="rect">
            <a:avLst/>
          </a:prstGeom>
        </p:spPr>
      </p:pic>
      <p:sp>
        <p:nvSpPr>
          <p:cNvPr id="10246" name="Tekstikehys 7"/>
          <p:cNvSpPr txBox="1">
            <a:spLocks noChangeArrowheads="1"/>
          </p:cNvSpPr>
          <p:nvPr/>
        </p:nvSpPr>
        <p:spPr bwMode="auto">
          <a:xfrm>
            <a:off x="7858125" y="6335713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400">
                <a:latin typeface="Gill Sans MT Condensed" pitchFamily="34" charset="0"/>
              </a:rPr>
              <a:t>www.pirkkala.fi</a:t>
            </a:r>
          </a:p>
        </p:txBody>
      </p:sp>
      <p:sp>
        <p:nvSpPr>
          <p:cNvPr id="10247" name="Tekstikehys 9"/>
          <p:cNvSpPr txBox="1">
            <a:spLocks noChangeArrowheads="1"/>
          </p:cNvSpPr>
          <p:nvPr/>
        </p:nvSpPr>
        <p:spPr bwMode="auto">
          <a:xfrm>
            <a:off x="1714500" y="5735638"/>
            <a:ext cx="607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i-FI"/>
          </a:p>
        </p:txBody>
      </p:sp>
      <p:sp>
        <p:nvSpPr>
          <p:cNvPr id="10" name="Suorakulmio 9"/>
          <p:cNvSpPr/>
          <p:nvPr/>
        </p:nvSpPr>
        <p:spPr>
          <a:xfrm>
            <a:off x="3429000" y="2286000"/>
            <a:ext cx="5000625" cy="30464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Foorumeissa on yhdeksän jäsentä, joista:</a:t>
            </a:r>
          </a:p>
          <a:p>
            <a:pPr>
              <a:defRPr/>
            </a:pPr>
            <a:endParaRPr lang="fi-FI" sz="2400" dirty="0">
              <a:latin typeface="Gill Sans MT Condensed" pitchFamily="34" charset="0"/>
              <a:ea typeface="ＭＳ Ｐゴシック" pitchFamily="34" charset="-128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kuusi palvelujen käyttäjien edustajia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kolme perusturvalautakunnan varsinaista jäsentä</a:t>
            </a:r>
          </a:p>
          <a:p>
            <a:pPr marL="457200" indent="-457200">
              <a:defRPr/>
            </a:pPr>
            <a:endParaRPr lang="fi-FI" sz="2400" dirty="0">
              <a:latin typeface="Gill Sans MT Condensed" pitchFamily="34" charset="0"/>
              <a:ea typeface="ＭＳ Ｐゴシック" pitchFamily="34" charset="-128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fi-FI" sz="2400" dirty="0">
                <a:latin typeface="Gill Sans MT Condensed" pitchFamily="34" charset="0"/>
                <a:ea typeface="ＭＳ Ｐゴシック" pitchFamily="34" charset="-128"/>
              </a:rPr>
              <a:t>mukana on myös pääprosessista vastaava palvelujohtaja.</a:t>
            </a:r>
          </a:p>
          <a:p>
            <a:pPr marL="457200" indent="-457200">
              <a:defRPr/>
            </a:pPr>
            <a:endParaRPr lang="fi-FI" sz="2400" dirty="0">
              <a:latin typeface="Gill Sans MT Condensed" pitchFamily="34" charset="0"/>
              <a:ea typeface="ＭＳ Ｐゴシック" pitchFamily="34" charset="-128"/>
            </a:endParaRPr>
          </a:p>
        </p:txBody>
      </p:sp>
      <p:pic>
        <p:nvPicPr>
          <p:cNvPr id="11" name="Kuva 10" descr="Peruspalvelufoorumit.png"/>
          <p:cNvPicPr>
            <a:picLocks noChangeAspect="1"/>
          </p:cNvPicPr>
          <p:nvPr/>
        </p:nvPicPr>
        <p:blipFill>
          <a:blip r:embed="rId5" cstate="print"/>
          <a:srcRect r="52222" b="52242"/>
          <a:stretch>
            <a:fillRect/>
          </a:stretch>
        </p:blipFill>
        <p:spPr>
          <a:xfrm>
            <a:off x="681038" y="2000250"/>
            <a:ext cx="2286000" cy="14097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Kuva 12" descr="Peruspalvelufoorumit.png"/>
          <p:cNvPicPr>
            <a:picLocks noChangeAspect="1"/>
          </p:cNvPicPr>
          <p:nvPr/>
        </p:nvPicPr>
        <p:blipFill>
          <a:blip r:embed="rId5" cstate="print"/>
          <a:srcRect l="52222" b="54043"/>
          <a:stretch>
            <a:fillRect/>
          </a:stretch>
        </p:blipFill>
        <p:spPr>
          <a:xfrm>
            <a:off x="666750" y="4833938"/>
            <a:ext cx="2300288" cy="13652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Kuva 14" descr="Peruspalvelufoorumit.png"/>
          <p:cNvPicPr>
            <a:picLocks noChangeAspect="1"/>
          </p:cNvPicPr>
          <p:nvPr/>
        </p:nvPicPr>
        <p:blipFill>
          <a:blip r:embed="rId5" cstate="print"/>
          <a:srcRect l="26667" t="53163" r="24444"/>
          <a:stretch>
            <a:fillRect/>
          </a:stretch>
        </p:blipFill>
        <p:spPr>
          <a:xfrm>
            <a:off x="642938" y="3394075"/>
            <a:ext cx="2335212" cy="13795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252" name="Suorakulmio 13"/>
          <p:cNvSpPr>
            <a:spLocks noChangeArrowheads="1"/>
          </p:cNvSpPr>
          <p:nvPr/>
        </p:nvSpPr>
        <p:spPr bwMode="auto">
          <a:xfrm>
            <a:off x="3294063" y="4059238"/>
            <a:ext cx="225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/>
            <a:r>
              <a:rPr lang="fi-FI">
                <a:latin typeface="Gill Sans MT Condensed" pitchFamily="34" charset="0"/>
                <a:ea typeface="ＭＳ Ｐゴシック" pitchFamily="34" charset="-128"/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2330</TotalTime>
  <Words>464</Words>
  <Application>Microsoft Office PowerPoint</Application>
  <PresentationFormat>On-screen Show (4:3)</PresentationFormat>
  <Paragraphs>147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Office-teema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Pirnet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lehtmark</dc:creator>
  <cp:lastModifiedBy>Susanna Snellman</cp:lastModifiedBy>
  <cp:revision>269</cp:revision>
  <dcterms:created xsi:type="dcterms:W3CDTF">2011-03-14T11:22:24Z</dcterms:created>
  <dcterms:modified xsi:type="dcterms:W3CDTF">2011-11-07T15:13:43Z</dcterms:modified>
</cp:coreProperties>
</file>