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3" r:id="rId2"/>
    <p:sldId id="256" r:id="rId3"/>
    <p:sldId id="259" r:id="rId4"/>
    <p:sldId id="257" r:id="rId5"/>
    <p:sldId id="266" r:id="rId6"/>
    <p:sldId id="271" r:id="rId7"/>
    <p:sldId id="269" r:id="rId8"/>
    <p:sldId id="268" r:id="rId9"/>
    <p:sldId id="270" r:id="rId10"/>
  </p:sldIdLst>
  <p:sldSz cx="9144000" cy="6858000" type="screen4x3"/>
  <p:notesSz cx="6797675" cy="987425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600"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3712"/>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50443" y="1"/>
            <a:ext cx="2945659" cy="493712"/>
          </a:xfrm>
          <a:prstGeom prst="rect">
            <a:avLst/>
          </a:prstGeom>
        </p:spPr>
        <p:txBody>
          <a:bodyPr vert="horz" lIns="91440" tIns="45720" rIns="91440" bIns="45720" rtlCol="0"/>
          <a:lstStyle>
            <a:lvl1pPr algn="r">
              <a:defRPr sz="1200"/>
            </a:lvl1pPr>
          </a:lstStyle>
          <a:p>
            <a:fld id="{520D313D-179D-4FA7-A89B-D799848B1B24}" type="datetimeFigureOut">
              <a:rPr lang="fi-FI" smtClean="0"/>
              <a:t>5.12.2011</a:t>
            </a:fld>
            <a:endParaRPr lang="fi-FI"/>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79768" y="4690269"/>
            <a:ext cx="5438140" cy="4443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6" name="Footer Placeholder 5"/>
          <p:cNvSpPr>
            <a:spLocks noGrp="1"/>
          </p:cNvSpPr>
          <p:nvPr>
            <p:ph type="ftr" sz="quarter" idx="4"/>
          </p:nvPr>
        </p:nvSpPr>
        <p:spPr>
          <a:xfrm>
            <a:off x="0" y="9378825"/>
            <a:ext cx="2945659" cy="493712"/>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50443" y="9378825"/>
            <a:ext cx="2945659" cy="493712"/>
          </a:xfrm>
          <a:prstGeom prst="rect">
            <a:avLst/>
          </a:prstGeom>
        </p:spPr>
        <p:txBody>
          <a:bodyPr vert="horz" lIns="91440" tIns="45720" rIns="91440" bIns="45720" rtlCol="0" anchor="b"/>
          <a:lstStyle>
            <a:lvl1pPr algn="r">
              <a:defRPr sz="1200"/>
            </a:lvl1pPr>
          </a:lstStyle>
          <a:p>
            <a:fld id="{9D286534-707D-4936-929B-3AA079943399}" type="slidenum">
              <a:rPr lang="fi-FI" smtClean="0"/>
              <a:t>‹#›</a:t>
            </a:fld>
            <a:endParaRPr lang="fi-FI"/>
          </a:p>
        </p:txBody>
      </p:sp>
    </p:spTree>
    <p:extLst>
      <p:ext uri="{BB962C8B-B14F-4D97-AF65-F5344CB8AC3E}">
        <p14:creationId xmlns:p14="http://schemas.microsoft.com/office/powerpoint/2010/main" val="3765431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9D286534-707D-4936-929B-3AA079943399}" type="slidenum">
              <a:rPr lang="fi-FI" smtClean="0"/>
              <a:t>6</a:t>
            </a:fld>
            <a:endParaRPr lang="fi-FI"/>
          </a:p>
        </p:txBody>
      </p:sp>
    </p:spTree>
    <p:extLst>
      <p:ext uri="{BB962C8B-B14F-4D97-AF65-F5344CB8AC3E}">
        <p14:creationId xmlns:p14="http://schemas.microsoft.com/office/powerpoint/2010/main" val="2033784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3659BDDA-E3FD-4C99-9B6C-C553C5FE630D}" type="datetimeFigureOut">
              <a:rPr lang="fi-FI" smtClean="0"/>
              <a:t>5.12.2011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3722141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3659BDDA-E3FD-4C99-9B6C-C553C5FE630D}" type="datetimeFigureOut">
              <a:rPr lang="fi-FI" smtClean="0"/>
              <a:t>5.12.2011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1722859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3659BDDA-E3FD-4C99-9B6C-C553C5FE630D}" type="datetimeFigureOut">
              <a:rPr lang="fi-FI" smtClean="0"/>
              <a:t>5.12.2011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3578767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3659BDDA-E3FD-4C99-9B6C-C553C5FE630D}" type="datetimeFigureOut">
              <a:rPr lang="fi-FI" smtClean="0"/>
              <a:t>5.12.2011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3089451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59BDDA-E3FD-4C99-9B6C-C553C5FE630D}" type="datetimeFigureOut">
              <a:rPr lang="fi-FI" smtClean="0"/>
              <a:t>5.12.2011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918361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3659BDDA-E3FD-4C99-9B6C-C553C5FE630D}" type="datetimeFigureOut">
              <a:rPr lang="fi-FI" smtClean="0"/>
              <a:t>5.12.2011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3994766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3659BDDA-E3FD-4C99-9B6C-C553C5FE630D}" type="datetimeFigureOut">
              <a:rPr lang="fi-FI" smtClean="0"/>
              <a:t>5.12.2011</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602693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3659BDDA-E3FD-4C99-9B6C-C553C5FE630D}" type="datetimeFigureOut">
              <a:rPr lang="fi-FI" smtClean="0"/>
              <a:t>5.12.2011</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713666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59BDDA-E3FD-4C99-9B6C-C553C5FE630D}" type="datetimeFigureOut">
              <a:rPr lang="fi-FI" smtClean="0"/>
              <a:t>5.12.2011</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2623123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59BDDA-E3FD-4C99-9B6C-C553C5FE630D}" type="datetimeFigureOut">
              <a:rPr lang="fi-FI" smtClean="0"/>
              <a:t>5.12.2011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1667926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59BDDA-E3FD-4C99-9B6C-C553C5FE630D}" type="datetimeFigureOut">
              <a:rPr lang="fi-FI" smtClean="0"/>
              <a:t>5.12.2011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E10EE86C-01FF-4DEF-957D-8198C4B518C0}" type="slidenum">
              <a:rPr lang="fi-FI" smtClean="0"/>
              <a:t>‹#›</a:t>
            </a:fld>
            <a:endParaRPr lang="fi-FI"/>
          </a:p>
        </p:txBody>
      </p:sp>
    </p:spTree>
    <p:extLst>
      <p:ext uri="{BB962C8B-B14F-4D97-AF65-F5344CB8AC3E}">
        <p14:creationId xmlns:p14="http://schemas.microsoft.com/office/powerpoint/2010/main" val="2868827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9BDDA-E3FD-4C99-9B6C-C553C5FE630D}" type="datetimeFigureOut">
              <a:rPr lang="fi-FI" smtClean="0"/>
              <a:t>5.12.2011</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0EE86C-01FF-4DEF-957D-8198C4B518C0}" type="slidenum">
              <a:rPr lang="fi-FI" smtClean="0"/>
              <a:t>‹#›</a:t>
            </a:fld>
            <a:endParaRPr lang="fi-FI"/>
          </a:p>
        </p:txBody>
      </p:sp>
    </p:spTree>
    <p:extLst>
      <p:ext uri="{BB962C8B-B14F-4D97-AF65-F5344CB8AC3E}">
        <p14:creationId xmlns:p14="http://schemas.microsoft.com/office/powerpoint/2010/main" val="19116898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emf"/><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5.jp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5.jp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5.jp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5.jp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emf"/><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5.jp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5.jp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5.jp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7665" y="2119807"/>
            <a:ext cx="2596832" cy="2245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9622" y="6202607"/>
            <a:ext cx="1632178" cy="394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89449" y="6100301"/>
            <a:ext cx="981927" cy="47837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34317" y="6093296"/>
            <a:ext cx="524275" cy="485045"/>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21739" y="6107449"/>
            <a:ext cx="1311259" cy="504976"/>
          </a:xfrm>
          <a:prstGeom prst="rect">
            <a:avLst/>
          </a:prstGeom>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31840" y="6135530"/>
            <a:ext cx="1057130" cy="465137"/>
          </a:xfrm>
          <a:prstGeom prst="rect">
            <a:avLst/>
          </a:prstGeom>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5536" y="6168619"/>
            <a:ext cx="432048" cy="432048"/>
          </a:xfrm>
          <a:prstGeom prst="rect">
            <a:avLst/>
          </a:prstGeom>
        </p:spPr>
      </p:pic>
      <p:sp>
        <p:nvSpPr>
          <p:cNvPr id="9" name="TextBox 8"/>
          <p:cNvSpPr txBox="1"/>
          <p:nvPr/>
        </p:nvSpPr>
        <p:spPr>
          <a:xfrm>
            <a:off x="3010222" y="4704307"/>
            <a:ext cx="2811732" cy="615553"/>
          </a:xfrm>
          <a:prstGeom prst="rect">
            <a:avLst/>
          </a:prstGeom>
          <a:noFill/>
        </p:spPr>
        <p:txBody>
          <a:bodyPr wrap="none" rtlCol="0">
            <a:spAutoFit/>
          </a:bodyPr>
          <a:lstStyle/>
          <a:p>
            <a:pPr algn="ctr"/>
            <a:r>
              <a:rPr lang="fi-FI" sz="2000" dirty="0" smtClean="0"/>
              <a:t>VIESTINTÄSUUNNITELMA</a:t>
            </a:r>
            <a:r>
              <a:rPr lang="fi-FI" sz="2000" dirty="0" smtClean="0"/>
              <a:t/>
            </a:r>
            <a:br>
              <a:rPr lang="fi-FI" sz="2000" dirty="0" smtClean="0"/>
            </a:br>
            <a:r>
              <a:rPr lang="fi-FI" sz="1400" dirty="0" smtClean="0"/>
              <a:t>Ohjausryhmän kokous 25.11.2011</a:t>
            </a:r>
            <a:endParaRPr lang="fi-FI" sz="1400" dirty="0"/>
          </a:p>
        </p:txBody>
      </p:sp>
    </p:spTree>
    <p:extLst>
      <p:ext uri="{BB962C8B-B14F-4D97-AF65-F5344CB8AC3E}">
        <p14:creationId xmlns:p14="http://schemas.microsoft.com/office/powerpoint/2010/main" val="2605165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0586" y="692696"/>
            <a:ext cx="7395829" cy="5329151"/>
          </a:xfrm>
          <a:prstGeom prst="rect">
            <a:avLst/>
          </a:prstGeom>
          <a:noFill/>
        </p:spPr>
        <p:txBody>
          <a:bodyPr wrap="square" rtlCol="0">
            <a:spAutoFit/>
          </a:bodyPr>
          <a:lstStyle/>
          <a:p>
            <a:r>
              <a:rPr lang="fi-FI" sz="3200" i="1" dirty="0" smtClean="0">
                <a:solidFill>
                  <a:schemeClr val="bg1">
                    <a:lumMod val="65000"/>
                  </a:schemeClr>
                </a:solidFill>
              </a:rPr>
              <a:t>Liikkuvan Arjen Design</a:t>
            </a:r>
          </a:p>
          <a:p>
            <a:endParaRPr lang="fi-FI" sz="1400" dirty="0"/>
          </a:p>
          <a:p>
            <a:endParaRPr lang="fi-FI" sz="1400" b="1" dirty="0" smtClean="0"/>
          </a:p>
          <a:p>
            <a:r>
              <a:rPr lang="fi-FI" sz="1600" b="1" dirty="0" smtClean="0"/>
              <a:t>Viestinnän periaatteet </a:t>
            </a:r>
            <a:endParaRPr lang="fi-FI" sz="1600" b="1" i="1" dirty="0" smtClean="0"/>
          </a:p>
          <a:p>
            <a:pPr>
              <a:buClr>
                <a:srgbClr val="FF3300"/>
              </a:buClr>
              <a:buSzPct val="130000"/>
            </a:pPr>
            <a:endParaRPr lang="fi-FI" dirty="0" smtClean="0"/>
          </a:p>
          <a:p>
            <a:pPr>
              <a:lnSpc>
                <a:spcPct val="115000"/>
              </a:lnSpc>
              <a:spcAft>
                <a:spcPts val="1000"/>
              </a:spcAft>
            </a:pPr>
            <a:r>
              <a:rPr lang="fi-FI" sz="1400" b="1" dirty="0" smtClean="0">
                <a:solidFill>
                  <a:srgbClr val="FF3300"/>
                </a:solidFill>
              </a:rPr>
              <a:t>Avoimuus</a:t>
            </a:r>
            <a:r>
              <a:rPr lang="fi-FI" sz="1400" b="1" dirty="0" smtClean="0">
                <a:ea typeface="Calibri"/>
                <a:cs typeface="Times New Roman"/>
              </a:rPr>
              <a:t> </a:t>
            </a:r>
            <a:r>
              <a:rPr lang="fi-FI" sz="1400" dirty="0">
                <a:ea typeface="Calibri"/>
                <a:cs typeface="Times New Roman"/>
              </a:rPr>
              <a:t>– </a:t>
            </a:r>
            <a:r>
              <a:rPr lang="fi-FI" sz="1400" dirty="0" smtClean="0">
                <a:ea typeface="Calibri"/>
                <a:cs typeface="Times New Roman"/>
              </a:rPr>
              <a:t>Kaikessa Liikkuvan </a:t>
            </a:r>
            <a:r>
              <a:rPr lang="fi-FI" sz="1400" dirty="0">
                <a:ea typeface="Calibri"/>
                <a:cs typeface="Times New Roman"/>
              </a:rPr>
              <a:t>Arjen Designin viestinnässä pyritään avoimuuteen. Koska saman teeman ympärillä on useita toimijoita, yhteistyön merkitys korostuu parhaan lopputuloksen saavuttamiseksi. Hankkeen toimista ja tuloksista pyritään tiedottamaan avoimesti ja joutuisasti, jotta mahdolliset synergiat tulisivat muiden toimijoiden </a:t>
            </a:r>
            <a:r>
              <a:rPr lang="fi-FI" sz="1400" dirty="0" smtClean="0">
                <a:ea typeface="Calibri"/>
                <a:cs typeface="Times New Roman"/>
              </a:rPr>
              <a:t>tietoon,  turhat päällekkäisyydet vältettäisiin </a:t>
            </a:r>
            <a:r>
              <a:rPr lang="fi-FI" sz="1400" dirty="0">
                <a:ea typeface="Calibri"/>
                <a:cs typeface="Times New Roman"/>
              </a:rPr>
              <a:t>ja yhteistyön synnyttäminen helpottuisi. </a:t>
            </a:r>
            <a:endParaRPr lang="fi-FI" sz="1600" dirty="0">
              <a:latin typeface="Tahoma"/>
              <a:ea typeface="Calibri"/>
              <a:cs typeface="Times New Roman"/>
            </a:endParaRPr>
          </a:p>
          <a:p>
            <a:pPr>
              <a:lnSpc>
                <a:spcPct val="115000"/>
              </a:lnSpc>
              <a:spcAft>
                <a:spcPts val="1000"/>
              </a:spcAft>
            </a:pPr>
            <a:r>
              <a:rPr lang="fi-FI" sz="1400" b="1" dirty="0" smtClean="0">
                <a:solidFill>
                  <a:srgbClr val="FF0000"/>
                </a:solidFill>
                <a:ea typeface="Calibri"/>
                <a:cs typeface="Times New Roman"/>
              </a:rPr>
              <a:t>Monikanavaisuus</a:t>
            </a:r>
            <a:r>
              <a:rPr lang="fi-FI" sz="1400" dirty="0" smtClean="0">
                <a:ea typeface="Calibri"/>
                <a:cs typeface="Times New Roman"/>
              </a:rPr>
              <a:t> </a:t>
            </a:r>
            <a:r>
              <a:rPr lang="fi-FI" sz="1400" dirty="0">
                <a:ea typeface="Calibri"/>
                <a:cs typeface="Times New Roman"/>
              </a:rPr>
              <a:t>– Liikkuvan Arjen Designin viestinnässä pyritään ajantasaisen verkkotiedottamisen lisäksi tavoittamaan asiasta kiinnostuneet myös ammatti- ja harrastajalehtien, vakiintuneiden tapahtumien tms. kautta</a:t>
            </a:r>
            <a:r>
              <a:rPr lang="fi-FI" sz="1400" dirty="0" smtClean="0">
                <a:ea typeface="Calibri"/>
                <a:cs typeface="Times New Roman"/>
              </a:rPr>
              <a:t>. Hankkeen omien viestintäkanavien lisäksi pyritään käyttämään kanavia, joita kohderyhmä jo käyttää.</a:t>
            </a:r>
            <a:endParaRPr lang="fi-FI" sz="1600" dirty="0">
              <a:latin typeface="Tahoma"/>
              <a:ea typeface="Calibri"/>
              <a:cs typeface="Times New Roman"/>
            </a:endParaRPr>
          </a:p>
          <a:p>
            <a:pPr>
              <a:lnSpc>
                <a:spcPct val="115000"/>
              </a:lnSpc>
              <a:spcAft>
                <a:spcPts val="1000"/>
              </a:spcAft>
            </a:pPr>
            <a:r>
              <a:rPr lang="fi-FI" sz="1400" b="1" dirty="0">
                <a:solidFill>
                  <a:srgbClr val="FF0000"/>
                </a:solidFill>
                <a:ea typeface="Calibri"/>
                <a:cs typeface="Times New Roman"/>
              </a:rPr>
              <a:t>Vuorovaikutteisuus</a:t>
            </a:r>
            <a:r>
              <a:rPr lang="fi-FI" sz="1400" dirty="0">
                <a:solidFill>
                  <a:srgbClr val="FF0000"/>
                </a:solidFill>
                <a:ea typeface="Calibri"/>
                <a:cs typeface="Times New Roman"/>
              </a:rPr>
              <a:t> </a:t>
            </a:r>
            <a:r>
              <a:rPr lang="fi-FI" sz="1400" dirty="0">
                <a:ea typeface="Calibri"/>
                <a:cs typeface="Times New Roman"/>
              </a:rPr>
              <a:t>– Tiedottamisen lisäksi Liikkuvan Arjen Designin viestinnässä pyritään keräämään ideoita ja </a:t>
            </a:r>
            <a:r>
              <a:rPr lang="fi-FI" sz="1400" dirty="0" smtClean="0">
                <a:ea typeface="Calibri"/>
                <a:cs typeface="Times New Roman"/>
              </a:rPr>
              <a:t>näkemyksiä </a:t>
            </a:r>
            <a:r>
              <a:rPr lang="fi-FI" sz="1400" dirty="0">
                <a:ea typeface="Calibri"/>
                <a:cs typeface="Times New Roman"/>
              </a:rPr>
              <a:t>kehittämisalueiden asukkailta ja niillä liikkuvilta</a:t>
            </a:r>
            <a:r>
              <a:rPr lang="fi-FI" sz="1400" dirty="0" smtClean="0">
                <a:ea typeface="Calibri"/>
                <a:cs typeface="Times New Roman"/>
              </a:rPr>
              <a:t>. Hankkeen tavoitteena on löytää keinoja </a:t>
            </a:r>
            <a:r>
              <a:rPr lang="fi-FI" sz="1400" dirty="0" err="1" smtClean="0">
                <a:ea typeface="Calibri"/>
                <a:cs typeface="Times New Roman"/>
              </a:rPr>
              <a:t>osallistaa</a:t>
            </a:r>
            <a:r>
              <a:rPr lang="fi-FI" sz="1400" dirty="0" smtClean="0">
                <a:ea typeface="Calibri"/>
                <a:cs typeface="Times New Roman"/>
              </a:rPr>
              <a:t> kaupunkilaisia elinympäristönsä suunnitteluun ja tämä on huomioitava myös viestinnässä.</a:t>
            </a:r>
            <a:endParaRPr lang="fi-FI" sz="1600" dirty="0">
              <a:latin typeface="Tahoma"/>
              <a:ea typeface="Calibri"/>
              <a:cs typeface="Times New Roman"/>
            </a:endParaRPr>
          </a:p>
          <a:p>
            <a:r>
              <a:rPr lang="fi-FI" sz="1400" b="1" dirty="0">
                <a:solidFill>
                  <a:srgbClr val="FF0000"/>
                </a:solidFill>
                <a:ea typeface="Calibri"/>
                <a:cs typeface="Times New Roman"/>
              </a:rPr>
              <a:t>Visuaalisuus</a:t>
            </a:r>
            <a:r>
              <a:rPr lang="fi-FI" sz="1200" dirty="0" smtClean="0"/>
              <a:t> </a:t>
            </a:r>
            <a:r>
              <a:rPr lang="fi-FI" sz="1200" dirty="0">
                <a:ea typeface="Calibri"/>
                <a:cs typeface="Times New Roman"/>
              </a:rPr>
              <a:t>– </a:t>
            </a:r>
            <a:r>
              <a:rPr lang="fi-FI" sz="1400" dirty="0">
                <a:ea typeface="Calibri"/>
                <a:cs typeface="Times New Roman"/>
              </a:rPr>
              <a:t>Toimintaa dokumentoidaan </a:t>
            </a:r>
            <a:r>
              <a:rPr lang="fi-FI" sz="1400" dirty="0" smtClean="0">
                <a:ea typeface="Calibri"/>
                <a:cs typeface="Times New Roman"/>
              </a:rPr>
              <a:t>visuaalisesti.</a:t>
            </a:r>
            <a:endParaRPr lang="fi-FI" sz="1400" dirty="0">
              <a:ea typeface="Calibri"/>
              <a:cs typeface="Times New Roman"/>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9338" y="6343076"/>
            <a:ext cx="1115321" cy="26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7651" y="6267253"/>
            <a:ext cx="670983" cy="326889"/>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6262360"/>
            <a:ext cx="358254" cy="331447"/>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0532" y="6282823"/>
            <a:ext cx="896026" cy="345067"/>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99792" y="6298289"/>
            <a:ext cx="722372" cy="317844"/>
          </a:xfrm>
          <a:prstGeom prst="rect">
            <a:avLst/>
          </a:prstGeom>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3738" y="6320899"/>
            <a:ext cx="295233" cy="295233"/>
          </a:xfrm>
          <a:prstGeom prst="rect">
            <a:avLst/>
          </a:prstGeom>
        </p:spPr>
      </p:pic>
    </p:spTree>
    <p:extLst>
      <p:ext uri="{BB962C8B-B14F-4D97-AF65-F5344CB8AC3E}">
        <p14:creationId xmlns:p14="http://schemas.microsoft.com/office/powerpoint/2010/main" val="16664051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0586" y="692696"/>
            <a:ext cx="7395829" cy="5170646"/>
          </a:xfrm>
          <a:prstGeom prst="rect">
            <a:avLst/>
          </a:prstGeom>
          <a:noFill/>
        </p:spPr>
        <p:txBody>
          <a:bodyPr wrap="square" rtlCol="0">
            <a:spAutoFit/>
          </a:bodyPr>
          <a:lstStyle/>
          <a:p>
            <a:r>
              <a:rPr lang="fi-FI" sz="3200" i="1" dirty="0" smtClean="0">
                <a:solidFill>
                  <a:schemeClr val="bg1">
                    <a:lumMod val="65000"/>
                  </a:schemeClr>
                </a:solidFill>
              </a:rPr>
              <a:t>Liikkuvan Arjen Design</a:t>
            </a:r>
          </a:p>
          <a:p>
            <a:endParaRPr lang="fi-FI" sz="1400" dirty="0"/>
          </a:p>
          <a:p>
            <a:endParaRPr lang="fi-FI" sz="1400" b="1" dirty="0" smtClean="0"/>
          </a:p>
          <a:p>
            <a:r>
              <a:rPr lang="fi-FI" sz="1600" b="1" dirty="0" smtClean="0"/>
              <a:t>Kohderyhmät</a:t>
            </a:r>
          </a:p>
          <a:p>
            <a:endParaRPr lang="fi-FI" sz="1600" dirty="0"/>
          </a:p>
          <a:p>
            <a:endParaRPr lang="fi-FI" sz="1400" dirty="0" smtClean="0"/>
          </a:p>
          <a:p>
            <a:pPr marL="285750" indent="-285750">
              <a:buClr>
                <a:srgbClr val="FF3300"/>
              </a:buClr>
              <a:buSzPct val="130000"/>
              <a:buFont typeface="Arial" pitchFamily="34" charset="0"/>
              <a:buChar char="•"/>
            </a:pPr>
            <a:r>
              <a:rPr lang="fi-FI" sz="1400" dirty="0" smtClean="0"/>
              <a:t>Julkisen liikenteen palvelujen käyttäjät, pääkaupunkiseudun pyöräilijä ja jalankulkijat.</a:t>
            </a:r>
          </a:p>
          <a:p>
            <a:pPr marL="285750" indent="-285750">
              <a:buClr>
                <a:srgbClr val="FF3300"/>
              </a:buClr>
              <a:buSzPct val="130000"/>
              <a:buFont typeface="Arial" pitchFamily="34" charset="0"/>
              <a:buChar char="•"/>
            </a:pPr>
            <a:endParaRPr lang="fi-FI" sz="1400" dirty="0" smtClean="0"/>
          </a:p>
          <a:p>
            <a:pPr marL="285750" indent="-285750">
              <a:buClr>
                <a:srgbClr val="FF3300"/>
              </a:buClr>
              <a:buSzPct val="130000"/>
              <a:buFont typeface="Arial" pitchFamily="34" charset="0"/>
              <a:buChar char="•"/>
            </a:pPr>
            <a:r>
              <a:rPr lang="fi-FI" sz="1400" dirty="0" smtClean="0"/>
              <a:t>Muotoilualan nykyiset ja tulevat ammattilaiset kaupunkiviihtyisyyden ideoijina, käytettävyyden testaajina ja </a:t>
            </a:r>
            <a:r>
              <a:rPr lang="fi-FI" sz="1400" dirty="0" err="1" smtClean="0"/>
              <a:t>pilotointien</a:t>
            </a:r>
            <a:r>
              <a:rPr lang="fi-FI" sz="1400" dirty="0" smtClean="0"/>
              <a:t> osatoteuttajina. </a:t>
            </a:r>
          </a:p>
          <a:p>
            <a:pPr marL="285750" indent="-285750">
              <a:buClr>
                <a:srgbClr val="FF3300"/>
              </a:buClr>
              <a:buSzPct val="130000"/>
              <a:buFont typeface="Arial" pitchFamily="34" charset="0"/>
              <a:buChar char="•"/>
            </a:pPr>
            <a:endParaRPr lang="fi-FI" sz="1400" dirty="0" smtClean="0"/>
          </a:p>
          <a:p>
            <a:pPr marL="285750" indent="-285750">
              <a:buClr>
                <a:srgbClr val="FF3300"/>
              </a:buClr>
              <a:buSzPct val="130000"/>
              <a:buFont typeface="Arial" pitchFamily="34" charset="0"/>
              <a:buChar char="•"/>
            </a:pPr>
            <a:r>
              <a:rPr lang="fi-FI" sz="1400" dirty="0" smtClean="0"/>
              <a:t>Pääkaupunkiseudulla joukkoliikenteen suunnittelusta ja kehittämisestä vastaavat.</a:t>
            </a:r>
          </a:p>
          <a:p>
            <a:pPr marL="285750" indent="-285750">
              <a:buClr>
                <a:srgbClr val="FF3300"/>
              </a:buClr>
              <a:buSzPct val="130000"/>
              <a:buFont typeface="Arial" pitchFamily="34" charset="0"/>
              <a:buChar char="•"/>
            </a:pPr>
            <a:endParaRPr lang="fi-FI" sz="1400" dirty="0" smtClean="0"/>
          </a:p>
          <a:p>
            <a:pPr marL="285750" indent="-285750">
              <a:buClr>
                <a:srgbClr val="FF3300"/>
              </a:buClr>
              <a:buSzPct val="130000"/>
              <a:buFont typeface="Arial" pitchFamily="34" charset="0"/>
              <a:buChar char="•"/>
            </a:pPr>
            <a:r>
              <a:rPr lang="fi-FI" sz="1400" dirty="0" smtClean="0"/>
              <a:t>Pääkaupunkiseudun uusien  asuin- ja työpaikka-alueiden suunnittelusta vastaavat.</a:t>
            </a:r>
          </a:p>
          <a:p>
            <a:pPr marL="285750" indent="-285750">
              <a:buClr>
                <a:srgbClr val="FF3300"/>
              </a:buClr>
              <a:buSzPct val="130000"/>
              <a:buFont typeface="Arial" pitchFamily="34" charset="0"/>
              <a:buChar char="•"/>
            </a:pPr>
            <a:endParaRPr lang="fi-FI" sz="1400" dirty="0" smtClean="0"/>
          </a:p>
          <a:p>
            <a:pPr marL="285750" indent="-285750">
              <a:buClr>
                <a:srgbClr val="FF3300"/>
              </a:buClr>
              <a:buSzPct val="130000"/>
              <a:buFont typeface="Arial" pitchFamily="34" charset="0"/>
              <a:buChar char="•"/>
            </a:pPr>
            <a:r>
              <a:rPr lang="fi-FI" sz="1400" dirty="0" smtClean="0"/>
              <a:t>Pääkaupunkiseudun pyöräilystä ja jalankulusta vastaavat liikennesuunnittelijat.</a:t>
            </a:r>
          </a:p>
          <a:p>
            <a:pPr marL="285750" indent="-285750">
              <a:buClr>
                <a:srgbClr val="FF3300"/>
              </a:buClr>
              <a:buSzPct val="130000"/>
              <a:buFont typeface="Arial" pitchFamily="34" charset="0"/>
              <a:buChar char="•"/>
            </a:pPr>
            <a:endParaRPr lang="fi-FI" sz="1400" dirty="0" smtClean="0"/>
          </a:p>
          <a:p>
            <a:pPr marL="285750" indent="-285750">
              <a:buClr>
                <a:srgbClr val="FF3300"/>
              </a:buClr>
              <a:buSzPct val="130000"/>
              <a:buFont typeface="Arial" pitchFamily="34" charset="0"/>
              <a:buChar char="•"/>
            </a:pPr>
            <a:r>
              <a:rPr lang="fi-FI" sz="1400" dirty="0" smtClean="0"/>
              <a:t>Pääkaupunkiseudun pääradan varren asemarakennuksista ja niiden alueista vastaavat. suunnittelijat</a:t>
            </a:r>
          </a:p>
          <a:p>
            <a:pPr marL="285750" indent="-285750">
              <a:buClr>
                <a:srgbClr val="FF3300"/>
              </a:buClr>
              <a:buSzPct val="130000"/>
              <a:buFont typeface="Arial" pitchFamily="34" charset="0"/>
              <a:buChar char="•"/>
            </a:pPr>
            <a:endParaRPr lang="fi-FI" sz="1400" dirty="0" smtClean="0"/>
          </a:p>
          <a:p>
            <a:pPr marL="285750" indent="-285750">
              <a:buClr>
                <a:srgbClr val="FF3300"/>
              </a:buClr>
              <a:buSzPct val="130000"/>
              <a:buFont typeface="Arial" pitchFamily="34" charset="0"/>
              <a:buChar char="•"/>
            </a:pPr>
            <a:r>
              <a:rPr lang="fi-FI" sz="1400" dirty="0" smtClean="0"/>
              <a:t>WDC Helsinki 2012 -tapahtumiin osallistuvat.</a:t>
            </a:r>
          </a:p>
          <a:p>
            <a:pPr marL="285750" indent="-285750">
              <a:buClr>
                <a:srgbClr val="FF3300"/>
              </a:buClr>
              <a:buFont typeface="Arial" pitchFamily="34" charset="0"/>
              <a:buChar char="•"/>
            </a:pPr>
            <a:endParaRPr lang="fi-FI" sz="1400" dirty="0" smtClean="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9338" y="6343076"/>
            <a:ext cx="1115321" cy="26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7651" y="6267253"/>
            <a:ext cx="670983" cy="32688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6262360"/>
            <a:ext cx="358254" cy="33144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0532" y="6282823"/>
            <a:ext cx="896026" cy="34506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99792" y="6298289"/>
            <a:ext cx="722372" cy="317844"/>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3738" y="6320899"/>
            <a:ext cx="295233" cy="295233"/>
          </a:xfrm>
          <a:prstGeom prst="rect">
            <a:avLst/>
          </a:prstGeom>
        </p:spPr>
      </p:pic>
    </p:spTree>
    <p:extLst>
      <p:ext uri="{BB962C8B-B14F-4D97-AF65-F5344CB8AC3E}">
        <p14:creationId xmlns:p14="http://schemas.microsoft.com/office/powerpoint/2010/main" val="2229515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0586" y="692696"/>
            <a:ext cx="7395829" cy="5416868"/>
          </a:xfrm>
          <a:prstGeom prst="rect">
            <a:avLst/>
          </a:prstGeom>
          <a:noFill/>
        </p:spPr>
        <p:txBody>
          <a:bodyPr wrap="square" rtlCol="0">
            <a:spAutoFit/>
          </a:bodyPr>
          <a:lstStyle/>
          <a:p>
            <a:r>
              <a:rPr lang="fi-FI" sz="3200" i="1" dirty="0" smtClean="0">
                <a:solidFill>
                  <a:schemeClr val="bg1">
                    <a:lumMod val="65000"/>
                  </a:schemeClr>
                </a:solidFill>
              </a:rPr>
              <a:t>Liikkuvan Arjen Design</a:t>
            </a:r>
          </a:p>
          <a:p>
            <a:endParaRPr lang="fi-FI" sz="1400" dirty="0"/>
          </a:p>
          <a:p>
            <a:endParaRPr lang="fi-FI" sz="1400" b="1" dirty="0" smtClean="0"/>
          </a:p>
          <a:p>
            <a:r>
              <a:rPr lang="fi-FI" sz="1600" b="1" dirty="0" smtClean="0"/>
              <a:t>Viestintäkanavat (1/2)</a:t>
            </a:r>
          </a:p>
          <a:p>
            <a:endParaRPr lang="fi-FI" sz="1600" b="1" dirty="0" smtClean="0"/>
          </a:p>
          <a:p>
            <a:endParaRPr lang="fi-FI" sz="1600" dirty="0"/>
          </a:p>
          <a:p>
            <a:r>
              <a:rPr lang="fi-FI" sz="1400" b="1" dirty="0" smtClean="0"/>
              <a:t>WWW-sivusto</a:t>
            </a:r>
            <a:r>
              <a:rPr lang="fi-FI" sz="1400" dirty="0" smtClean="0"/>
              <a:t> </a:t>
            </a:r>
            <a:r>
              <a:rPr lang="fi-FI" sz="1400" dirty="0"/>
              <a:t>(http://lad.metropolia.fi/) – kotisivusto, jossa kerrotaan hankkeesta ja ilmoitetaan tapahtumista. Sivusto kehittyy ja elää tarpeiden mukaan.</a:t>
            </a:r>
          </a:p>
          <a:p>
            <a:endParaRPr lang="fi-FI" sz="1400" b="1" dirty="0" smtClean="0"/>
          </a:p>
          <a:p>
            <a:r>
              <a:rPr lang="fi-FI" sz="1400" b="1" dirty="0" smtClean="0"/>
              <a:t>Liikkuvan </a:t>
            </a:r>
            <a:r>
              <a:rPr lang="fi-FI" sz="1400" b="1" dirty="0"/>
              <a:t>arjen </a:t>
            </a:r>
            <a:r>
              <a:rPr lang="fi-FI" sz="1400" b="1" dirty="0" err="1"/>
              <a:t>wiki</a:t>
            </a:r>
            <a:r>
              <a:rPr lang="fi-FI" sz="1400" dirty="0"/>
              <a:t> (http://wiki.metropolia.fi/display/lad/) – </a:t>
            </a:r>
            <a:r>
              <a:rPr lang="fi-FI" sz="1400" dirty="0" err="1"/>
              <a:t>wikityötila</a:t>
            </a:r>
            <a:r>
              <a:rPr lang="fi-FI" sz="1400" dirty="0"/>
              <a:t>, jossa kerrotaan projektin etenemisestä ehkä enemmän sisäisen tiedottamisen näkökulmasta, pidetään kokousdokumentaatiota, ylläpidetään projektihenkilöstön lomakepankkia, muokataan suunnitteludokumentteja ja seurataan kalentereita.</a:t>
            </a:r>
          </a:p>
          <a:p>
            <a:endParaRPr lang="fi-FI" sz="1400" b="1" dirty="0" smtClean="0"/>
          </a:p>
          <a:p>
            <a:r>
              <a:rPr lang="fi-FI" sz="1400" b="1" dirty="0" err="1" smtClean="0"/>
              <a:t>Facebooksivu</a:t>
            </a:r>
            <a:r>
              <a:rPr lang="fi-FI" sz="1400" dirty="0" smtClean="0"/>
              <a:t> </a:t>
            </a:r>
            <a:r>
              <a:rPr lang="fi-FI" sz="1400" dirty="0"/>
              <a:t>(</a:t>
            </a:r>
            <a:r>
              <a:rPr lang="fi-FI" sz="1400" dirty="0" err="1"/>
              <a:t>www.facebook.con/LiikkuvanArjenDesign</a:t>
            </a:r>
            <a:r>
              <a:rPr lang="fi-FI" sz="1400" dirty="0"/>
              <a:t>) – hankkeen epävirallisempi taustakanava, jonka tarkoituksena on koota yhteen samasta teemasta kiinnostuneita, jakaa ja samalla tallentaa muistiin hyödyllisiä verkkosisältöjä ja tiedottaa hankkeen tapahtumista ja etenemisestä. </a:t>
            </a:r>
            <a:r>
              <a:rPr lang="fi-FI" sz="1400" dirty="0" err="1"/>
              <a:t>Facebookissa</a:t>
            </a:r>
            <a:r>
              <a:rPr lang="fi-FI" sz="1400" dirty="0"/>
              <a:t> kootaan myös asukkaiden ja kulkijoiden ideoita ja näkemyksiä </a:t>
            </a:r>
            <a:r>
              <a:rPr lang="fi-FI" sz="1400" dirty="0" err="1"/>
              <a:t>LAD-konseptien</a:t>
            </a:r>
            <a:r>
              <a:rPr lang="fi-FI" sz="1400" dirty="0"/>
              <a:t> kehittämistyöhön ja toteutukseen.</a:t>
            </a:r>
          </a:p>
          <a:p>
            <a:endParaRPr lang="fi-FI" sz="1400" b="1" dirty="0" smtClean="0"/>
          </a:p>
          <a:p>
            <a:r>
              <a:rPr lang="fi-FI" sz="1400" b="1" dirty="0" smtClean="0"/>
              <a:t>Terveisiä </a:t>
            </a:r>
            <a:r>
              <a:rPr lang="fi-FI" sz="1400" b="1" dirty="0"/>
              <a:t>työpöydältä -uutiskirje</a:t>
            </a:r>
            <a:r>
              <a:rPr lang="fi-FI" sz="1400" dirty="0"/>
              <a:t> – kerran kuussa sähköpostitse toimitettava uutiskirje on ensisijaisesti hankkeen toimijoille ja yhteistyötahoille suunnattu ajankohtaisinfo </a:t>
            </a:r>
            <a:r>
              <a:rPr lang="fi-FI" sz="1400" dirty="0" err="1"/>
              <a:t>LADin</a:t>
            </a:r>
            <a:r>
              <a:rPr lang="fi-FI" sz="1400" dirty="0"/>
              <a:t> toiminnasta ja tapahtumista</a:t>
            </a:r>
            <a:r>
              <a:rPr lang="fi-FI" sz="1400" dirty="0" smtClean="0"/>
              <a:t>.</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9338" y="6343076"/>
            <a:ext cx="1115321" cy="26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7651" y="6267253"/>
            <a:ext cx="670983" cy="32688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6262360"/>
            <a:ext cx="358254" cy="33144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0532" y="6282823"/>
            <a:ext cx="896026" cy="34506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99792" y="6298289"/>
            <a:ext cx="722372" cy="317844"/>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3738" y="6320899"/>
            <a:ext cx="295233" cy="295233"/>
          </a:xfrm>
          <a:prstGeom prst="rect">
            <a:avLst/>
          </a:prstGeom>
        </p:spPr>
      </p:pic>
    </p:spTree>
    <p:extLst>
      <p:ext uri="{BB962C8B-B14F-4D97-AF65-F5344CB8AC3E}">
        <p14:creationId xmlns:p14="http://schemas.microsoft.com/office/powerpoint/2010/main" val="21783326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0586" y="692696"/>
            <a:ext cx="7899886" cy="5201424"/>
          </a:xfrm>
          <a:prstGeom prst="rect">
            <a:avLst/>
          </a:prstGeom>
          <a:noFill/>
        </p:spPr>
        <p:txBody>
          <a:bodyPr wrap="square" rtlCol="0">
            <a:spAutoFit/>
          </a:bodyPr>
          <a:lstStyle/>
          <a:p>
            <a:r>
              <a:rPr lang="fi-FI" sz="3200" i="1" dirty="0" smtClean="0">
                <a:solidFill>
                  <a:schemeClr val="bg1">
                    <a:lumMod val="65000"/>
                  </a:schemeClr>
                </a:solidFill>
              </a:rPr>
              <a:t>Liikkuvan Arjen Design</a:t>
            </a:r>
          </a:p>
          <a:p>
            <a:endParaRPr lang="fi-FI" sz="1400" dirty="0"/>
          </a:p>
          <a:p>
            <a:endParaRPr lang="fi-FI" sz="1400" b="1" dirty="0" smtClean="0"/>
          </a:p>
          <a:p>
            <a:r>
              <a:rPr lang="fi-FI" sz="1600" b="1" dirty="0" smtClean="0"/>
              <a:t>Viestintäkanavat (2/2)</a:t>
            </a:r>
          </a:p>
          <a:p>
            <a:endParaRPr lang="fi-FI" sz="1600" b="1" dirty="0" smtClean="0"/>
          </a:p>
          <a:p>
            <a:endParaRPr lang="fi-FI" sz="1600" dirty="0"/>
          </a:p>
          <a:p>
            <a:r>
              <a:rPr lang="fi-FI" sz="1400" b="1" dirty="0"/>
              <a:t>Hankeinfo </a:t>
            </a:r>
            <a:r>
              <a:rPr lang="fi-FI" sz="1400" b="1" dirty="0" err="1"/>
              <a:t>Metropolian</a:t>
            </a:r>
            <a:r>
              <a:rPr lang="fi-FI" sz="1400" b="1" dirty="0"/>
              <a:t> </a:t>
            </a:r>
            <a:r>
              <a:rPr lang="fi-FI" sz="1400" b="1" dirty="0" smtClean="0"/>
              <a:t>sivuilla </a:t>
            </a:r>
            <a:r>
              <a:rPr lang="fi-FI" sz="1400" dirty="0"/>
              <a:t>– yleisinfo </a:t>
            </a:r>
            <a:r>
              <a:rPr lang="fi-FI" sz="1400" dirty="0" smtClean="0"/>
              <a:t>hankkeesta, </a:t>
            </a:r>
            <a:r>
              <a:rPr lang="fi-FI" sz="1400" dirty="0"/>
              <a:t>linkitys lisätiedon äärelle</a:t>
            </a:r>
            <a:endParaRPr lang="fi-FI" sz="1400" b="1" dirty="0"/>
          </a:p>
          <a:p>
            <a:endParaRPr lang="fi-FI" sz="1400" dirty="0"/>
          </a:p>
          <a:p>
            <a:r>
              <a:rPr lang="fi-FI" sz="1400" b="1" dirty="0"/>
              <a:t>Hankeinfo WDC 2012 </a:t>
            </a:r>
            <a:r>
              <a:rPr lang="fi-FI" sz="1400" b="1" dirty="0" smtClean="0"/>
              <a:t>-sivuilla </a:t>
            </a:r>
            <a:r>
              <a:rPr lang="fi-FI" sz="1400" dirty="0" smtClean="0"/>
              <a:t> </a:t>
            </a:r>
            <a:r>
              <a:rPr lang="fi-FI" sz="1400" dirty="0"/>
              <a:t>– </a:t>
            </a:r>
            <a:r>
              <a:rPr lang="fi-FI" sz="1400" dirty="0" smtClean="0"/>
              <a:t>yleisinfo hankkeesta, linkitys lisätiedon äärelle</a:t>
            </a:r>
            <a:endParaRPr lang="fi-FI" sz="1400" b="1" dirty="0" smtClean="0"/>
          </a:p>
          <a:p>
            <a:endParaRPr lang="fi-FI" sz="1400" dirty="0"/>
          </a:p>
          <a:p>
            <a:r>
              <a:rPr lang="fi-FI" sz="1400" b="1" dirty="0" err="1" smtClean="0"/>
              <a:t>Metropolian</a:t>
            </a:r>
            <a:r>
              <a:rPr lang="fi-FI" sz="1400" b="1" dirty="0" smtClean="0"/>
              <a:t> </a:t>
            </a:r>
            <a:r>
              <a:rPr lang="fi-FI" sz="1400" b="1" dirty="0"/>
              <a:t>WDC 2012 </a:t>
            </a:r>
            <a:r>
              <a:rPr lang="fi-FI" sz="1400" b="1" dirty="0" err="1"/>
              <a:t>-blogi</a:t>
            </a:r>
            <a:r>
              <a:rPr lang="fi-FI" sz="1400" b="1" dirty="0"/>
              <a:t> </a:t>
            </a:r>
            <a:r>
              <a:rPr lang="fi-FI" sz="1400" dirty="0"/>
              <a:t>– </a:t>
            </a:r>
            <a:r>
              <a:rPr lang="fi-FI" sz="1400" dirty="0" smtClean="0"/>
              <a:t>tapahtumatiedotusta sekä päiväkirjamaista suunnitteluprosessin avausta</a:t>
            </a:r>
          </a:p>
          <a:p>
            <a:endParaRPr lang="fi-FI" sz="1400" b="1" dirty="0" smtClean="0"/>
          </a:p>
          <a:p>
            <a:r>
              <a:rPr lang="fi-FI" sz="1400" b="1" dirty="0" smtClean="0"/>
              <a:t>Seminaarit</a:t>
            </a:r>
            <a:r>
              <a:rPr lang="fi-FI" sz="1400" b="1" dirty="0"/>
              <a:t>, näyttelyt ja muut </a:t>
            </a:r>
            <a:r>
              <a:rPr lang="fi-FI" sz="1400" b="1" dirty="0" smtClean="0"/>
              <a:t>tapahtumat</a:t>
            </a:r>
            <a:r>
              <a:rPr lang="fi-FI" sz="1400" dirty="0"/>
              <a:t> </a:t>
            </a:r>
            <a:r>
              <a:rPr lang="fi-FI" sz="1400" dirty="0" smtClean="0"/>
              <a:t> – muiden teeman parissa toimivien tapaaminen; syntyneiden ideoiden, konseptien ja protojen esittely ja niistä keskustelu; tulosten </a:t>
            </a:r>
            <a:r>
              <a:rPr lang="fi-FI" sz="1400" dirty="0" err="1" smtClean="0"/>
              <a:t>valtavirtaistaminen</a:t>
            </a:r>
            <a:endParaRPr lang="fi-FI" sz="1400" dirty="0" smtClean="0"/>
          </a:p>
          <a:p>
            <a:endParaRPr lang="fi-FI" sz="1400" b="1" dirty="0" smtClean="0"/>
          </a:p>
          <a:p>
            <a:r>
              <a:rPr lang="fi-FI" sz="1400" b="1" dirty="0" smtClean="0"/>
              <a:t>Ammatti- </a:t>
            </a:r>
            <a:r>
              <a:rPr lang="fi-FI" sz="1400" b="1" dirty="0"/>
              <a:t>ja harrastajajulkaisut, yhteistyökumppaneiden lehdet jne</a:t>
            </a:r>
            <a:r>
              <a:rPr lang="fi-FI" sz="1400" b="1" dirty="0" smtClean="0"/>
              <a:t>.</a:t>
            </a:r>
            <a:r>
              <a:rPr lang="fi-FI" sz="1400" dirty="0"/>
              <a:t> – </a:t>
            </a:r>
            <a:r>
              <a:rPr lang="fi-FI" sz="1400" dirty="0" smtClean="0"/>
              <a:t>tiedotus  hankkeen </a:t>
            </a:r>
            <a:r>
              <a:rPr lang="fi-FI" sz="1400" dirty="0" err="1" smtClean="0"/>
              <a:t>pilotoinneista</a:t>
            </a:r>
            <a:r>
              <a:rPr lang="fi-FI" sz="1400" dirty="0" smtClean="0"/>
              <a:t>, tuloksista ja tapahtumista, </a:t>
            </a:r>
            <a:r>
              <a:rPr lang="fi-FI" sz="1400" dirty="0"/>
              <a:t>tulosten </a:t>
            </a:r>
            <a:r>
              <a:rPr lang="fi-FI" sz="1400" dirty="0" err="1"/>
              <a:t>valtavirtaistaminen</a:t>
            </a:r>
            <a:endParaRPr lang="fi-FI" sz="1400" dirty="0" smtClean="0"/>
          </a:p>
          <a:p>
            <a:endParaRPr lang="fi-FI" sz="1400" b="1" dirty="0" smtClean="0"/>
          </a:p>
          <a:p>
            <a:r>
              <a:rPr lang="fi-FI" sz="1400" b="1" dirty="0" smtClean="0"/>
              <a:t>Yhteistyökumppaneiden </a:t>
            </a:r>
            <a:r>
              <a:rPr lang="fi-FI" sz="1400" b="1" dirty="0"/>
              <a:t>sosiaalisen median sovellukset</a:t>
            </a:r>
            <a:r>
              <a:rPr lang="fi-FI" sz="1400" dirty="0"/>
              <a:t> </a:t>
            </a:r>
            <a:r>
              <a:rPr lang="fi-FI" sz="1400" dirty="0" smtClean="0"/>
              <a:t>– nostoja </a:t>
            </a:r>
            <a:r>
              <a:rPr lang="fi-FI" sz="1400" dirty="0" err="1" smtClean="0"/>
              <a:t>LADin</a:t>
            </a:r>
            <a:r>
              <a:rPr lang="fi-FI" sz="1400" dirty="0" smtClean="0"/>
              <a:t> ajankohtaisista toimista ko. kumppanin toiminta-alueeseen liittyen</a:t>
            </a:r>
          </a:p>
          <a:p>
            <a:endParaRPr lang="fi-FI" sz="1400" b="1" dirty="0"/>
          </a:p>
          <a:p>
            <a:r>
              <a:rPr lang="fi-FI" sz="1400" b="1" dirty="0"/>
              <a:t>Viikkokirje</a:t>
            </a:r>
            <a:r>
              <a:rPr lang="fi-FI" sz="1400" dirty="0"/>
              <a:t> – operatiivisille </a:t>
            </a:r>
            <a:r>
              <a:rPr lang="fi-FI" sz="1400" dirty="0" err="1"/>
              <a:t>LAD-toimijoille</a:t>
            </a:r>
            <a:r>
              <a:rPr lang="fi-FI" sz="1400" dirty="0"/>
              <a:t> suunnattu kooste viikon tapahtumista julkaistaan </a:t>
            </a:r>
            <a:r>
              <a:rPr lang="fi-FI" sz="1400" dirty="0" err="1" smtClean="0"/>
              <a:t>wikissä</a:t>
            </a:r>
            <a:endParaRPr lang="fi-FI" sz="1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9338" y="6343076"/>
            <a:ext cx="1115321" cy="26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7651" y="6267253"/>
            <a:ext cx="670983" cy="32688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6262360"/>
            <a:ext cx="358254" cy="33144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0532" y="6282823"/>
            <a:ext cx="896026" cy="34506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99792" y="6298289"/>
            <a:ext cx="722372" cy="317844"/>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3738" y="6320899"/>
            <a:ext cx="295233" cy="295233"/>
          </a:xfrm>
          <a:prstGeom prst="rect">
            <a:avLst/>
          </a:prstGeom>
        </p:spPr>
      </p:pic>
    </p:spTree>
    <p:extLst>
      <p:ext uri="{BB962C8B-B14F-4D97-AF65-F5344CB8AC3E}">
        <p14:creationId xmlns:p14="http://schemas.microsoft.com/office/powerpoint/2010/main" val="514975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0586" y="692696"/>
            <a:ext cx="7395829" cy="4885953"/>
          </a:xfrm>
          <a:prstGeom prst="rect">
            <a:avLst/>
          </a:prstGeom>
          <a:noFill/>
        </p:spPr>
        <p:txBody>
          <a:bodyPr wrap="square" rtlCol="0">
            <a:spAutoFit/>
          </a:bodyPr>
          <a:lstStyle/>
          <a:p>
            <a:pPr>
              <a:spcAft>
                <a:spcPts val="300"/>
              </a:spcAft>
            </a:pPr>
            <a:r>
              <a:rPr lang="fi-FI" sz="3200" i="1" dirty="0" smtClean="0">
                <a:solidFill>
                  <a:schemeClr val="bg1">
                    <a:lumMod val="65000"/>
                  </a:schemeClr>
                </a:solidFill>
              </a:rPr>
              <a:t>Liikkuvan Arjen Design</a:t>
            </a:r>
          </a:p>
          <a:p>
            <a:pPr>
              <a:spcAft>
                <a:spcPts val="300"/>
              </a:spcAft>
            </a:pPr>
            <a:endParaRPr lang="fi-FI" sz="1400" dirty="0"/>
          </a:p>
          <a:p>
            <a:pPr>
              <a:spcAft>
                <a:spcPts val="300"/>
              </a:spcAft>
            </a:pPr>
            <a:endParaRPr lang="fi-FI" sz="1400" b="1" dirty="0" smtClean="0"/>
          </a:p>
          <a:p>
            <a:pPr>
              <a:spcAft>
                <a:spcPts val="300"/>
              </a:spcAft>
            </a:pPr>
            <a:r>
              <a:rPr lang="fi-FI" sz="1600" b="1" dirty="0" smtClean="0"/>
              <a:t>2011 eli tähän mennessä tapahtunutta</a:t>
            </a:r>
          </a:p>
          <a:p>
            <a:pPr>
              <a:spcAft>
                <a:spcPts val="300"/>
              </a:spcAft>
            </a:pPr>
            <a:endParaRPr lang="fi-FI" sz="1000" dirty="0" smtClean="0"/>
          </a:p>
          <a:p>
            <a:pPr marL="285750" indent="-285750">
              <a:spcAft>
                <a:spcPts val="300"/>
              </a:spcAft>
              <a:buClr>
                <a:srgbClr val="FF3300"/>
              </a:buClr>
              <a:buSzPct val="130000"/>
              <a:buFont typeface="Arial" pitchFamily="34" charset="0"/>
              <a:buChar char="•"/>
            </a:pPr>
            <a:r>
              <a:rPr lang="fi-FI" sz="1600" dirty="0" smtClean="0"/>
              <a:t>Perusviestintä kuntoon </a:t>
            </a:r>
            <a:r>
              <a:rPr lang="fi-FI" sz="1600" dirty="0"/>
              <a:t>(nettisivut, </a:t>
            </a:r>
            <a:r>
              <a:rPr lang="fi-FI" sz="1600" dirty="0" err="1"/>
              <a:t>wiki</a:t>
            </a:r>
            <a:r>
              <a:rPr lang="fi-FI" sz="1600" dirty="0"/>
              <a:t>, </a:t>
            </a:r>
            <a:r>
              <a:rPr lang="fi-FI" sz="1600" dirty="0" err="1" smtClean="0"/>
              <a:t>facebook</a:t>
            </a:r>
            <a:r>
              <a:rPr lang="fi-FI" sz="1600" dirty="0" smtClean="0"/>
              <a:t>, uutiskirje) </a:t>
            </a:r>
          </a:p>
          <a:p>
            <a:pPr marL="285750" indent="-285750">
              <a:spcAft>
                <a:spcPts val="300"/>
              </a:spcAft>
              <a:buClr>
                <a:srgbClr val="FF3300"/>
              </a:buClr>
              <a:buSzPct val="130000"/>
              <a:buFont typeface="Arial" pitchFamily="34" charset="0"/>
              <a:buChar char="•"/>
            </a:pPr>
            <a:r>
              <a:rPr lang="fi-FI" sz="1600" dirty="0" smtClean="0"/>
              <a:t>Ensimmäinen lehtijuttu Arabianrannan kaupunginosalehdessä Kuohussa (nro 2/11)</a:t>
            </a:r>
          </a:p>
          <a:p>
            <a:pPr marL="285750" indent="-285750">
              <a:spcAft>
                <a:spcPts val="300"/>
              </a:spcAft>
              <a:buClr>
                <a:srgbClr val="FF3300"/>
              </a:buClr>
              <a:buSzPct val="130000"/>
              <a:buFont typeface="Arial" pitchFamily="34" charset="0"/>
              <a:buChar char="•"/>
            </a:pPr>
            <a:r>
              <a:rPr lang="fi-FI" sz="1600" dirty="0" smtClean="0"/>
              <a:t>Yleisesite</a:t>
            </a:r>
            <a:endParaRPr lang="fi-FI" sz="1600" dirty="0"/>
          </a:p>
          <a:p>
            <a:pPr marL="285750" indent="-285750">
              <a:spcAft>
                <a:spcPts val="300"/>
              </a:spcAft>
              <a:buClr>
                <a:srgbClr val="FF3300"/>
              </a:buClr>
              <a:buSzPct val="130000"/>
              <a:buFont typeface="Arial" pitchFamily="34" charset="0"/>
              <a:buChar char="•"/>
            </a:pPr>
            <a:r>
              <a:rPr lang="fi-FI" sz="1600" dirty="0" smtClean="0"/>
              <a:t>Aloitusseminaari Helsinki Design </a:t>
            </a:r>
            <a:r>
              <a:rPr lang="fi-FI" sz="1600" dirty="0" err="1" smtClean="0"/>
              <a:t>Weekissä</a:t>
            </a:r>
            <a:endParaRPr lang="fi-FI" sz="1600" dirty="0" smtClean="0"/>
          </a:p>
          <a:p>
            <a:pPr marL="285750" indent="-285750">
              <a:spcAft>
                <a:spcPts val="300"/>
              </a:spcAft>
              <a:buClr>
                <a:srgbClr val="FF3300"/>
              </a:buClr>
              <a:buSzPct val="130000"/>
              <a:buFont typeface="Arial" pitchFamily="34" charset="0"/>
              <a:buChar char="•"/>
            </a:pPr>
            <a:r>
              <a:rPr lang="fi-FI" sz="1600" dirty="0" smtClean="0"/>
              <a:t>Toteutusten visuaalinen dokumentointi ja konseptien esittelyt, Luovuus syttyy –foorumi</a:t>
            </a:r>
          </a:p>
          <a:p>
            <a:pPr marL="285750" indent="-285750">
              <a:spcAft>
                <a:spcPts val="300"/>
              </a:spcAft>
              <a:buClr>
                <a:srgbClr val="FF3300"/>
              </a:buClr>
              <a:buSzPct val="130000"/>
              <a:buFont typeface="Arial" pitchFamily="34" charset="0"/>
              <a:buChar char="•"/>
            </a:pPr>
            <a:r>
              <a:rPr lang="fi-FI" sz="1600" dirty="0" err="1" smtClean="0"/>
              <a:t>WDC-yhteistyön</a:t>
            </a:r>
            <a:r>
              <a:rPr lang="fi-FI" sz="1600" dirty="0" smtClean="0"/>
              <a:t> solmiminen ja julkistus</a:t>
            </a:r>
          </a:p>
          <a:p>
            <a:pPr marL="285750" indent="-285750">
              <a:spcAft>
                <a:spcPts val="300"/>
              </a:spcAft>
              <a:buClr>
                <a:srgbClr val="FF3300"/>
              </a:buClr>
              <a:buSzPct val="130000"/>
              <a:buFont typeface="Arial" pitchFamily="34" charset="0"/>
              <a:buChar char="•"/>
            </a:pPr>
            <a:r>
              <a:rPr lang="fi-FI" sz="1600" dirty="0" smtClean="0"/>
              <a:t>Yhteiset asemat –tapahtumat</a:t>
            </a:r>
          </a:p>
          <a:p>
            <a:pPr marL="285750" indent="-285750">
              <a:spcAft>
                <a:spcPts val="300"/>
              </a:spcAft>
              <a:buClr>
                <a:srgbClr val="FF3300"/>
              </a:buClr>
              <a:buSzPct val="130000"/>
              <a:buFont typeface="Arial" pitchFamily="34" charset="0"/>
              <a:buChar char="•"/>
            </a:pPr>
            <a:r>
              <a:rPr lang="fi-FI" sz="1600" dirty="0" smtClean="0"/>
              <a:t>Tiedotus emo-organisaatioissa</a:t>
            </a:r>
            <a:endParaRPr lang="fi-FI" sz="1600" dirty="0"/>
          </a:p>
          <a:p>
            <a:pPr>
              <a:spcAft>
                <a:spcPts val="300"/>
              </a:spcAft>
              <a:buClr>
                <a:srgbClr val="FF3300"/>
              </a:buClr>
              <a:buSzPct val="130000"/>
            </a:pPr>
            <a:endParaRPr lang="fi-FI" sz="1600" dirty="0"/>
          </a:p>
          <a:p>
            <a:pPr>
              <a:spcAft>
                <a:spcPts val="300"/>
              </a:spcAft>
            </a:pPr>
            <a:endParaRPr lang="fi-FI" sz="1400" dirty="0" smtClean="0"/>
          </a:p>
          <a:p>
            <a:pPr>
              <a:spcAft>
                <a:spcPts val="300"/>
              </a:spcAft>
            </a:pPr>
            <a:endParaRPr lang="fi-FI" sz="1400"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9338" y="6343076"/>
            <a:ext cx="1115321" cy="26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67651" y="6267253"/>
            <a:ext cx="670983" cy="326889"/>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6262360"/>
            <a:ext cx="358254" cy="331447"/>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70532" y="6282823"/>
            <a:ext cx="896026" cy="345067"/>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99792" y="6298289"/>
            <a:ext cx="722372" cy="317844"/>
          </a:xfrm>
          <a:prstGeom prst="rect">
            <a:avLst/>
          </a:prstGeom>
        </p:spPr>
      </p:pic>
      <p:pic>
        <p:nvPicPr>
          <p:cNvPr id="9"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3738" y="6320899"/>
            <a:ext cx="295233" cy="295233"/>
          </a:xfrm>
          <a:prstGeom prst="rect">
            <a:avLst/>
          </a:prstGeom>
        </p:spPr>
      </p:pic>
    </p:spTree>
    <p:extLst>
      <p:ext uri="{BB962C8B-B14F-4D97-AF65-F5344CB8AC3E}">
        <p14:creationId xmlns:p14="http://schemas.microsoft.com/office/powerpoint/2010/main" val="38692757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0586" y="692696"/>
            <a:ext cx="7395829" cy="6117059"/>
          </a:xfrm>
          <a:prstGeom prst="rect">
            <a:avLst/>
          </a:prstGeom>
          <a:noFill/>
        </p:spPr>
        <p:txBody>
          <a:bodyPr wrap="square" rtlCol="0">
            <a:spAutoFit/>
          </a:bodyPr>
          <a:lstStyle/>
          <a:p>
            <a:pPr>
              <a:spcAft>
                <a:spcPts val="300"/>
              </a:spcAft>
            </a:pPr>
            <a:r>
              <a:rPr lang="fi-FI" sz="3200" i="1" dirty="0" smtClean="0">
                <a:solidFill>
                  <a:schemeClr val="bg1">
                    <a:lumMod val="65000"/>
                  </a:schemeClr>
                </a:solidFill>
              </a:rPr>
              <a:t>Liikkuvan Arjen Design</a:t>
            </a:r>
          </a:p>
          <a:p>
            <a:pPr>
              <a:spcAft>
                <a:spcPts val="300"/>
              </a:spcAft>
            </a:pPr>
            <a:endParaRPr lang="fi-FI" sz="1400" dirty="0"/>
          </a:p>
          <a:p>
            <a:pPr>
              <a:spcAft>
                <a:spcPts val="300"/>
              </a:spcAft>
            </a:pPr>
            <a:endParaRPr lang="fi-FI" sz="1400" b="1" dirty="0" smtClean="0"/>
          </a:p>
          <a:p>
            <a:pPr>
              <a:spcAft>
                <a:spcPts val="300"/>
              </a:spcAft>
            </a:pPr>
            <a:r>
              <a:rPr lang="fi-FI" sz="1600" b="1" dirty="0" smtClean="0"/>
              <a:t>Kevät 2012</a:t>
            </a:r>
          </a:p>
          <a:p>
            <a:pPr>
              <a:spcAft>
                <a:spcPts val="300"/>
              </a:spcAft>
            </a:pPr>
            <a:endParaRPr lang="fi-FI" sz="1000" dirty="0" smtClean="0"/>
          </a:p>
          <a:p>
            <a:pPr marL="285750" indent="-285750">
              <a:spcAft>
                <a:spcPts val="300"/>
              </a:spcAft>
              <a:buClr>
                <a:srgbClr val="FF3300"/>
              </a:buClr>
              <a:buSzPct val="130000"/>
              <a:buFont typeface="Arial" pitchFamily="34" charset="0"/>
              <a:buChar char="•"/>
            </a:pPr>
            <a:r>
              <a:rPr lang="fi-FI" sz="1600" dirty="0" smtClean="0"/>
              <a:t>Perusviestintä </a:t>
            </a:r>
            <a:r>
              <a:rPr lang="fi-FI" sz="1600" dirty="0"/>
              <a:t>jatkuu (nettisivut, </a:t>
            </a:r>
            <a:r>
              <a:rPr lang="fi-FI" sz="1600" dirty="0" err="1"/>
              <a:t>wiki</a:t>
            </a:r>
            <a:r>
              <a:rPr lang="fi-FI" sz="1600" dirty="0"/>
              <a:t>, </a:t>
            </a:r>
            <a:r>
              <a:rPr lang="fi-FI" sz="1600" dirty="0" err="1" smtClean="0"/>
              <a:t>facebook</a:t>
            </a:r>
            <a:r>
              <a:rPr lang="fi-FI" sz="1600" dirty="0"/>
              <a:t> , </a:t>
            </a:r>
            <a:r>
              <a:rPr lang="fi-FI" sz="1600" dirty="0" smtClean="0"/>
              <a:t>uutiskirje) </a:t>
            </a:r>
            <a:r>
              <a:rPr lang="fi-FI" sz="1600" dirty="0"/>
              <a:t>sekä viestintä osana WDC Helsinki 2012 -</a:t>
            </a:r>
            <a:r>
              <a:rPr lang="fi-FI" sz="1600" dirty="0" smtClean="0"/>
              <a:t>viestintää</a:t>
            </a:r>
            <a:endParaRPr lang="fi-FI" sz="1600" dirty="0"/>
          </a:p>
          <a:p>
            <a:pPr marL="285750" indent="-285750">
              <a:spcAft>
                <a:spcPts val="300"/>
              </a:spcAft>
              <a:buClr>
                <a:srgbClr val="FF3300"/>
              </a:buClr>
              <a:buSzPct val="130000"/>
              <a:buFont typeface="Arial" pitchFamily="34" charset="0"/>
              <a:buChar char="•"/>
            </a:pPr>
            <a:r>
              <a:rPr lang="fi-FI" sz="1600" dirty="0"/>
              <a:t>Esitteen päivittäminen sekä englanninkielinen </a:t>
            </a:r>
            <a:r>
              <a:rPr lang="fi-FI" sz="1600" dirty="0" smtClean="0"/>
              <a:t>versio</a:t>
            </a:r>
            <a:endParaRPr lang="fi-FI" sz="1600" dirty="0"/>
          </a:p>
          <a:p>
            <a:pPr marL="285750" indent="-285750">
              <a:spcAft>
                <a:spcPts val="300"/>
              </a:spcAft>
              <a:buClr>
                <a:srgbClr val="FF3300"/>
              </a:buClr>
              <a:buSzPct val="130000"/>
              <a:buFont typeface="Arial" pitchFamily="34" charset="0"/>
              <a:buChar char="•"/>
            </a:pPr>
            <a:r>
              <a:rPr lang="fi-FI" sz="1600" dirty="0" smtClean="0"/>
              <a:t>Konseptien ja pilottien esittely printtimediassa </a:t>
            </a:r>
            <a:r>
              <a:rPr lang="fi-FI" sz="1600" dirty="0"/>
              <a:t>mm. </a:t>
            </a:r>
            <a:r>
              <a:rPr lang="fi-FI" sz="1600" dirty="0" err="1"/>
              <a:t>Metropolian</a:t>
            </a:r>
            <a:r>
              <a:rPr lang="fi-FI" sz="1600" dirty="0"/>
              <a:t> asiakaslehti </a:t>
            </a:r>
            <a:r>
              <a:rPr lang="fi-FI" sz="1600" dirty="0" err="1"/>
              <a:t>Focuksen</a:t>
            </a:r>
            <a:r>
              <a:rPr lang="fi-FI" sz="1600" dirty="0"/>
              <a:t> </a:t>
            </a:r>
            <a:r>
              <a:rPr lang="fi-FI" sz="1600" dirty="0" err="1"/>
              <a:t>WDC-erikoisnumeroon</a:t>
            </a:r>
            <a:r>
              <a:rPr lang="fi-FI" sz="1600" dirty="0"/>
              <a:t> osallistuminen, harrastaja- ja ammattilehdet, kumppaneiden </a:t>
            </a:r>
            <a:r>
              <a:rPr lang="fi-FI" sz="1600" dirty="0" smtClean="0"/>
              <a:t>lehdet</a:t>
            </a:r>
          </a:p>
          <a:p>
            <a:pPr marL="285750" indent="-285750">
              <a:spcAft>
                <a:spcPts val="300"/>
              </a:spcAft>
              <a:buClr>
                <a:srgbClr val="FF3300"/>
              </a:buClr>
              <a:buSzPct val="130000"/>
              <a:buFont typeface="Arial" pitchFamily="34" charset="0"/>
              <a:buChar char="•"/>
            </a:pPr>
            <a:r>
              <a:rPr lang="fi-FI" sz="1600" dirty="0" smtClean="0"/>
              <a:t>Konseptien </a:t>
            </a:r>
            <a:r>
              <a:rPr lang="fi-FI" sz="1600" dirty="0"/>
              <a:t>esittely valtakunnallisella pyöräilyviikolla: Käyttäjäpolkukonsepteista kehitettyjen tuotteiden näyttely sekä pyöräilyvaatemalliston </a:t>
            </a:r>
            <a:r>
              <a:rPr lang="fi-FI" sz="1600" dirty="0" smtClean="0"/>
              <a:t>15.5.2011 </a:t>
            </a:r>
            <a:r>
              <a:rPr lang="fi-FI" sz="1600" dirty="0"/>
              <a:t>ja pyöräilyyn soveltuvien neuleasusteiden muotinäytös </a:t>
            </a:r>
          </a:p>
          <a:p>
            <a:pPr marL="285750" indent="-285750">
              <a:spcAft>
                <a:spcPts val="300"/>
              </a:spcAft>
              <a:buClr>
                <a:srgbClr val="FF3300"/>
              </a:buClr>
              <a:buSzPct val="130000"/>
              <a:buFont typeface="Arial" pitchFamily="34" charset="0"/>
              <a:buChar char="•"/>
            </a:pPr>
            <a:r>
              <a:rPr lang="fi-FI" sz="1600" dirty="0"/>
              <a:t>Kampin pyöräkeskuksen </a:t>
            </a:r>
            <a:r>
              <a:rPr lang="fi-FI" sz="1600" dirty="0" smtClean="0"/>
              <a:t>avajaiset</a:t>
            </a:r>
            <a:endParaRPr lang="fi-FI" sz="1600" dirty="0"/>
          </a:p>
          <a:p>
            <a:pPr marL="285750" indent="-285750">
              <a:spcAft>
                <a:spcPts val="300"/>
              </a:spcAft>
              <a:buClr>
                <a:srgbClr val="FF3300"/>
              </a:buClr>
              <a:buSzPct val="130000"/>
              <a:buFont typeface="Arial" pitchFamily="34" charset="0"/>
              <a:buChar char="•"/>
            </a:pPr>
            <a:r>
              <a:rPr lang="fi-FI" sz="1600" dirty="0"/>
              <a:t>Konseptipilottien markkinointi ja konseptien testaus käytännössä (mm. </a:t>
            </a:r>
            <a:r>
              <a:rPr lang="fi-FI" sz="1600" dirty="0" err="1"/>
              <a:t>Cycle</a:t>
            </a:r>
            <a:r>
              <a:rPr lang="fi-FI" sz="1600" dirty="0"/>
              <a:t> in -lippakioskit</a:t>
            </a:r>
            <a:r>
              <a:rPr lang="fi-FI" sz="1600" dirty="0" smtClean="0"/>
              <a:t>)</a:t>
            </a:r>
            <a:endParaRPr lang="fi-FI" sz="1600" dirty="0"/>
          </a:p>
          <a:p>
            <a:pPr marL="285750" indent="-285750">
              <a:spcAft>
                <a:spcPts val="300"/>
              </a:spcAft>
              <a:buClr>
                <a:srgbClr val="FF3300"/>
              </a:buClr>
              <a:buSzPct val="130000"/>
              <a:buFont typeface="Arial" pitchFamily="34" charset="0"/>
              <a:buChar char="•"/>
            </a:pPr>
            <a:r>
              <a:rPr lang="fi-FI" sz="1600" dirty="0"/>
              <a:t>WDC Helsinki 2012 -tapahtumiin ja seminaareihin osallistuminen</a:t>
            </a:r>
          </a:p>
          <a:p>
            <a:pPr marL="285750" indent="-285750">
              <a:spcAft>
                <a:spcPts val="300"/>
              </a:spcAft>
              <a:buClr>
                <a:srgbClr val="FF3300"/>
              </a:buClr>
              <a:buSzPct val="130000"/>
              <a:buFont typeface="Arial" pitchFamily="34" charset="0"/>
              <a:buChar char="•"/>
            </a:pPr>
            <a:r>
              <a:rPr lang="fi-FI" sz="1600" dirty="0" err="1" smtClean="0"/>
              <a:t>Valtavirtaistamiskeinojen</a:t>
            </a:r>
            <a:r>
              <a:rPr lang="fi-FI" sz="1600" dirty="0" smtClean="0"/>
              <a:t> </a:t>
            </a:r>
            <a:r>
              <a:rPr lang="fi-FI" sz="1600" dirty="0"/>
              <a:t>työstäminen</a:t>
            </a:r>
          </a:p>
          <a:p>
            <a:pPr>
              <a:spcAft>
                <a:spcPts val="300"/>
              </a:spcAft>
              <a:buClr>
                <a:srgbClr val="FF3300"/>
              </a:buClr>
              <a:buSzPct val="130000"/>
            </a:pPr>
            <a:endParaRPr lang="fi-FI" sz="1600" dirty="0"/>
          </a:p>
          <a:p>
            <a:pPr>
              <a:spcAft>
                <a:spcPts val="300"/>
              </a:spcAft>
            </a:pPr>
            <a:endParaRPr lang="fi-FI" sz="1400" dirty="0" smtClean="0"/>
          </a:p>
          <a:p>
            <a:pPr>
              <a:spcAft>
                <a:spcPts val="300"/>
              </a:spcAft>
            </a:pPr>
            <a:endParaRPr lang="fi-FI" sz="1400" dirty="0" smtClean="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9338" y="6343076"/>
            <a:ext cx="1115321" cy="26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7651" y="6267253"/>
            <a:ext cx="670983" cy="32688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6262360"/>
            <a:ext cx="358254" cy="33144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0532" y="6282823"/>
            <a:ext cx="896026" cy="34506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99792" y="6298289"/>
            <a:ext cx="722372" cy="317844"/>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3738" y="6320899"/>
            <a:ext cx="295233" cy="295233"/>
          </a:xfrm>
          <a:prstGeom prst="rect">
            <a:avLst/>
          </a:prstGeom>
        </p:spPr>
      </p:pic>
    </p:spTree>
    <p:extLst>
      <p:ext uri="{BB962C8B-B14F-4D97-AF65-F5344CB8AC3E}">
        <p14:creationId xmlns:p14="http://schemas.microsoft.com/office/powerpoint/2010/main" val="14451408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0586" y="692696"/>
            <a:ext cx="7395829" cy="5301451"/>
          </a:xfrm>
          <a:prstGeom prst="rect">
            <a:avLst/>
          </a:prstGeom>
          <a:noFill/>
        </p:spPr>
        <p:txBody>
          <a:bodyPr wrap="square" rtlCol="0">
            <a:spAutoFit/>
          </a:bodyPr>
          <a:lstStyle/>
          <a:p>
            <a:pPr>
              <a:spcAft>
                <a:spcPts val="300"/>
              </a:spcAft>
            </a:pPr>
            <a:r>
              <a:rPr lang="fi-FI" sz="3200" i="1" dirty="0" smtClean="0">
                <a:solidFill>
                  <a:schemeClr val="bg1">
                    <a:lumMod val="65000"/>
                  </a:schemeClr>
                </a:solidFill>
              </a:rPr>
              <a:t>Liikkuvan Arjen Design</a:t>
            </a:r>
          </a:p>
          <a:p>
            <a:pPr>
              <a:spcAft>
                <a:spcPts val="300"/>
              </a:spcAft>
            </a:pPr>
            <a:endParaRPr lang="fi-FI" sz="1400" dirty="0"/>
          </a:p>
          <a:p>
            <a:pPr>
              <a:spcAft>
                <a:spcPts val="300"/>
              </a:spcAft>
            </a:pPr>
            <a:endParaRPr lang="fi-FI" sz="1400" b="1" dirty="0" smtClean="0"/>
          </a:p>
          <a:p>
            <a:pPr>
              <a:spcAft>
                <a:spcPts val="300"/>
              </a:spcAft>
            </a:pPr>
            <a:r>
              <a:rPr lang="fi-FI" sz="1600" b="1" dirty="0" smtClean="0"/>
              <a:t>Syksy 2012</a:t>
            </a:r>
          </a:p>
          <a:p>
            <a:pPr>
              <a:spcAft>
                <a:spcPts val="300"/>
              </a:spcAft>
            </a:pPr>
            <a:endParaRPr lang="fi-FI" sz="1000" dirty="0" smtClean="0"/>
          </a:p>
          <a:p>
            <a:pPr marL="285750" indent="-285750">
              <a:spcAft>
                <a:spcPts val="300"/>
              </a:spcAft>
              <a:buClr>
                <a:srgbClr val="FF3300"/>
              </a:buClr>
              <a:buSzPct val="130000"/>
              <a:buFont typeface="Arial" pitchFamily="34" charset="0"/>
              <a:buChar char="•"/>
            </a:pPr>
            <a:r>
              <a:rPr lang="fi-FI" sz="1600" dirty="0" smtClean="0"/>
              <a:t>Perusviestintä </a:t>
            </a:r>
            <a:r>
              <a:rPr lang="fi-FI" sz="1600" dirty="0"/>
              <a:t>jatkuu (nettisivut, </a:t>
            </a:r>
            <a:r>
              <a:rPr lang="fi-FI" sz="1600" dirty="0" err="1"/>
              <a:t>wiki</a:t>
            </a:r>
            <a:r>
              <a:rPr lang="fi-FI" sz="1600" dirty="0"/>
              <a:t>, </a:t>
            </a:r>
            <a:r>
              <a:rPr lang="fi-FI" sz="1600" dirty="0" err="1" smtClean="0"/>
              <a:t>facebook</a:t>
            </a:r>
            <a:r>
              <a:rPr lang="fi-FI" sz="1600" dirty="0"/>
              <a:t> , uutiskirje</a:t>
            </a:r>
            <a:r>
              <a:rPr lang="fi-FI" sz="1600" dirty="0" smtClean="0"/>
              <a:t>) </a:t>
            </a:r>
            <a:r>
              <a:rPr lang="fi-FI" sz="1600" dirty="0"/>
              <a:t>sekä viestintä osana WDC Helsinki 2012 -</a:t>
            </a:r>
            <a:r>
              <a:rPr lang="fi-FI" sz="1600" dirty="0" smtClean="0"/>
              <a:t>viestintää</a:t>
            </a:r>
            <a:endParaRPr lang="fi-FI" sz="1600" dirty="0"/>
          </a:p>
          <a:p>
            <a:pPr marL="285750" indent="-285750">
              <a:spcAft>
                <a:spcPts val="300"/>
              </a:spcAft>
              <a:buClr>
                <a:srgbClr val="FF3300"/>
              </a:buClr>
              <a:buSzPct val="130000"/>
              <a:buFont typeface="Arial" pitchFamily="34" charset="0"/>
              <a:buChar char="•"/>
            </a:pPr>
            <a:r>
              <a:rPr lang="fi-FI" sz="1600" dirty="0" smtClean="0"/>
              <a:t>Osallistuminen Helsinki Design </a:t>
            </a:r>
            <a:r>
              <a:rPr lang="fi-FI" sz="1600" dirty="0" err="1" smtClean="0"/>
              <a:t>Weekille</a:t>
            </a:r>
            <a:r>
              <a:rPr lang="fi-FI" sz="1600" dirty="0" smtClean="0"/>
              <a:t> esim. ”</a:t>
            </a:r>
            <a:r>
              <a:rPr lang="fi-FI" sz="1600" dirty="0" err="1" smtClean="0"/>
              <a:t>Cycle</a:t>
            </a:r>
            <a:r>
              <a:rPr lang="fi-FI" sz="1600" dirty="0" smtClean="0"/>
              <a:t> Show” -yleisötapahtuma, Pimeän ajan asemat -valoteoksen julkistus, mahd. toinen seminaari</a:t>
            </a:r>
          </a:p>
          <a:p>
            <a:pPr marL="285750" indent="-285750">
              <a:spcAft>
                <a:spcPts val="300"/>
              </a:spcAft>
              <a:buClr>
                <a:srgbClr val="FF3300"/>
              </a:buClr>
              <a:buSzPct val="130000"/>
              <a:buFont typeface="Arial" pitchFamily="34" charset="0"/>
              <a:buChar char="•"/>
            </a:pPr>
            <a:r>
              <a:rPr lang="fi-FI" sz="1600" dirty="0"/>
              <a:t>Kesän </a:t>
            </a:r>
            <a:r>
              <a:rPr lang="fi-FI" sz="1600" dirty="0" err="1" smtClean="0"/>
              <a:t>pilotoinneista</a:t>
            </a:r>
            <a:r>
              <a:rPr lang="fi-FI" sz="1600" dirty="0" smtClean="0"/>
              <a:t> kertyneiden kokemusten </a:t>
            </a:r>
            <a:r>
              <a:rPr lang="fi-FI" sz="1600" dirty="0"/>
              <a:t>viestintää </a:t>
            </a:r>
            <a:r>
              <a:rPr lang="fi-FI" sz="1600" dirty="0" smtClean="0"/>
              <a:t>kaupunki- ja liikennesuunnittelijoille tapaamisissa ja verkossa</a:t>
            </a:r>
          </a:p>
          <a:p>
            <a:pPr marL="285750" indent="-285750">
              <a:spcAft>
                <a:spcPts val="300"/>
              </a:spcAft>
              <a:buClr>
                <a:srgbClr val="FF3300"/>
              </a:buClr>
              <a:buSzPct val="130000"/>
              <a:buFont typeface="Arial" pitchFamily="34" charset="0"/>
              <a:buChar char="•"/>
            </a:pPr>
            <a:r>
              <a:rPr lang="fi-FI" sz="1600" dirty="0" smtClean="0"/>
              <a:t>Paikkasidonnaisten konseptien esittely esim. Luovuus syttyy -foorumissa tai Tikkurilan </a:t>
            </a:r>
            <a:r>
              <a:rPr lang="fi-FI" sz="1600" dirty="0" err="1" smtClean="0"/>
              <a:t>WDC-tilassa</a:t>
            </a:r>
            <a:endParaRPr lang="fi-FI" sz="1600" dirty="0" smtClean="0"/>
          </a:p>
          <a:p>
            <a:pPr marL="285750" indent="-285750">
              <a:spcAft>
                <a:spcPts val="300"/>
              </a:spcAft>
              <a:buClr>
                <a:srgbClr val="FF3300"/>
              </a:buClr>
              <a:buSzPct val="130000"/>
              <a:buFont typeface="Arial" pitchFamily="34" charset="0"/>
              <a:buChar char="•"/>
            </a:pPr>
            <a:r>
              <a:rPr lang="fi-FI" sz="1600" dirty="0" smtClean="0"/>
              <a:t>Mahdollisesti </a:t>
            </a:r>
            <a:r>
              <a:rPr lang="fi-FI" sz="1600" dirty="0" err="1" smtClean="0"/>
              <a:t>LAD-tulosten</a:t>
            </a:r>
            <a:r>
              <a:rPr lang="fi-FI" sz="1600" dirty="0" smtClean="0"/>
              <a:t> esittely Shanghaissa osana </a:t>
            </a:r>
            <a:r>
              <a:rPr lang="fi-FI" sz="1600" dirty="0" err="1" smtClean="0"/>
              <a:t>WDC-vuoteen</a:t>
            </a:r>
            <a:r>
              <a:rPr lang="fi-FI" sz="1600" dirty="0" smtClean="0"/>
              <a:t> liittyvää </a:t>
            </a:r>
            <a:r>
              <a:rPr lang="fi-FI" sz="1600" dirty="0" err="1" smtClean="0"/>
              <a:t>Radical</a:t>
            </a:r>
            <a:r>
              <a:rPr lang="fi-FI" sz="1600" dirty="0" smtClean="0"/>
              <a:t> Design </a:t>
            </a:r>
            <a:r>
              <a:rPr lang="fi-FI" sz="1600" dirty="0" err="1" smtClean="0"/>
              <a:t>Weekiä</a:t>
            </a:r>
            <a:endParaRPr lang="fi-FI" sz="1600" dirty="0" smtClean="0"/>
          </a:p>
          <a:p>
            <a:pPr marL="285750" indent="-285750">
              <a:spcAft>
                <a:spcPts val="300"/>
              </a:spcAft>
              <a:buClr>
                <a:srgbClr val="FF3300"/>
              </a:buClr>
              <a:buSzPct val="130000"/>
              <a:buFont typeface="Arial" pitchFamily="34" charset="0"/>
              <a:buChar char="•"/>
            </a:pPr>
            <a:endParaRPr lang="fi-FI" sz="1600" dirty="0"/>
          </a:p>
          <a:p>
            <a:pPr>
              <a:spcAft>
                <a:spcPts val="300"/>
              </a:spcAft>
              <a:buClr>
                <a:srgbClr val="FF3300"/>
              </a:buClr>
              <a:buSzPct val="130000"/>
            </a:pPr>
            <a:endParaRPr lang="fi-FI" sz="1600" dirty="0"/>
          </a:p>
          <a:p>
            <a:pPr>
              <a:spcAft>
                <a:spcPts val="300"/>
              </a:spcAft>
            </a:pPr>
            <a:endParaRPr lang="fi-FI" sz="1400" dirty="0" smtClean="0"/>
          </a:p>
          <a:p>
            <a:pPr>
              <a:spcAft>
                <a:spcPts val="300"/>
              </a:spcAft>
            </a:pPr>
            <a:endParaRPr lang="fi-FI" sz="1400" dirty="0" smtClean="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9338" y="6343076"/>
            <a:ext cx="1115321" cy="26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7651" y="6267253"/>
            <a:ext cx="670983" cy="32688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6262360"/>
            <a:ext cx="358254" cy="33144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0532" y="6282823"/>
            <a:ext cx="896026" cy="34506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99792" y="6298289"/>
            <a:ext cx="722372" cy="317844"/>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3738" y="6320899"/>
            <a:ext cx="295233" cy="295233"/>
          </a:xfrm>
          <a:prstGeom prst="rect">
            <a:avLst/>
          </a:prstGeom>
        </p:spPr>
      </p:pic>
    </p:spTree>
    <p:extLst>
      <p:ext uri="{BB962C8B-B14F-4D97-AF65-F5344CB8AC3E}">
        <p14:creationId xmlns:p14="http://schemas.microsoft.com/office/powerpoint/2010/main" val="19202119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0586" y="692696"/>
            <a:ext cx="7395829" cy="4278094"/>
          </a:xfrm>
          <a:prstGeom prst="rect">
            <a:avLst/>
          </a:prstGeom>
          <a:noFill/>
        </p:spPr>
        <p:txBody>
          <a:bodyPr wrap="square" rtlCol="0">
            <a:spAutoFit/>
          </a:bodyPr>
          <a:lstStyle/>
          <a:p>
            <a:pPr>
              <a:spcAft>
                <a:spcPts val="300"/>
              </a:spcAft>
            </a:pPr>
            <a:r>
              <a:rPr lang="fi-FI" sz="3200" i="1" dirty="0" smtClean="0">
                <a:solidFill>
                  <a:schemeClr val="bg1">
                    <a:lumMod val="65000"/>
                  </a:schemeClr>
                </a:solidFill>
              </a:rPr>
              <a:t>Liikkuvan Arjen Design</a:t>
            </a:r>
          </a:p>
          <a:p>
            <a:pPr>
              <a:spcAft>
                <a:spcPts val="300"/>
              </a:spcAft>
            </a:pPr>
            <a:endParaRPr lang="fi-FI" sz="1400" dirty="0"/>
          </a:p>
          <a:p>
            <a:pPr>
              <a:spcAft>
                <a:spcPts val="300"/>
              </a:spcAft>
            </a:pPr>
            <a:endParaRPr lang="fi-FI" sz="1400" b="1" dirty="0" smtClean="0"/>
          </a:p>
          <a:p>
            <a:pPr>
              <a:spcAft>
                <a:spcPts val="300"/>
              </a:spcAft>
            </a:pPr>
            <a:r>
              <a:rPr lang="fi-FI" sz="1600" b="1" dirty="0" smtClean="0"/>
              <a:t>2013</a:t>
            </a:r>
          </a:p>
          <a:p>
            <a:pPr>
              <a:spcAft>
                <a:spcPts val="300"/>
              </a:spcAft>
            </a:pPr>
            <a:endParaRPr lang="fi-FI" sz="1000" dirty="0" smtClean="0"/>
          </a:p>
          <a:p>
            <a:pPr marL="285750" indent="-285750">
              <a:spcAft>
                <a:spcPts val="300"/>
              </a:spcAft>
              <a:buClr>
                <a:srgbClr val="FF3300"/>
              </a:buClr>
              <a:buSzPct val="130000"/>
              <a:buFont typeface="Arial" pitchFamily="34" charset="0"/>
              <a:buChar char="•"/>
            </a:pPr>
            <a:r>
              <a:rPr lang="fi-FI" sz="1600" dirty="0" smtClean="0"/>
              <a:t>Perusviestintä </a:t>
            </a:r>
            <a:r>
              <a:rPr lang="fi-FI" sz="1600" dirty="0"/>
              <a:t>jatkuu (nettisivut, </a:t>
            </a:r>
            <a:r>
              <a:rPr lang="fi-FI" sz="1600" dirty="0" err="1"/>
              <a:t>wiki</a:t>
            </a:r>
            <a:r>
              <a:rPr lang="fi-FI" sz="1600" dirty="0"/>
              <a:t>, </a:t>
            </a:r>
            <a:r>
              <a:rPr lang="fi-FI" sz="1600" dirty="0" err="1" smtClean="0"/>
              <a:t>facebook</a:t>
            </a:r>
            <a:r>
              <a:rPr lang="fi-FI" sz="1600" dirty="0"/>
              <a:t> , uutiskirje</a:t>
            </a:r>
            <a:r>
              <a:rPr lang="fi-FI" sz="1600" dirty="0" smtClean="0"/>
              <a:t>) </a:t>
            </a:r>
            <a:r>
              <a:rPr lang="fi-FI" sz="1600" dirty="0"/>
              <a:t>sekä viestintä osana WDC Helsinki 2012 -</a:t>
            </a:r>
            <a:r>
              <a:rPr lang="fi-FI" sz="1600" dirty="0" smtClean="0"/>
              <a:t>viestintää</a:t>
            </a:r>
            <a:endParaRPr lang="fi-FI" sz="1600" dirty="0"/>
          </a:p>
          <a:p>
            <a:pPr marL="285750" indent="-285750">
              <a:spcAft>
                <a:spcPts val="300"/>
              </a:spcAft>
              <a:buClr>
                <a:srgbClr val="FF3300"/>
              </a:buClr>
              <a:buSzPct val="130000"/>
              <a:buFont typeface="Arial" pitchFamily="34" charset="0"/>
              <a:buChar char="•"/>
            </a:pPr>
            <a:r>
              <a:rPr lang="fi-FI" sz="1600" dirty="0" err="1" smtClean="0"/>
              <a:t>Pilotoinneista</a:t>
            </a:r>
            <a:r>
              <a:rPr lang="fi-FI" sz="1600" dirty="0" smtClean="0"/>
              <a:t> kertyneiden kokemusten </a:t>
            </a:r>
            <a:r>
              <a:rPr lang="fi-FI" sz="1600" dirty="0"/>
              <a:t>viestintää </a:t>
            </a:r>
            <a:r>
              <a:rPr lang="fi-FI" sz="1600" dirty="0" smtClean="0"/>
              <a:t>kaupunki- ja liikennesuunnittelijoille tapaamisissa ja verkossa sekä muuta </a:t>
            </a:r>
            <a:r>
              <a:rPr lang="fi-FI" sz="1600" dirty="0" err="1" smtClean="0"/>
              <a:t>valtavirtaistamista</a:t>
            </a:r>
            <a:endParaRPr lang="fi-FI" sz="1600" dirty="0" smtClean="0"/>
          </a:p>
          <a:p>
            <a:pPr marL="285750" indent="-285750">
              <a:spcAft>
                <a:spcPts val="300"/>
              </a:spcAft>
              <a:buClr>
                <a:srgbClr val="FF3300"/>
              </a:buClr>
              <a:buSzPct val="130000"/>
              <a:buFont typeface="Arial" pitchFamily="34" charset="0"/>
              <a:buChar char="•"/>
            </a:pPr>
            <a:r>
              <a:rPr lang="fi-FI" sz="1600" dirty="0" smtClean="0"/>
              <a:t>Tulosten koostaminen loppujulkaisuun sekä lopputapahtuman järjestäminen</a:t>
            </a:r>
          </a:p>
          <a:p>
            <a:pPr marL="285750" indent="-285750">
              <a:spcAft>
                <a:spcPts val="300"/>
              </a:spcAft>
              <a:buClr>
                <a:srgbClr val="FF3300"/>
              </a:buClr>
              <a:buSzPct val="130000"/>
              <a:buFont typeface="Arial" pitchFamily="34" charset="0"/>
              <a:buChar char="•"/>
            </a:pPr>
            <a:r>
              <a:rPr lang="fi-FI" sz="1600" dirty="0" smtClean="0"/>
              <a:t>Mahdolliset opinnäytteet teeman aiheista</a:t>
            </a:r>
          </a:p>
          <a:p>
            <a:pPr marL="285750" indent="-285750">
              <a:spcAft>
                <a:spcPts val="300"/>
              </a:spcAft>
              <a:buClr>
                <a:srgbClr val="FF3300"/>
              </a:buClr>
              <a:buSzPct val="130000"/>
              <a:buFont typeface="Arial" pitchFamily="34" charset="0"/>
              <a:buChar char="•"/>
            </a:pPr>
            <a:endParaRPr lang="fi-FI" sz="1600" dirty="0"/>
          </a:p>
          <a:p>
            <a:pPr>
              <a:spcAft>
                <a:spcPts val="300"/>
              </a:spcAft>
              <a:buClr>
                <a:srgbClr val="FF3300"/>
              </a:buClr>
              <a:buSzPct val="130000"/>
            </a:pPr>
            <a:endParaRPr lang="fi-FI" sz="1600" dirty="0"/>
          </a:p>
          <a:p>
            <a:pPr>
              <a:spcAft>
                <a:spcPts val="300"/>
              </a:spcAft>
            </a:pPr>
            <a:endParaRPr lang="fi-FI" sz="1400" dirty="0" smtClean="0"/>
          </a:p>
          <a:p>
            <a:pPr>
              <a:spcAft>
                <a:spcPts val="300"/>
              </a:spcAft>
            </a:pPr>
            <a:endParaRPr lang="fi-FI" sz="1400" dirty="0" smtClean="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9338" y="6343076"/>
            <a:ext cx="1115321" cy="26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7651" y="6267253"/>
            <a:ext cx="670983" cy="32688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6262360"/>
            <a:ext cx="358254" cy="33144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0532" y="6282823"/>
            <a:ext cx="896026" cy="34506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99792" y="6298289"/>
            <a:ext cx="722372" cy="317844"/>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3738" y="6320899"/>
            <a:ext cx="295233" cy="295233"/>
          </a:xfrm>
          <a:prstGeom prst="rect">
            <a:avLst/>
          </a:prstGeom>
        </p:spPr>
      </p:pic>
    </p:spTree>
    <p:extLst>
      <p:ext uri="{BB962C8B-B14F-4D97-AF65-F5344CB8AC3E}">
        <p14:creationId xmlns:p14="http://schemas.microsoft.com/office/powerpoint/2010/main" val="27515547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992</TotalTime>
  <Words>718</Words>
  <Application>Microsoft Office PowerPoint</Application>
  <PresentationFormat>On-screen Show (4:3)</PresentationFormat>
  <Paragraphs>113</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60</cp:revision>
  <cp:lastPrinted>2011-11-24T11:04:41Z</cp:lastPrinted>
  <dcterms:created xsi:type="dcterms:W3CDTF">2011-03-10T21:36:10Z</dcterms:created>
  <dcterms:modified xsi:type="dcterms:W3CDTF">2011-12-05T09:19:34Z</dcterms:modified>
</cp:coreProperties>
</file>