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65" r:id="rId4"/>
    <p:sldId id="268" r:id="rId5"/>
    <p:sldId id="267" r:id="rId6"/>
    <p:sldId id="271" r:id="rId7"/>
    <p:sldId id="269" r:id="rId8"/>
    <p:sldId id="273" r:id="rId9"/>
    <p:sldId id="264" r:id="rId10"/>
    <p:sldId id="270" r:id="rId11"/>
    <p:sldId id="272" r:id="rId12"/>
    <p:sldId id="266" r:id="rId13"/>
    <p:sldId id="257" r:id="rId14"/>
    <p:sldId id="274" r:id="rId15"/>
    <p:sldId id="260" r:id="rId16"/>
  </p:sldIdLst>
  <p:sldSz cx="9144000" cy="6858000" type="screen4x3"/>
  <p:notesSz cx="6858000" cy="9144000"/>
  <p:defaultTextStyle>
    <a:defPPr>
      <a:defRPr lang="fi-FI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7041" autoAdjust="0"/>
    <p:restoredTop sz="90929"/>
  </p:normalViewPr>
  <p:slideViewPr>
    <p:cSldViewPr>
      <p:cViewPr varScale="1">
        <p:scale>
          <a:sx n="74" d="100"/>
          <a:sy n="7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i-FI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2BE04A-28AA-4621-93FA-E17833D6A4E5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9339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i-FI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578012-7359-4F71-9F74-7484917EE068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5625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35582-F956-4752-9EB3-405DECDF4E53}" type="slidenum">
              <a:rPr lang="fi-FI"/>
              <a:pPr/>
              <a:t>1</a:t>
            </a:fld>
            <a:endParaRPr lang="fi-FI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3AE28-58D0-499C-BC98-7BF72C45CC18}" type="slidenum">
              <a:rPr lang="fi-FI"/>
              <a:pPr/>
              <a:t>10</a:t>
            </a:fld>
            <a:endParaRPr lang="fi-FI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DCFCC-EB47-4A16-9E63-07957EA96AE6}" type="slidenum">
              <a:rPr lang="fi-FI"/>
              <a:pPr/>
              <a:t>11</a:t>
            </a:fld>
            <a:endParaRPr lang="fi-FI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DC592-B9E5-4D20-B63A-93F9FA7D8A7E}" type="slidenum">
              <a:rPr lang="fi-FI"/>
              <a:pPr/>
              <a:t>12</a:t>
            </a:fld>
            <a:endParaRPr lang="fi-FI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CF81EE-F6AB-4C77-B651-618B279FFEFC}" type="slidenum">
              <a:rPr lang="fi-FI"/>
              <a:pPr/>
              <a:t>13</a:t>
            </a:fld>
            <a:endParaRPr lang="fi-FI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4AF50F-411A-4323-87D5-B3BC0B7F6EEE}" type="slidenum">
              <a:rPr lang="fi-FI"/>
              <a:pPr/>
              <a:t>14</a:t>
            </a:fld>
            <a:endParaRPr lang="fi-FI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A8F7A-580F-483B-A2BC-2ABE26BCA65E}" type="slidenum">
              <a:rPr lang="fi-FI"/>
              <a:pPr/>
              <a:t>15</a:t>
            </a:fld>
            <a:endParaRPr lang="fi-FI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8C0BB-5BD3-4961-8D6E-FFDF3F1BE847}" type="slidenum">
              <a:rPr lang="fi-FI"/>
              <a:pPr/>
              <a:t>2</a:t>
            </a:fld>
            <a:endParaRPr lang="fi-FI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D74FD-4B2A-4F9A-8FA2-AC7B78978C1C}" type="slidenum">
              <a:rPr lang="fi-FI"/>
              <a:pPr/>
              <a:t>3</a:t>
            </a:fld>
            <a:endParaRPr lang="fi-FI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1CF4B0-F389-46B2-B174-E05A07C8078D}" type="slidenum">
              <a:rPr lang="fi-FI"/>
              <a:pPr/>
              <a:t>4</a:t>
            </a:fld>
            <a:endParaRPr lang="fi-FI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38B42-C98E-4FEC-857C-B7366A3FE689}" type="slidenum">
              <a:rPr lang="fi-FI"/>
              <a:pPr/>
              <a:t>5</a:t>
            </a:fld>
            <a:endParaRPr lang="fi-FI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3ECACA-FB74-4F00-92FC-C0848AB3AC20}" type="slidenum">
              <a:rPr lang="fi-FI"/>
              <a:pPr/>
              <a:t>6</a:t>
            </a:fld>
            <a:endParaRPr lang="fi-FI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512BD-49C5-40AE-8C0E-767DF2AD6769}" type="slidenum">
              <a:rPr lang="fi-FI"/>
              <a:pPr/>
              <a:t>7</a:t>
            </a:fld>
            <a:endParaRPr lang="fi-FI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18173B-1EAF-41B8-A279-ECF80BF655EB}" type="slidenum">
              <a:rPr lang="fi-FI"/>
              <a:pPr/>
              <a:t>8</a:t>
            </a:fld>
            <a:endParaRPr lang="fi-FI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07EAC-C857-4EBC-BBCE-359C19B68667}" type="slidenum">
              <a:rPr lang="fi-FI"/>
              <a:pPr/>
              <a:t>9</a:t>
            </a:fld>
            <a:endParaRPr lang="fi-FI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3090" name="Rectangle 18"/>
          <p:cNvSpPr>
            <a:spLocks noChangeArrowheads="1"/>
          </p:cNvSpPr>
          <p:nvPr userDrawn="1"/>
        </p:nvSpPr>
        <p:spPr bwMode="auto">
          <a:xfrm>
            <a:off x="0" y="457200"/>
            <a:ext cx="9144000" cy="17526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i-FI"/>
          </a:p>
        </p:txBody>
      </p:sp>
      <p:pic>
        <p:nvPicPr>
          <p:cNvPr id="3079" name="Picture 7" descr="Metropolia_RGB_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3276600"/>
            <a:ext cx="3211512" cy="341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i-FI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438400"/>
            <a:ext cx="6400800" cy="1143000"/>
          </a:xfrm>
        </p:spPr>
        <p:txBody>
          <a:bodyPr/>
          <a:lstStyle>
            <a:lvl1pPr marL="0" indent="0">
              <a:buFont typeface="Times" pitchFamily="48" charset="0"/>
              <a:buNone/>
              <a:defRPr sz="2400">
                <a:solidFill>
                  <a:schemeClr val="folHlink"/>
                </a:solidFill>
              </a:defRPr>
            </a:lvl1pPr>
          </a:lstStyle>
          <a:p>
            <a:pPr lvl="0"/>
            <a:r>
              <a:rPr lang="fi-FI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FCCB74-DCD3-496D-9DA8-8AC290939732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166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21450" y="304800"/>
            <a:ext cx="1944688" cy="57912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83250" cy="57912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A25830-F790-48F0-BD19-E4CE70A0756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270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FACA2C-5706-419A-A956-4A191E9480DC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014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6ED3E7-4A5E-44F1-AB19-2FC48536202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573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E69D69-8AE9-4B8B-A4C2-5B3E2EE003C2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7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0F1412-C744-49B9-A590-834A98F314C3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384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F5A1B2-27B5-4243-8FA2-E516C8B6EDE5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474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D0578F-58FD-4FC0-ACD9-F8CBE104849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091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8C2297-F863-44B0-8134-2A150AB55D31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799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3E493B-9512-4864-A90E-FA9BFC70C479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8377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Metropolia_kalvo_alaosa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3738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408738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i-FI"/>
              <a:t>Tuuli Heikka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08738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9C5C85B9-38C5-40CF-B1B8-353DD89E1A6E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i-FI" smtClean="0"/>
              <a:t>2011</a:t>
            </a:r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4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uubi.metropolia.fi/portal/fi/group/tuubi/etusivu/yleiset-tyokalut/tyotilat?p_p_id=Workspaces_WAR_workspaces&amp;p_p_lifecycle=0&amp;p_p_state=normal&amp;p_p_mode=view&amp;p_p_col_id=column-1&amp;p_p_col_count=1&amp;_Workspaces_WAR_workspaces_tab=announcements&amp;_Workspaces_WAR_workspaces_sortColumnName=DATE&amp;_Workspaces_WAR_workspaces_sortOrder=desc&amp;_Workspaces_WAR_workspaces_workspaceId=125436046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3200" dirty="0"/>
              <a:t/>
            </a:r>
            <a:br>
              <a:rPr lang="fi-FI" sz="3200" dirty="0"/>
            </a:br>
            <a:r>
              <a:rPr lang="fi-FI"/>
              <a:t>OPINNÄYTETYÖ </a:t>
            </a:r>
            <a:r>
              <a:rPr lang="fi-FI" smtClean="0"/>
              <a:t>TEKSTINÄ</a:t>
            </a:r>
            <a:endParaRPr lang="fi-FI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85800" y="5486400"/>
            <a:ext cx="4267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i-FI" dirty="0" smtClean="0">
                <a:solidFill>
                  <a:schemeClr val="folHlink"/>
                </a:solidFill>
                <a:latin typeface="Tahoma" pitchFamily="34" charset="0"/>
              </a:rPr>
              <a:t>2011-2012</a:t>
            </a:r>
          </a:p>
          <a:p>
            <a:r>
              <a:rPr lang="fi-FI" dirty="0" smtClean="0">
                <a:solidFill>
                  <a:schemeClr val="folHlink"/>
                </a:solidFill>
                <a:latin typeface="Tahoma" pitchFamily="34" charset="0"/>
              </a:rPr>
              <a:t>Tuuli </a:t>
            </a:r>
            <a:r>
              <a:rPr lang="fi-FI" dirty="0">
                <a:solidFill>
                  <a:schemeClr val="folHlink"/>
                </a:solidFill>
                <a:latin typeface="Tahoma" pitchFamily="34" charset="0"/>
              </a:rPr>
              <a:t>Heikka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E698A9-281E-4E35-999D-57E0B4537BA3}" type="slidenum">
              <a:rPr lang="fi-FI"/>
              <a:pPr/>
              <a:t>10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/>
              <a:t/>
            </a:r>
            <a:br>
              <a:rPr lang="fi-FI" sz="3200"/>
            </a:br>
            <a:r>
              <a:rPr lang="fi-FI" sz="3200"/>
              <a:t>Toiminnallinen opinnäytetyö </a:t>
            </a:r>
            <a:br>
              <a:rPr lang="fi-FI" sz="3200"/>
            </a:br>
            <a:endParaRPr lang="fi-FI" sz="32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b="1"/>
              <a:t>palvelu</a:t>
            </a:r>
            <a:r>
              <a:rPr lang="fi-FI"/>
              <a:t>, kuten teatteriesitys, tapahtumatuotanto, opetusdemonstraatio tai koulutuspaketti </a:t>
            </a:r>
          </a:p>
          <a:p>
            <a:r>
              <a:rPr lang="fi-FI" b="1"/>
              <a:t>tuote tai taideteos</a:t>
            </a:r>
            <a:r>
              <a:rPr lang="fi-FI"/>
              <a:t>, museolle räätälöity draama/elämystyöpaja, oppimateriaali </a:t>
            </a:r>
          </a:p>
          <a:p>
            <a:r>
              <a:rPr lang="fi-FI" b="1"/>
              <a:t>toimintatapa</a:t>
            </a:r>
            <a:r>
              <a:rPr lang="fi-FI"/>
              <a:t>, kuten ammatillisen prosessin dokumentointi ja kirjallinen reflektio </a:t>
            </a:r>
          </a:p>
          <a:p>
            <a:r>
              <a:rPr lang="fi-FI"/>
              <a:t>Kaikkiin toiminnallisiin opinnäytetöihin kuuluu aina prosessia reflektoiva kirjallinen osio! </a:t>
            </a:r>
          </a:p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4456D-C7A5-4710-A1D9-2609BBDAEDDC}" type="slidenum">
              <a:rPr lang="fi-FI"/>
              <a:pPr/>
              <a:t>11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b="1" u="sng"/>
              <a:t/>
            </a:r>
            <a:br>
              <a:rPr lang="fi-FI" sz="3200" b="1" u="sng"/>
            </a:br>
            <a:r>
              <a:rPr lang="fi-FI" sz="3200"/>
              <a:t>Ideointivaihe (3 op) 3. vuonna</a:t>
            </a:r>
            <a:br>
              <a:rPr lang="fi-FI" sz="3200"/>
            </a:br>
            <a:endParaRPr lang="fi-FI" sz="32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 Aiheen etsintä ja ideointi ideaseminaarissa</a:t>
            </a:r>
          </a:p>
          <a:p>
            <a:pPr lvl="1"/>
            <a:endParaRPr lang="fi-FI"/>
          </a:p>
          <a:p>
            <a:r>
              <a:rPr lang="fi-FI"/>
              <a:t>Ideapaperi -&gt; työsuunnitelma (tutkimussuunnitelma</a:t>
            </a:r>
            <a:r>
              <a:rPr lang="fi-FI" sz="240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676EB5-EE66-4CCE-85E5-21E71D88A17F}" type="slidenum">
              <a:rPr lang="fi-FI"/>
              <a:pPr/>
              <a:t>12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/>
              <a:t/>
            </a:r>
            <a:br>
              <a:rPr lang="fi-FI" sz="2800"/>
            </a:br>
            <a:r>
              <a:rPr lang="fi-FI" sz="2800"/>
              <a:t>IDEAPAPERIN RUNKO</a:t>
            </a:r>
            <a:br>
              <a:rPr lang="fi-FI" sz="2800"/>
            </a:br>
            <a:r>
              <a:rPr lang="fi-FI" sz="2800"/>
              <a:t>(n. 2 sivua)</a:t>
            </a:r>
            <a:br>
              <a:rPr lang="fi-FI" sz="2800"/>
            </a:br>
            <a:endParaRPr lang="fi-FI" sz="28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 sz="1800"/>
              <a:t>Työn alustava otsikko, aihe ja tausta</a:t>
            </a:r>
            <a:br>
              <a:rPr lang="fi-FI" sz="1800"/>
            </a:br>
            <a:r>
              <a:rPr lang="fi-FI" sz="1800"/>
              <a:t>- Mikä on työsi aihe? </a:t>
            </a:r>
            <a:br>
              <a:rPr lang="fi-FI" sz="1800"/>
            </a:br>
            <a:r>
              <a:rPr lang="fi-FI" sz="1800"/>
              <a:t>- Miksi valitsit kyseisen aiheen?</a:t>
            </a:r>
          </a:p>
          <a:p>
            <a:pPr>
              <a:lnSpc>
                <a:spcPct val="90000"/>
              </a:lnSpc>
            </a:pPr>
            <a:r>
              <a:rPr lang="fi-FI" sz="1800"/>
              <a:t>Taustamateriaali ja tiedon hankinta</a:t>
            </a:r>
            <a:br>
              <a:rPr lang="fi-FI" sz="1800"/>
            </a:br>
            <a:r>
              <a:rPr lang="fi-FI" sz="1800"/>
              <a:t>- Millaista kirjallisuutta aiot käyttää työsi taustalla?</a:t>
            </a:r>
            <a:br>
              <a:rPr lang="fi-FI" sz="1800"/>
            </a:br>
            <a:r>
              <a:rPr lang="fi-FI" sz="1800"/>
              <a:t>- Millaista muuta aineistoa käytät työsi taustalla? </a:t>
            </a:r>
            <a:br>
              <a:rPr lang="fi-FI" sz="1800"/>
            </a:br>
            <a:r>
              <a:rPr lang="fi-FI" sz="1800"/>
              <a:t>- Millä menetelmällä aiot tietoa hankkia?</a:t>
            </a:r>
          </a:p>
          <a:p>
            <a:pPr>
              <a:lnSpc>
                <a:spcPct val="90000"/>
              </a:lnSpc>
            </a:pPr>
            <a:r>
              <a:rPr lang="fi-FI" sz="1800"/>
              <a:t>Työn merkitys ja tavoitteet</a:t>
            </a:r>
            <a:br>
              <a:rPr lang="fi-FI" sz="1800"/>
            </a:br>
            <a:r>
              <a:rPr lang="fi-FI" sz="1800"/>
              <a:t>- Miksi tämä työ on kiinnostava ja tarpeellinen esittävän taiteen opinnäytetyö? </a:t>
            </a:r>
            <a:br>
              <a:rPr lang="fi-FI" sz="1800"/>
            </a:br>
            <a:r>
              <a:rPr lang="fi-FI" sz="1800"/>
              <a:t>- Mitä hyötyä työstä on sinulle?</a:t>
            </a:r>
          </a:p>
          <a:p>
            <a:pPr>
              <a:lnSpc>
                <a:spcPct val="90000"/>
              </a:lnSpc>
            </a:pPr>
            <a:r>
              <a:rPr lang="fi-FI" sz="1800"/>
              <a:t>Prosessin hallinta </a:t>
            </a:r>
            <a:br>
              <a:rPr lang="fi-FI" sz="1800"/>
            </a:br>
            <a:r>
              <a:rPr lang="fi-FI" sz="1800"/>
              <a:t>- Millaisella aikataululla aiot työsi tehdä? </a:t>
            </a:r>
            <a:br>
              <a:rPr lang="fi-FI" sz="1800"/>
            </a:br>
            <a:r>
              <a:rPr lang="fi-FI" sz="1800"/>
              <a:t>- Mikäli teet toiminnallisen opinnäytetyön, kuvaile käytännön osan ja kirjallisen osan suhdetta toisiinsa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F4FBA-FE1A-4745-8DDE-008A31A9598F}" type="slidenum">
              <a:rPr lang="fi-FI"/>
              <a:pPr/>
              <a:t>13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fi-FI"/>
              <a:t>Toteutusvaihe (9 op) 4. vuonna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kumimoji="1" lang="fi-FI" dirty="0"/>
              <a:t>aiheen hyväksyminen ja ohjaajan nimeäminen</a:t>
            </a:r>
          </a:p>
          <a:p>
            <a:pPr>
              <a:lnSpc>
                <a:spcPct val="90000"/>
              </a:lnSpc>
            </a:pPr>
            <a:r>
              <a:rPr kumimoji="1" lang="fi-FI" dirty="0" err="1"/>
              <a:t>hankkeistaminen</a:t>
            </a:r>
            <a:r>
              <a:rPr kumimoji="1" lang="fi-FI" dirty="0"/>
              <a:t>; hankesopimus</a:t>
            </a:r>
          </a:p>
          <a:p>
            <a:pPr>
              <a:lnSpc>
                <a:spcPct val="90000"/>
              </a:lnSpc>
            </a:pPr>
            <a:r>
              <a:rPr kumimoji="1" lang="fi-FI" dirty="0"/>
              <a:t>seminaarityöskentelyä</a:t>
            </a:r>
          </a:p>
          <a:p>
            <a:pPr>
              <a:lnSpc>
                <a:spcPct val="90000"/>
              </a:lnSpc>
            </a:pPr>
            <a:r>
              <a:rPr kumimoji="1" lang="fi-FI" dirty="0"/>
              <a:t>itsenäistä työskentelyä</a:t>
            </a:r>
          </a:p>
          <a:p>
            <a:pPr>
              <a:lnSpc>
                <a:spcPct val="90000"/>
              </a:lnSpc>
            </a:pPr>
            <a:r>
              <a:rPr kumimoji="1" lang="fi-FI" dirty="0"/>
              <a:t>ohjauskeskusteluja</a:t>
            </a:r>
          </a:p>
          <a:p>
            <a:pPr>
              <a:lnSpc>
                <a:spcPct val="90000"/>
              </a:lnSpc>
            </a:pPr>
            <a:r>
              <a:rPr kumimoji="1" lang="fi-FI" dirty="0"/>
              <a:t>luku luvulta kohti valmista työtä: kansisivu, tiivistelmä, abstrakti, sisällys, tekstiluvut, lähteet, liitteet, mahdollinen teososa tallenteena </a:t>
            </a:r>
          </a:p>
          <a:p>
            <a:pPr>
              <a:lnSpc>
                <a:spcPct val="90000"/>
              </a:lnSpc>
            </a:pPr>
            <a:endParaRPr kumimoji="1" lang="fi-FI" dirty="0"/>
          </a:p>
          <a:p>
            <a:pPr>
              <a:lnSpc>
                <a:spcPct val="90000"/>
              </a:lnSpc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2BB220-2A05-4273-881C-55E564D3EF9B}" type="slidenum">
              <a:rPr lang="fi-FI"/>
              <a:pPr/>
              <a:t>14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Tekstin rakennemallit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Opinnäytetyön raportoinnissa on useita vaihtoehtoisia rakennemalleja, joita sovelletaan työn toteuttamistavan mukaan.</a:t>
            </a:r>
          </a:p>
          <a:p>
            <a:r>
              <a:rPr lang="fi-FI"/>
              <a:t>Keskeistä on kirjoittaa työssä käytetty tietoperusta näkyviin ja laatia tekstiin oppimista osoittava ja lukijaa palveleva arviointi- ja pohdintaosa.</a:t>
            </a:r>
          </a:p>
          <a:p>
            <a:pPr>
              <a:buFont typeface="Times" pitchFamily="48" charset="0"/>
              <a:buNone/>
            </a:pPr>
            <a:r>
              <a:rPr lang="fi-FI"/>
              <a:t>	- Uskottavuus, luotettavuus</a:t>
            </a:r>
          </a:p>
          <a:p>
            <a:pPr>
              <a:buFont typeface="Times" pitchFamily="48" charset="0"/>
              <a:buNone/>
            </a:pPr>
            <a:r>
              <a:rPr lang="fi-FI"/>
              <a:t>	- Käytettävyys</a:t>
            </a:r>
          </a:p>
          <a:p>
            <a:pPr>
              <a:buFont typeface="Times" pitchFamily="48" charset="0"/>
              <a:buNone/>
            </a:pPr>
            <a:r>
              <a:rPr lang="fi-FI" sz="1600"/>
              <a:t>(Lähde: Opinnäytetyön laadun tekijät. Suosituksia opinnäytetyötä ohjaaville. 2006.)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F64A38-9E97-4AD4-BF11-5088652B4EFD}" type="slidenum">
              <a:rPr lang="fi-FI"/>
              <a:pPr/>
              <a:t>15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/>
              <a:t/>
            </a:r>
            <a:br>
              <a:rPr lang="fi-FI" sz="2800"/>
            </a:br>
            <a:r>
              <a:rPr lang="fi-FI" sz="3200"/>
              <a:t>Tulosten julkistaminen ja kypsyysnäyte (3 op) 4. vuoden keväällä</a:t>
            </a:r>
            <a:br>
              <a:rPr lang="fi-FI" sz="3200"/>
            </a:br>
            <a:endParaRPr lang="fi-FI" sz="32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 dirty="0"/>
              <a:t>tekstinohjaus ja kielentarkistus n. 1,5 kk ennen työn jättämistä</a:t>
            </a:r>
          </a:p>
          <a:p>
            <a:pPr>
              <a:lnSpc>
                <a:spcPct val="90000"/>
              </a:lnSpc>
            </a:pPr>
            <a:r>
              <a:rPr lang="fi-FI" dirty="0"/>
              <a:t>työn luovutus arvioitavaksi n. 1 kk ennen valmistumispäivää (kuukauden viim. perjantai</a:t>
            </a:r>
            <a:r>
              <a:rPr lang="fi-FI" dirty="0" smtClean="0"/>
              <a:t>) ks. </a:t>
            </a:r>
            <a:r>
              <a:rPr lang="fi-FI" dirty="0" smtClean="0">
                <a:hlinkClick r:id="rId3"/>
              </a:rPr>
              <a:t>valmistumisaikataulu</a:t>
            </a:r>
            <a:endParaRPr lang="fi-FI" dirty="0"/>
          </a:p>
          <a:p>
            <a:pPr>
              <a:lnSpc>
                <a:spcPct val="90000"/>
              </a:lnSpc>
            </a:pPr>
            <a:r>
              <a:rPr lang="fi-FI" dirty="0"/>
              <a:t>kypsyysnäyte</a:t>
            </a:r>
          </a:p>
          <a:p>
            <a:pPr>
              <a:lnSpc>
                <a:spcPct val="90000"/>
              </a:lnSpc>
            </a:pPr>
            <a:r>
              <a:rPr lang="fi-FI" dirty="0"/>
              <a:t>työn julkistaminen, arviointi 1–5, </a:t>
            </a:r>
            <a:r>
              <a:rPr lang="fi-FI" dirty="0" err="1"/>
              <a:t>winhaus</a:t>
            </a:r>
            <a:r>
              <a:rPr lang="fi-FI" dirty="0"/>
              <a:t> ja lausunto</a:t>
            </a:r>
          </a:p>
          <a:p>
            <a:pPr>
              <a:lnSpc>
                <a:spcPct val="90000"/>
              </a:lnSpc>
            </a:pPr>
            <a:r>
              <a:rPr lang="fi-FI" dirty="0"/>
              <a:t>työn arkistointi ja kansitus</a:t>
            </a:r>
            <a:br>
              <a:rPr lang="fi-FI" dirty="0"/>
            </a:br>
            <a:r>
              <a:rPr lang="fi-FI" sz="1800" dirty="0"/>
              <a:t>			</a:t>
            </a:r>
          </a:p>
          <a:p>
            <a:pPr lvl="1">
              <a:lnSpc>
                <a:spcPct val="90000"/>
              </a:lnSpc>
              <a:buFont typeface="Times" pitchFamily="48" charset="0"/>
              <a:buNone/>
            </a:pPr>
            <a:r>
              <a:rPr lang="fi-FI" sz="2100" dirty="0" err="1">
                <a:latin typeface="Monotype Corsiva" pitchFamily="66" charset="0"/>
                <a:sym typeface="Symbol" pitchFamily="18" charset="2"/>
              </a:rPr>
              <a:t></a:t>
            </a:r>
            <a:r>
              <a:rPr lang="fi-FI" sz="2100" dirty="0" err="1">
                <a:latin typeface="Monotype Corsiva" pitchFamily="66" charset="0"/>
              </a:rPr>
              <a:t>valmistujaisjuhla</a:t>
            </a:r>
            <a:r>
              <a:rPr lang="fi-FI" sz="2100" dirty="0">
                <a:latin typeface="Monotype Corsiva" pitchFamily="66" charset="0"/>
              </a:rPr>
              <a:t>, kakkukahvit ja </a:t>
            </a:r>
            <a:r>
              <a:rPr lang="fi-FI" sz="2100" dirty="0" smtClean="0">
                <a:latin typeface="Monotype Corsiva" pitchFamily="66" charset="0"/>
              </a:rPr>
              <a:t>ruusut viimeistään </a:t>
            </a:r>
            <a:r>
              <a:rPr lang="fi-FI" sz="2100" dirty="0">
                <a:latin typeface="Monotype Corsiva" pitchFamily="66" charset="0"/>
              </a:rPr>
              <a:t>toukokuussa </a:t>
            </a:r>
            <a:r>
              <a:rPr lang="fi-FI" sz="2100" dirty="0" smtClean="0">
                <a:latin typeface="Monotype Corsiva" pitchFamily="66" charset="0"/>
              </a:rPr>
              <a:t>2012</a:t>
            </a:r>
            <a:endParaRPr lang="fi-FI" sz="2100" dirty="0">
              <a:latin typeface="Monotype Corsiva" pitchFamily="66" charset="0"/>
              <a:sym typeface="Symbol" pitchFamily="18" charset="2"/>
            </a:endParaRPr>
          </a:p>
          <a:p>
            <a:pPr>
              <a:lnSpc>
                <a:spcPct val="90000"/>
              </a:lnSpc>
              <a:buFont typeface="Times" pitchFamily="48" charset="0"/>
              <a:buNone/>
            </a:pPr>
            <a:endParaRPr lang="fi-FI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DB73B2-06CA-41D4-8D2A-9519BA906358}" type="slidenum">
              <a:rPr lang="fi-FI"/>
              <a:pPr/>
              <a:t>2</a:t>
            </a:fld>
            <a:endParaRPr lang="fi-FI" dirty="0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OKM:n</a:t>
            </a:r>
            <a:r>
              <a:rPr lang="fi-FI" dirty="0" smtClean="0"/>
              <a:t> </a:t>
            </a:r>
            <a:r>
              <a:rPr lang="fi-FI" dirty="0"/>
              <a:t>viestintäkompetenssit (2009)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Times" pitchFamily="48" charset="0"/>
              <a:buNone/>
            </a:pPr>
            <a:r>
              <a:rPr lang="fi-FI"/>
              <a:t>	Ammattikorkeakoulututkinnon suorittaneella on muun muassa</a:t>
            </a:r>
            <a:br>
              <a:rPr lang="fi-FI"/>
            </a:br>
            <a:endParaRPr lang="fi-FI"/>
          </a:p>
          <a:p>
            <a:pPr>
              <a:lnSpc>
                <a:spcPct val="90000"/>
              </a:lnSpc>
            </a:pPr>
            <a:r>
              <a:rPr lang="fi-FI"/>
              <a:t>”kyky viestiä suullisesti ja kirjallisesti asianomaiseen tehtäväalueeseen liittyvistä kysymyksistä sekä asiantuntijoille että yleisölle”.</a:t>
            </a:r>
          </a:p>
          <a:p>
            <a:pPr>
              <a:lnSpc>
                <a:spcPct val="90000"/>
              </a:lnSpc>
            </a:pPr>
            <a:r>
              <a:rPr lang="fi-FI"/>
              <a:t> -- ”Osaa viestiä riittävästi suullisesti ja kirjallisesti sekä alan että alan ulkopuoliselle yleisölle.”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CB0B24-D999-4E47-A32A-B2200689FB10}" type="slidenum">
              <a:rPr lang="fi-FI"/>
              <a:pPr/>
              <a:t>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/>
              <a:t/>
            </a:r>
            <a:br>
              <a:rPr lang="fi-FI" sz="3200"/>
            </a:br>
            <a:r>
              <a:rPr lang="fi-FI" sz="3200"/>
              <a:t>Asetus (256/1995) ammattikorkeakouluopinnoista 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  <a:p>
            <a:r>
              <a:rPr lang="fi-FI"/>
              <a:t>”Opinnäytetyön tavoitteena on kehittää ja osoittaa opiskelijan valmiuksia soveltaa tietojaan ja taitojaan ammattiopintoihin liittyvässä käytännön asiantuntijatehtävässä.”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90DCFB-BE9B-4883-B08B-058E122C685D}" type="slidenum">
              <a:rPr lang="fi-FI"/>
              <a:pPr/>
              <a:t>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>O-työ </a:t>
            </a:r>
            <a:r>
              <a:rPr lang="fi-FI" sz="3200" dirty="0" err="1"/>
              <a:t>Metropolian</a:t>
            </a:r>
            <a:r>
              <a:rPr lang="fi-FI" sz="3200" dirty="0"/>
              <a:t> tutkintosäännössä (</a:t>
            </a:r>
            <a:r>
              <a:rPr lang="fi-FI" sz="3200" dirty="0" smtClean="0"/>
              <a:t>2011)</a:t>
            </a:r>
            <a:endParaRPr lang="fi-FI" sz="32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/>
              <a:t>teoreettinen tai empiirinen tutkimus-, kehittämis- tai suunnittelutehtävä </a:t>
            </a:r>
          </a:p>
          <a:p>
            <a:pPr>
              <a:lnSpc>
                <a:spcPct val="90000"/>
              </a:lnSpc>
            </a:pPr>
            <a:r>
              <a:rPr lang="fi-FI"/>
              <a:t>työ tehdään pääasiallisesti työelämän tarpeisiin, ja aihepiiriltään se liittyy kiinteästi koulutusohjelman ammattiopintoihin </a:t>
            </a:r>
          </a:p>
          <a:p>
            <a:pPr>
              <a:lnSpc>
                <a:spcPct val="90000"/>
              </a:lnSpc>
            </a:pPr>
            <a:r>
              <a:rPr lang="fi-FI"/>
              <a:t>opinnäytetyöhön kuuluu aina kirjallinen osa, jonka arvioinnissa kiinnitetään huomiota sekä työn asiasisältöön että kieli -ja ulkoasuun </a:t>
            </a:r>
          </a:p>
          <a:p>
            <a:pPr>
              <a:lnSpc>
                <a:spcPct val="90000"/>
              </a:lnSpc>
            </a:pPr>
            <a:r>
              <a:rPr lang="fi-FI"/>
              <a:t>opinnäytetyö voidaan tehdä yksilö- tai pienryhmätyönä </a:t>
            </a:r>
          </a:p>
          <a:p>
            <a:pPr>
              <a:lnSpc>
                <a:spcPct val="90000"/>
              </a:lnSpc>
            </a:pPr>
            <a:endParaRPr lang="fi-FI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83D269-9179-49C2-A25F-4B36A8BEC7CD}" type="slidenum">
              <a:rPr lang="fi-FI"/>
              <a:pPr/>
              <a:t>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/>
              <a:t/>
            </a:r>
            <a:br>
              <a:rPr lang="fi-FI" sz="3200"/>
            </a:br>
            <a:r>
              <a:rPr lang="fi-FI" sz="3200"/>
              <a:t>AMK-tutkinnon suorittaneen tekstuaaliset taidot (suvi-opettajat 2008):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Times" pitchFamily="48" charset="0"/>
              <a:buNone/>
            </a:pPr>
            <a:r>
              <a:rPr lang="fi-FI"/>
              <a:t>valmistuva opiskelija</a:t>
            </a:r>
          </a:p>
          <a:p>
            <a:pPr>
              <a:lnSpc>
                <a:spcPct val="90000"/>
              </a:lnSpc>
            </a:pPr>
            <a:r>
              <a:rPr lang="fi-FI"/>
              <a:t>osaa hankkia ja käyttää alansa tietoa kriittisesti </a:t>
            </a:r>
          </a:p>
          <a:p>
            <a:pPr>
              <a:lnSpc>
                <a:spcPct val="90000"/>
              </a:lnSpc>
            </a:pPr>
            <a:r>
              <a:rPr lang="fi-FI"/>
              <a:t>osaa työstää kirjallisen, suullisen ja visuaalisen esityksen kohdeyleisölle </a:t>
            </a:r>
          </a:p>
          <a:p>
            <a:pPr>
              <a:lnSpc>
                <a:spcPct val="90000"/>
              </a:lnSpc>
            </a:pPr>
            <a:r>
              <a:rPr lang="fi-FI"/>
              <a:t>osaa tuottaa hyvää ja tilanteeseen sopivaa kieltä ja tyyliä</a:t>
            </a:r>
          </a:p>
          <a:p>
            <a:pPr>
              <a:lnSpc>
                <a:spcPct val="90000"/>
              </a:lnSpc>
            </a:pPr>
            <a:r>
              <a:rPr lang="fi-FI"/>
              <a:t>tuntee työelämän keskeisiä tekstilajeja </a:t>
            </a:r>
          </a:p>
          <a:p>
            <a:pPr>
              <a:lnSpc>
                <a:spcPct val="90000"/>
              </a:lnSpc>
            </a:pPr>
            <a:r>
              <a:rPr lang="fi-FI"/>
              <a:t>käyttää kieltä alansa käytänteiden ja kielenkäyttösuositusten mukaisesti </a:t>
            </a:r>
          </a:p>
          <a:p>
            <a:pPr>
              <a:lnSpc>
                <a:spcPct val="90000"/>
              </a:lnSpc>
            </a:pP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834EEE-B10D-424A-A359-614968CD72BF}" type="slidenum">
              <a:rPr lang="fi-FI"/>
              <a:pPr/>
              <a:t>6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Metropolian kulttuuria-alan ohjeistus: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 sz="2000" dirty="0"/>
              <a:t>Perehdy koulutusalasi/yhteisösi toimintatapoihin: rehellisyys, huolellisuus, tarkkuus tutkimuksessa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Huolellisuus tulosten tallentamisessa ja esittämisessä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Muista eettisesti kestävät tiedonhankinta-, tutkimus- ja arviointimenetelmät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Muista avoimuus ja läpinäkyvyys tutkimusprosessissa ja sen esittämisen tavoissa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Kunnioita toisten </a:t>
            </a:r>
            <a:r>
              <a:rPr lang="fi-FI" sz="2000" dirty="0" smtClean="0"/>
              <a:t>tutkijoiden/kollegoiden </a:t>
            </a:r>
            <a:r>
              <a:rPr lang="fi-FI" sz="2000" dirty="0"/>
              <a:t>työtä asianmukaisesti lainatessasi ja pohtiessasi heidän ajatteluaan tai julkaisujaan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Tutkimuksen esitystavan pitää noudattaa tieteelliselle tiedolle asetettuja vaatimuksia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Muista tutkimusaineistona olevien henkilöiden oikeus itseään koskevaan tietoon: pyydä lupa henkilötietojen esittämiseen ja toimi vastuullisesti esittäessäsi heistä tietoa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6E1C05-1383-4454-A621-8F316FA8D168}" type="slidenum">
              <a:rPr lang="fi-FI"/>
              <a:pPr/>
              <a:t>7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Arvionti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fi-FI"/>
          </a:p>
          <a:p>
            <a:pPr>
              <a:lnSpc>
                <a:spcPct val="90000"/>
              </a:lnSpc>
            </a:pPr>
            <a:r>
              <a:rPr lang="fi-FI"/>
              <a:t>opinnäytetyön arvioinnissa kiinnitetään huomiota kykyyn hankkia, käsitellä ja soveltaa itsenäisesti tietoa, tunnistaa, eritellä ja ratkaista ammatillisia ongelmia käytännön tilanteissa sekä kehittää omaa ammattialaansa</a:t>
            </a:r>
          </a:p>
          <a:p>
            <a:pPr>
              <a:lnSpc>
                <a:spcPct val="90000"/>
              </a:lnSpc>
            </a:pPr>
            <a:r>
              <a:rPr lang="fi-FI"/>
              <a:t>arvosana 1–5 ja kirjallinen lausuntoa </a:t>
            </a:r>
          </a:p>
          <a:p>
            <a:pPr>
              <a:lnSpc>
                <a:spcPct val="90000"/>
              </a:lnSpc>
            </a:pPr>
            <a:r>
              <a:rPr lang="fi-FI"/>
              <a:t>opinnäytetyö ja siitä annettu kirjallinen lausunto ovat pääsääntöisesti julkisia </a:t>
            </a:r>
          </a:p>
          <a:p>
            <a:pPr>
              <a:lnSpc>
                <a:spcPct val="90000"/>
              </a:lnSpc>
            </a:pP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E47DC-3403-4916-A6CE-8D91A326B693}" type="slidenum">
              <a:rPr lang="fi-FI"/>
              <a:pPr/>
              <a:t>8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/>
              <a:t>O-työn arviointi tyydyttävästä kiitettävään</a:t>
            </a:r>
            <a:br>
              <a:rPr lang="fi-FI" sz="3200"/>
            </a:br>
            <a:r>
              <a:rPr lang="fi-FI" sz="3200"/>
              <a:t>(Halonen &amp; Hero 2009)</a:t>
            </a:r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7" y="1600200"/>
            <a:ext cx="6912372" cy="4495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/>
              <a:t>Tuuli Heikka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116531-4105-463E-B218-41CE918ACE49}" type="slidenum">
              <a:rPr lang="fi-FI"/>
              <a:pPr/>
              <a:t>9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i-FI" smtClean="0"/>
              <a:t>2011</a:t>
            </a:r>
            <a:endParaRPr lang="fi-FI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/>
              <a:t/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/>
              <a:t>O-työn suoritus jakaantuu 3 osaan: </a:t>
            </a:r>
            <a:br>
              <a:rPr lang="fi-FI" sz="3200"/>
            </a:br>
            <a:endParaRPr lang="fi-FI" sz="32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fi-FI"/>
          </a:p>
          <a:p>
            <a:pPr>
              <a:lnSpc>
                <a:spcPct val="90000"/>
              </a:lnSpc>
            </a:pPr>
            <a:r>
              <a:rPr lang="fi-FI"/>
              <a:t>Opinnäytetyön suunnitelman laatiminen 3 op</a:t>
            </a:r>
          </a:p>
          <a:p>
            <a:pPr>
              <a:lnSpc>
                <a:spcPct val="90000"/>
              </a:lnSpc>
              <a:buFont typeface="Times" pitchFamily="48" charset="0"/>
              <a:buNone/>
            </a:pPr>
            <a:r>
              <a:rPr lang="fi-FI"/>
              <a:t>	- ideapaperi -&gt;työsuunnitelma </a:t>
            </a:r>
          </a:p>
          <a:p>
            <a:pPr>
              <a:lnSpc>
                <a:spcPct val="90000"/>
              </a:lnSpc>
            </a:pPr>
            <a:r>
              <a:rPr lang="fi-FI"/>
              <a:t>Opinnäytetyön toteutus 9 op</a:t>
            </a:r>
          </a:p>
          <a:p>
            <a:pPr>
              <a:lnSpc>
                <a:spcPct val="90000"/>
              </a:lnSpc>
              <a:buFont typeface="Times" pitchFamily="48" charset="0"/>
              <a:buNone/>
            </a:pPr>
            <a:r>
              <a:rPr lang="fi-FI"/>
              <a:t>	- sisällys, tekstilukuja, lähteet, liitteet </a:t>
            </a:r>
          </a:p>
          <a:p>
            <a:pPr>
              <a:lnSpc>
                <a:spcPct val="90000"/>
              </a:lnSpc>
            </a:pPr>
            <a:r>
              <a:rPr lang="fi-FI"/>
              <a:t>Opinnäytetyön tulosten julkistaminen ja kypsyysnäyte 3 op</a:t>
            </a:r>
          </a:p>
          <a:p>
            <a:pPr>
              <a:lnSpc>
                <a:spcPct val="90000"/>
              </a:lnSpc>
              <a:buFont typeface="Times" pitchFamily="48" charset="0"/>
              <a:buNone/>
            </a:pPr>
            <a:r>
              <a:rPr lang="fi-FI"/>
              <a:t>	- arviointi ja julkistaminen, arkistointi</a:t>
            </a:r>
          </a:p>
          <a:p>
            <a:pPr>
              <a:lnSpc>
                <a:spcPct val="90000"/>
              </a:lnSpc>
            </a:pPr>
            <a:r>
              <a:rPr lang="fi-FI"/>
              <a:t>Yht. 15 op</a:t>
            </a:r>
          </a:p>
          <a:p>
            <a:pPr>
              <a:lnSpc>
                <a:spcPct val="90000"/>
              </a:lnSpc>
            </a:pP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D52B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FA100"/>
      </a:hlink>
      <a:folHlink>
        <a:srgbClr val="D52B1E"/>
      </a:folHlink>
    </a:clrScheme>
    <a:fontScheme name="Blank Presentatio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481</Words>
  <Application>Microsoft Office PowerPoint</Application>
  <PresentationFormat>On-screen Show (4:3)</PresentationFormat>
  <Paragraphs>136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 Presentation</vt:lpstr>
      <vt:lpstr> OPINNÄYTETYÖ TEKSTINÄ</vt:lpstr>
      <vt:lpstr>OKM:n viestintäkompetenssit (2009)</vt:lpstr>
      <vt:lpstr> Asetus (256/1995) ammattikorkeakouluopinnoista :</vt:lpstr>
      <vt:lpstr> O-työ Metropolian tutkintosäännössä (2011)</vt:lpstr>
      <vt:lpstr> AMK-tutkinnon suorittaneen tekstuaaliset taidot (suvi-opettajat 2008):</vt:lpstr>
      <vt:lpstr>Metropolian kulttuuria-alan ohjeistus:</vt:lpstr>
      <vt:lpstr>Arvionti</vt:lpstr>
      <vt:lpstr>O-työn arviointi tyydyttävästä kiitettävään (Halonen &amp; Hero 2009)</vt:lpstr>
      <vt:lpstr>  O-työn suoritus jakaantuu 3 osaan:  </vt:lpstr>
      <vt:lpstr> Toiminnallinen opinnäytetyö  </vt:lpstr>
      <vt:lpstr> Ideointivaihe (3 op) 3. vuonna </vt:lpstr>
      <vt:lpstr> IDEAPAPERIN RUNKO (n. 2 sivua) </vt:lpstr>
      <vt:lpstr>Toteutusvaihe (9 op) 4. vuonna</vt:lpstr>
      <vt:lpstr>Tekstin rakennemallit</vt:lpstr>
      <vt:lpstr> Tulosten julkistaminen ja kypsyysnäyte (3 op) 4. vuoden keväällä 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Metropolia_kalvopohja_naytto</dc:title>
  <dc:creator>Tuuli Heikka</dc:creator>
  <cp:lastModifiedBy>Tuuli Heikka</cp:lastModifiedBy>
  <cp:revision>44</cp:revision>
  <dcterms:created xsi:type="dcterms:W3CDTF">2007-09-06T16:57:23Z</dcterms:created>
  <dcterms:modified xsi:type="dcterms:W3CDTF">2012-02-07T12:45:12Z</dcterms:modified>
</cp:coreProperties>
</file>