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498" r:id="rId2"/>
    <p:sldId id="591" r:id="rId3"/>
    <p:sldId id="623" r:id="rId4"/>
    <p:sldId id="646" r:id="rId5"/>
    <p:sldId id="625" r:id="rId6"/>
    <p:sldId id="626" r:id="rId7"/>
    <p:sldId id="627" r:id="rId8"/>
    <p:sldId id="628" r:id="rId9"/>
    <p:sldId id="629" r:id="rId10"/>
    <p:sldId id="630" r:id="rId11"/>
    <p:sldId id="631" r:id="rId12"/>
    <p:sldId id="632" r:id="rId13"/>
    <p:sldId id="634" r:id="rId14"/>
    <p:sldId id="635" r:id="rId15"/>
    <p:sldId id="636" r:id="rId16"/>
    <p:sldId id="637" r:id="rId17"/>
    <p:sldId id="638" r:id="rId18"/>
    <p:sldId id="639" r:id="rId19"/>
    <p:sldId id="640" r:id="rId20"/>
    <p:sldId id="594" r:id="rId21"/>
    <p:sldId id="595" r:id="rId22"/>
    <p:sldId id="597" r:id="rId23"/>
    <p:sldId id="598" r:id="rId24"/>
    <p:sldId id="599" r:id="rId25"/>
    <p:sldId id="607" r:id="rId26"/>
    <p:sldId id="608" r:id="rId27"/>
    <p:sldId id="600" r:id="rId28"/>
    <p:sldId id="641" r:id="rId29"/>
    <p:sldId id="642" r:id="rId30"/>
    <p:sldId id="643" r:id="rId31"/>
    <p:sldId id="644" r:id="rId32"/>
    <p:sldId id="645" r:id="rId33"/>
    <p:sldId id="602" r:id="rId34"/>
    <p:sldId id="603" r:id="rId35"/>
    <p:sldId id="604" r:id="rId36"/>
    <p:sldId id="605" r:id="rId37"/>
    <p:sldId id="606" r:id="rId38"/>
    <p:sldId id="648" r:id="rId39"/>
  </p:sldIdLst>
  <p:sldSz cx="9144000" cy="6858000" type="screen4x3"/>
  <p:notesSz cx="6810375" cy="9942513"/>
  <p:defaultTextStyle>
    <a:defPPr>
      <a:defRPr lang="fi-FI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F901"/>
    <a:srgbClr val="3366FF"/>
    <a:srgbClr val="00CC00"/>
    <a:srgbClr val="888377"/>
    <a:srgbClr val="367CBB"/>
    <a:srgbClr val="E67E04"/>
    <a:srgbClr val="CD0921"/>
    <a:srgbClr val="009357"/>
    <a:srgbClr val="008BC6"/>
    <a:srgbClr val="C507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7" autoAdjust="0"/>
    <p:restoredTop sz="94660"/>
  </p:normalViewPr>
  <p:slideViewPr>
    <p:cSldViewPr>
      <p:cViewPr>
        <p:scale>
          <a:sx n="66" d="100"/>
          <a:sy n="66" d="100"/>
        </p:scale>
        <p:origin x="-2250" y="-9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00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D0BC3A-8716-4A5A-BCE2-4729F7FCAA91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i-FI"/>
        </a:p>
      </dgm:t>
    </dgm:pt>
    <dgm:pt modelId="{331CBFA1-86A1-4E52-AF58-95E3A229CD46}">
      <dgm:prSet phldrT="[Text]"/>
      <dgm:spPr/>
      <dgm:t>
        <a:bodyPr/>
        <a:lstStyle/>
        <a:p>
          <a:r>
            <a:rPr lang="fi-FI" b="1" dirty="0" smtClean="0"/>
            <a:t>Julkinen hallinto</a:t>
          </a:r>
          <a:endParaRPr lang="fi-FI" b="1" dirty="0"/>
        </a:p>
      </dgm:t>
    </dgm:pt>
    <dgm:pt modelId="{718A7FEA-8528-4538-A55D-348ED3501257}" type="parTrans" cxnId="{62C70D38-7CE7-40F7-AAD6-E99BDD84A245}">
      <dgm:prSet/>
      <dgm:spPr/>
      <dgm:t>
        <a:bodyPr/>
        <a:lstStyle/>
        <a:p>
          <a:endParaRPr lang="fi-FI"/>
        </a:p>
      </dgm:t>
    </dgm:pt>
    <dgm:pt modelId="{D8633817-3E46-4A4F-8733-62CDA38581DB}" type="sibTrans" cxnId="{62C70D38-7CE7-40F7-AAD6-E99BDD84A245}">
      <dgm:prSet/>
      <dgm:spPr/>
      <dgm:t>
        <a:bodyPr/>
        <a:lstStyle/>
        <a:p>
          <a:endParaRPr lang="fi-FI"/>
        </a:p>
      </dgm:t>
    </dgm:pt>
    <dgm:pt modelId="{39CB79ED-E13C-4BD7-8CB6-6BB5DC8DFFA0}">
      <dgm:prSet phldrT="[Text]"/>
      <dgm:spPr/>
      <dgm:t>
        <a:bodyPr/>
        <a:lstStyle/>
        <a:p>
          <a:r>
            <a:rPr lang="fi-FI" b="1" dirty="0" smtClean="0"/>
            <a:t>Opetustoimi ja tutkimus</a:t>
          </a:r>
          <a:endParaRPr lang="fi-FI" b="1" dirty="0"/>
        </a:p>
      </dgm:t>
    </dgm:pt>
    <dgm:pt modelId="{2F47FB23-E747-41EF-86E0-863A738D2813}" type="parTrans" cxnId="{4CA3DE60-4F17-4D03-AE01-05BB97D7F661}">
      <dgm:prSet/>
      <dgm:spPr/>
      <dgm:t>
        <a:bodyPr/>
        <a:lstStyle/>
        <a:p>
          <a:endParaRPr lang="fi-FI"/>
        </a:p>
      </dgm:t>
    </dgm:pt>
    <dgm:pt modelId="{0BC6BB5E-B625-48A0-BAEC-18F2465FCE59}" type="sibTrans" cxnId="{4CA3DE60-4F17-4D03-AE01-05BB97D7F661}">
      <dgm:prSet/>
      <dgm:spPr/>
      <dgm:t>
        <a:bodyPr/>
        <a:lstStyle/>
        <a:p>
          <a:endParaRPr lang="fi-FI"/>
        </a:p>
      </dgm:t>
    </dgm:pt>
    <dgm:pt modelId="{330FDF9C-87E1-4F96-A7BD-BB28F39DCD85}">
      <dgm:prSet phldrT="[Text]"/>
      <dgm:spPr/>
      <dgm:t>
        <a:bodyPr/>
        <a:lstStyle/>
        <a:p>
          <a:endParaRPr lang="fi-FI" dirty="0"/>
        </a:p>
      </dgm:t>
    </dgm:pt>
    <dgm:pt modelId="{0E63BD78-ACAB-4912-850A-1E740CB5B2B9}" type="parTrans" cxnId="{DDC89C3A-48CD-4272-80EE-82A6D46C8FF3}">
      <dgm:prSet/>
      <dgm:spPr/>
      <dgm:t>
        <a:bodyPr/>
        <a:lstStyle/>
        <a:p>
          <a:endParaRPr lang="fi-FI"/>
        </a:p>
      </dgm:t>
    </dgm:pt>
    <dgm:pt modelId="{8868F892-0386-48D6-840D-05A9141B9CDD}" type="sibTrans" cxnId="{DDC89C3A-48CD-4272-80EE-82A6D46C8FF3}">
      <dgm:prSet/>
      <dgm:spPr/>
      <dgm:t>
        <a:bodyPr/>
        <a:lstStyle/>
        <a:p>
          <a:endParaRPr lang="fi-FI"/>
        </a:p>
      </dgm:t>
    </dgm:pt>
    <dgm:pt modelId="{461DB9AE-CD5B-49A7-8137-2ADB621E70C7}">
      <dgm:prSet phldrT="[Text]"/>
      <dgm:spPr/>
      <dgm:t>
        <a:bodyPr/>
        <a:lstStyle/>
        <a:p>
          <a:r>
            <a:rPr lang="fi-FI" b="1" dirty="0" smtClean="0"/>
            <a:t>Korkeakoulujen yhteistyö</a:t>
          </a:r>
          <a:endParaRPr lang="fi-FI" b="1" dirty="0"/>
        </a:p>
      </dgm:t>
    </dgm:pt>
    <dgm:pt modelId="{FE0D9AD3-A025-4B5F-8A96-758C478CD5E0}" type="parTrans" cxnId="{1527D3B8-E8A2-4E88-88D9-4D48F6CA6C99}">
      <dgm:prSet/>
      <dgm:spPr/>
      <dgm:t>
        <a:bodyPr/>
        <a:lstStyle/>
        <a:p>
          <a:endParaRPr lang="fi-FI"/>
        </a:p>
      </dgm:t>
    </dgm:pt>
    <dgm:pt modelId="{D18EFE8D-06D7-414D-BAC6-003576EAAF86}" type="sibTrans" cxnId="{1527D3B8-E8A2-4E88-88D9-4D48F6CA6C99}">
      <dgm:prSet/>
      <dgm:spPr/>
      <dgm:t>
        <a:bodyPr/>
        <a:lstStyle/>
        <a:p>
          <a:endParaRPr lang="fi-FI"/>
        </a:p>
      </dgm:t>
    </dgm:pt>
    <dgm:pt modelId="{BD5767E6-A72F-46B3-BBBB-D36B21C20A2E}">
      <dgm:prSet phldrT="[Text]"/>
      <dgm:spPr/>
      <dgm:t>
        <a:bodyPr/>
        <a:lstStyle/>
        <a:p>
          <a:endParaRPr lang="fi-FI" dirty="0"/>
        </a:p>
      </dgm:t>
    </dgm:pt>
    <dgm:pt modelId="{D89F2DCC-C271-47E2-A3D4-23620A36EF67}" type="parTrans" cxnId="{DB737ECD-D25A-4C83-AF9F-BD90B524079A}">
      <dgm:prSet/>
      <dgm:spPr/>
      <dgm:t>
        <a:bodyPr/>
        <a:lstStyle/>
        <a:p>
          <a:endParaRPr lang="fi-FI"/>
        </a:p>
      </dgm:t>
    </dgm:pt>
    <dgm:pt modelId="{54482101-B23C-4BF1-A616-BDF2C07BE858}" type="sibTrans" cxnId="{DB737ECD-D25A-4C83-AF9F-BD90B524079A}">
      <dgm:prSet/>
      <dgm:spPr/>
      <dgm:t>
        <a:bodyPr/>
        <a:lstStyle/>
        <a:p>
          <a:endParaRPr lang="fi-FI"/>
        </a:p>
      </dgm:t>
    </dgm:pt>
    <dgm:pt modelId="{EDB6EF65-7746-455B-977E-6E27CB747C41}">
      <dgm:prSet phldrT="[Text]"/>
      <dgm:spPr/>
      <dgm:t>
        <a:bodyPr/>
        <a:lstStyle/>
        <a:p>
          <a:r>
            <a:rPr lang="fi-FI" b="1" dirty="0" smtClean="0">
              <a:solidFill>
                <a:schemeClr val="tx1"/>
              </a:solidFill>
            </a:rPr>
            <a:t>Korkeakoulut</a:t>
          </a:r>
          <a:endParaRPr lang="fi-FI" b="1" dirty="0">
            <a:solidFill>
              <a:schemeClr val="tx1"/>
            </a:solidFill>
          </a:endParaRPr>
        </a:p>
      </dgm:t>
    </dgm:pt>
    <dgm:pt modelId="{C0B99A8B-7BEE-48A1-9993-D36283FA71C0}" type="parTrans" cxnId="{72AD0A72-99A4-49F9-AD7A-DE26A3939DC4}">
      <dgm:prSet/>
      <dgm:spPr/>
      <dgm:t>
        <a:bodyPr/>
        <a:lstStyle/>
        <a:p>
          <a:endParaRPr lang="fi-FI"/>
        </a:p>
      </dgm:t>
    </dgm:pt>
    <dgm:pt modelId="{2CF0CEA2-57E4-4E41-A793-70C7C0BAD2B5}" type="sibTrans" cxnId="{72AD0A72-99A4-49F9-AD7A-DE26A3939DC4}">
      <dgm:prSet/>
      <dgm:spPr/>
      <dgm:t>
        <a:bodyPr/>
        <a:lstStyle/>
        <a:p>
          <a:endParaRPr lang="fi-FI"/>
        </a:p>
      </dgm:t>
    </dgm:pt>
    <dgm:pt modelId="{14B61CF5-208C-4D96-915B-33DE257B7E8D}">
      <dgm:prSet phldrT="[Text]"/>
      <dgm:spPr/>
      <dgm:t>
        <a:bodyPr/>
        <a:lstStyle/>
        <a:p>
          <a:endParaRPr lang="fi-FI" dirty="0"/>
        </a:p>
      </dgm:t>
    </dgm:pt>
    <dgm:pt modelId="{A50194CC-2F0A-42A4-A02B-5A9A791A017F}" type="parTrans" cxnId="{6BF0B806-A7D5-4E44-ACC2-AEB89F54F427}">
      <dgm:prSet/>
      <dgm:spPr/>
      <dgm:t>
        <a:bodyPr/>
        <a:lstStyle/>
        <a:p>
          <a:endParaRPr lang="fi-FI"/>
        </a:p>
      </dgm:t>
    </dgm:pt>
    <dgm:pt modelId="{201120CD-A64C-45D2-8003-90FEACD0A209}" type="sibTrans" cxnId="{6BF0B806-A7D5-4E44-ACC2-AEB89F54F427}">
      <dgm:prSet/>
      <dgm:spPr/>
      <dgm:t>
        <a:bodyPr/>
        <a:lstStyle/>
        <a:p>
          <a:endParaRPr lang="fi-FI"/>
        </a:p>
      </dgm:t>
    </dgm:pt>
    <dgm:pt modelId="{921E0F2E-46DC-4AB7-B99A-2AD20C0BA380}">
      <dgm:prSet phldrT="[Text]"/>
      <dgm:spPr/>
      <dgm:t>
        <a:bodyPr/>
        <a:lstStyle/>
        <a:p>
          <a:r>
            <a:rPr lang="fi-FI" b="1" dirty="0" smtClean="0"/>
            <a:t>Kk-laitoksen velvoitteet</a:t>
          </a:r>
          <a:endParaRPr lang="fi-FI" b="1" dirty="0"/>
        </a:p>
      </dgm:t>
    </dgm:pt>
    <dgm:pt modelId="{92C9E65E-CBAA-4CC8-877A-FDB172701FDC}" type="parTrans" cxnId="{DC600ACD-24E3-4B3D-AC52-9C946EE24045}">
      <dgm:prSet/>
      <dgm:spPr/>
    </dgm:pt>
    <dgm:pt modelId="{ECB1BF46-4849-47D9-BF06-E32F4177A709}" type="sibTrans" cxnId="{DC600ACD-24E3-4B3D-AC52-9C946EE24045}">
      <dgm:prSet/>
      <dgm:spPr/>
    </dgm:pt>
    <dgm:pt modelId="{D55BC5DD-7D76-4226-8902-775F421E21D9}">
      <dgm:prSet phldrT="[Text]"/>
      <dgm:spPr/>
      <dgm:t>
        <a:bodyPr/>
        <a:lstStyle/>
        <a:p>
          <a:endParaRPr lang="fi-FI" b="1" dirty="0"/>
        </a:p>
      </dgm:t>
    </dgm:pt>
    <dgm:pt modelId="{39983917-3FB6-4A50-B2DE-4970E55FFA16}" type="parTrans" cxnId="{0D572662-1E4E-47A2-BB08-E2D606DA1D38}">
      <dgm:prSet/>
      <dgm:spPr/>
    </dgm:pt>
    <dgm:pt modelId="{A1DC0F25-6328-4CEE-B9D8-69C6E4391B40}" type="sibTrans" cxnId="{0D572662-1E4E-47A2-BB08-E2D606DA1D38}">
      <dgm:prSet/>
      <dgm:spPr/>
    </dgm:pt>
    <dgm:pt modelId="{03732B26-7BD6-4F23-BEAE-31AADF6D6C08}" type="pres">
      <dgm:prSet presAssocID="{45D0BC3A-8716-4A5A-BCE2-4729F7FCAA9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2FC23DFF-C091-4C19-9F45-EA9E50A0FF73}" type="pres">
      <dgm:prSet presAssocID="{331CBFA1-86A1-4E52-AF58-95E3A229CD46}" presName="circle1" presStyleLbl="node1" presStyleIdx="0" presStyleCnt="5"/>
      <dgm:spPr/>
      <dgm:t>
        <a:bodyPr/>
        <a:lstStyle/>
        <a:p>
          <a:endParaRPr lang="en-US"/>
        </a:p>
      </dgm:t>
    </dgm:pt>
    <dgm:pt modelId="{554449FE-5F6A-47EC-BB71-4CCABD34D111}" type="pres">
      <dgm:prSet presAssocID="{331CBFA1-86A1-4E52-AF58-95E3A229CD46}" presName="space" presStyleCnt="0"/>
      <dgm:spPr/>
      <dgm:t>
        <a:bodyPr/>
        <a:lstStyle/>
        <a:p>
          <a:endParaRPr lang="en-US"/>
        </a:p>
      </dgm:t>
    </dgm:pt>
    <dgm:pt modelId="{F281EC9E-E18D-48DF-88B2-32B899A74E1E}" type="pres">
      <dgm:prSet presAssocID="{331CBFA1-86A1-4E52-AF58-95E3A229CD46}" presName="rect1" presStyleLbl="alignAcc1" presStyleIdx="0" presStyleCnt="5"/>
      <dgm:spPr/>
      <dgm:t>
        <a:bodyPr/>
        <a:lstStyle/>
        <a:p>
          <a:endParaRPr lang="fi-FI"/>
        </a:p>
      </dgm:t>
    </dgm:pt>
    <dgm:pt modelId="{3943E1BF-BE5C-4E11-A592-5FDE29CC6E85}" type="pres">
      <dgm:prSet presAssocID="{39CB79ED-E13C-4BD7-8CB6-6BB5DC8DFFA0}" presName="vertSpace2" presStyleLbl="node1" presStyleIdx="0" presStyleCnt="5"/>
      <dgm:spPr/>
      <dgm:t>
        <a:bodyPr/>
        <a:lstStyle/>
        <a:p>
          <a:endParaRPr lang="en-US"/>
        </a:p>
      </dgm:t>
    </dgm:pt>
    <dgm:pt modelId="{6C25BA79-9F52-44FE-90C0-9CF5023E93D8}" type="pres">
      <dgm:prSet presAssocID="{39CB79ED-E13C-4BD7-8CB6-6BB5DC8DFFA0}" presName="circle2" presStyleLbl="node1" presStyleIdx="1" presStyleCnt="5"/>
      <dgm:spPr/>
      <dgm:t>
        <a:bodyPr/>
        <a:lstStyle/>
        <a:p>
          <a:endParaRPr lang="en-US"/>
        </a:p>
      </dgm:t>
    </dgm:pt>
    <dgm:pt modelId="{0EEAAD7C-2D5E-48CA-BCFD-709BD13F8CF1}" type="pres">
      <dgm:prSet presAssocID="{39CB79ED-E13C-4BD7-8CB6-6BB5DC8DFFA0}" presName="rect2" presStyleLbl="alignAcc1" presStyleIdx="1" presStyleCnt="5"/>
      <dgm:spPr/>
      <dgm:t>
        <a:bodyPr/>
        <a:lstStyle/>
        <a:p>
          <a:endParaRPr lang="fi-FI"/>
        </a:p>
      </dgm:t>
    </dgm:pt>
    <dgm:pt modelId="{F173DC4E-2C83-4903-A560-46FBB185D039}" type="pres">
      <dgm:prSet presAssocID="{921E0F2E-46DC-4AB7-B99A-2AD20C0BA380}" presName="vertSpace3" presStyleLbl="node1" presStyleIdx="1" presStyleCnt="5"/>
      <dgm:spPr/>
    </dgm:pt>
    <dgm:pt modelId="{5E20A3E2-9D14-40BC-BB32-F1BDDF7FFC44}" type="pres">
      <dgm:prSet presAssocID="{921E0F2E-46DC-4AB7-B99A-2AD20C0BA380}" presName="circle3" presStyleLbl="node1" presStyleIdx="2" presStyleCnt="5"/>
      <dgm:spPr/>
    </dgm:pt>
    <dgm:pt modelId="{532BD01B-7DA2-4765-A610-ACB606312289}" type="pres">
      <dgm:prSet presAssocID="{921E0F2E-46DC-4AB7-B99A-2AD20C0BA380}" presName="rect3" presStyleLbl="alignAcc1" presStyleIdx="2" presStyleCnt="5"/>
      <dgm:spPr/>
      <dgm:t>
        <a:bodyPr/>
        <a:lstStyle/>
        <a:p>
          <a:endParaRPr lang="en-US"/>
        </a:p>
      </dgm:t>
    </dgm:pt>
    <dgm:pt modelId="{C5F7FDAC-ECFE-4265-B245-4416A1762A05}" type="pres">
      <dgm:prSet presAssocID="{461DB9AE-CD5B-49A7-8137-2ADB621E70C7}" presName="vertSpace4" presStyleLbl="node1" presStyleIdx="2" presStyleCnt="5"/>
      <dgm:spPr/>
    </dgm:pt>
    <dgm:pt modelId="{C72FC6AD-D80C-4F33-9E8A-D43538E88ABB}" type="pres">
      <dgm:prSet presAssocID="{461DB9AE-CD5B-49A7-8137-2ADB621E70C7}" presName="circle4" presStyleLbl="node1" presStyleIdx="3" presStyleCnt="5"/>
      <dgm:spPr/>
    </dgm:pt>
    <dgm:pt modelId="{8548F5F0-1027-4A11-8B97-662145BF219E}" type="pres">
      <dgm:prSet presAssocID="{461DB9AE-CD5B-49A7-8137-2ADB621E70C7}" presName="rect4" presStyleLbl="alignAcc1" presStyleIdx="3" presStyleCnt="5"/>
      <dgm:spPr/>
      <dgm:t>
        <a:bodyPr/>
        <a:lstStyle/>
        <a:p>
          <a:endParaRPr lang="en-US"/>
        </a:p>
      </dgm:t>
    </dgm:pt>
    <dgm:pt modelId="{826A5C0C-6955-4DE0-9BAA-557BA5D09013}" type="pres">
      <dgm:prSet presAssocID="{EDB6EF65-7746-455B-977E-6E27CB747C41}" presName="vertSpace5" presStyleLbl="node1" presStyleIdx="3" presStyleCnt="5"/>
      <dgm:spPr/>
    </dgm:pt>
    <dgm:pt modelId="{D3ED2BE7-129E-4935-BF86-142B3989FB48}" type="pres">
      <dgm:prSet presAssocID="{EDB6EF65-7746-455B-977E-6E27CB747C41}" presName="circle5" presStyleLbl="node1" presStyleIdx="4" presStyleCnt="5"/>
      <dgm:spPr/>
    </dgm:pt>
    <dgm:pt modelId="{E79CC67B-7655-4C85-94C9-16E2B2C5B318}" type="pres">
      <dgm:prSet presAssocID="{EDB6EF65-7746-455B-977E-6E27CB747C41}" presName="rect5" presStyleLbl="alignAcc1" presStyleIdx="4" presStyleCnt="5"/>
      <dgm:spPr/>
      <dgm:t>
        <a:bodyPr/>
        <a:lstStyle/>
        <a:p>
          <a:endParaRPr lang="en-US"/>
        </a:p>
      </dgm:t>
    </dgm:pt>
    <dgm:pt modelId="{88EC6221-A3AC-45A9-824D-EB341B905546}" type="pres">
      <dgm:prSet presAssocID="{331CBFA1-86A1-4E52-AF58-95E3A229CD46}" presName="rect1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CD03E06-8A9E-4A61-A888-5B4ABC22595E}" type="pres">
      <dgm:prSet presAssocID="{331CBFA1-86A1-4E52-AF58-95E3A229CD46}" presName="rect1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2C411A8-1148-4BD6-AFAF-96F53B1F3E78}" type="pres">
      <dgm:prSet presAssocID="{39CB79ED-E13C-4BD7-8CB6-6BB5DC8DFFA0}" presName="rect2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2F5EDFB3-9E1C-4558-8B86-5DA7244B3C0A}" type="pres">
      <dgm:prSet presAssocID="{39CB79ED-E13C-4BD7-8CB6-6BB5DC8DFFA0}" presName="rect2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3D778FE-1FD9-4D88-AA4A-591650CAD78B}" type="pres">
      <dgm:prSet presAssocID="{921E0F2E-46DC-4AB7-B99A-2AD20C0BA380}" presName="rect3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14BB39-B568-47C2-81B6-E9885A45A87E}" type="pres">
      <dgm:prSet presAssocID="{921E0F2E-46DC-4AB7-B99A-2AD20C0BA380}" presName="rect3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FCF0AA-D603-432F-8A63-25A16A70590F}" type="pres">
      <dgm:prSet presAssocID="{461DB9AE-CD5B-49A7-8137-2ADB621E70C7}" presName="rect4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60C66E-D901-4452-9BD4-5997DEC754AC}" type="pres">
      <dgm:prSet presAssocID="{461DB9AE-CD5B-49A7-8137-2ADB621E70C7}" presName="rect4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7B9BB7-55D8-4045-A2DE-666ECEB0F28B}" type="pres">
      <dgm:prSet presAssocID="{EDB6EF65-7746-455B-977E-6E27CB747C41}" presName="rect5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E3E247-00CD-4A89-978F-DAB973BE9E11}" type="pres">
      <dgm:prSet presAssocID="{EDB6EF65-7746-455B-977E-6E27CB747C41}" presName="rect5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DE888A-FEF2-4465-A95A-5A55BEC69E61}" type="presOf" srcId="{921E0F2E-46DC-4AB7-B99A-2AD20C0BA380}" destId="{33D778FE-1FD9-4D88-AA4A-591650CAD78B}" srcOrd="1" destOrd="0" presId="urn:microsoft.com/office/officeart/2005/8/layout/target3"/>
    <dgm:cxn modelId="{AB6418B7-0C1B-43D1-8AB8-AD62BA7D31E8}" type="presOf" srcId="{39CB79ED-E13C-4BD7-8CB6-6BB5DC8DFFA0}" destId="{62C411A8-1148-4BD6-AFAF-96F53B1F3E78}" srcOrd="1" destOrd="0" presId="urn:microsoft.com/office/officeart/2005/8/layout/target3"/>
    <dgm:cxn modelId="{6BF0B806-A7D5-4E44-ACC2-AEB89F54F427}" srcId="{461DB9AE-CD5B-49A7-8137-2ADB621E70C7}" destId="{14B61CF5-208C-4D96-915B-33DE257B7E8D}" srcOrd="0" destOrd="0" parTransId="{A50194CC-2F0A-42A4-A02B-5A9A791A017F}" sibTransId="{201120CD-A64C-45D2-8003-90FEACD0A209}"/>
    <dgm:cxn modelId="{72AD0A72-99A4-49F9-AD7A-DE26A3939DC4}" srcId="{45D0BC3A-8716-4A5A-BCE2-4729F7FCAA91}" destId="{EDB6EF65-7746-455B-977E-6E27CB747C41}" srcOrd="4" destOrd="0" parTransId="{C0B99A8B-7BEE-48A1-9993-D36283FA71C0}" sibTransId="{2CF0CEA2-57E4-4E41-A793-70C7C0BAD2B5}"/>
    <dgm:cxn modelId="{62C70D38-7CE7-40F7-AAD6-E99BDD84A245}" srcId="{45D0BC3A-8716-4A5A-BCE2-4729F7FCAA91}" destId="{331CBFA1-86A1-4E52-AF58-95E3A229CD46}" srcOrd="0" destOrd="0" parTransId="{718A7FEA-8528-4538-A55D-348ED3501257}" sibTransId="{D8633817-3E46-4A4F-8733-62CDA38581DB}"/>
    <dgm:cxn modelId="{F7FE1A88-C029-4D92-AE44-66CE607C6997}" type="presOf" srcId="{331CBFA1-86A1-4E52-AF58-95E3A229CD46}" destId="{F281EC9E-E18D-48DF-88B2-32B899A74E1E}" srcOrd="0" destOrd="0" presId="urn:microsoft.com/office/officeart/2005/8/layout/target3"/>
    <dgm:cxn modelId="{1527D3B8-E8A2-4E88-88D9-4D48F6CA6C99}" srcId="{45D0BC3A-8716-4A5A-BCE2-4729F7FCAA91}" destId="{461DB9AE-CD5B-49A7-8137-2ADB621E70C7}" srcOrd="3" destOrd="0" parTransId="{FE0D9AD3-A025-4B5F-8A96-758C478CD5E0}" sibTransId="{D18EFE8D-06D7-414D-BAC6-003576EAAF86}"/>
    <dgm:cxn modelId="{DDC89C3A-48CD-4272-80EE-82A6D46C8FF3}" srcId="{39CB79ED-E13C-4BD7-8CB6-6BB5DC8DFFA0}" destId="{330FDF9C-87E1-4F96-A7BD-BB28F39DCD85}" srcOrd="0" destOrd="0" parTransId="{0E63BD78-ACAB-4912-850A-1E740CB5B2B9}" sibTransId="{8868F892-0386-48D6-840D-05A9141B9CDD}"/>
    <dgm:cxn modelId="{BC1F4C25-DF2B-45C2-BB09-4C7466476C5E}" type="presOf" srcId="{921E0F2E-46DC-4AB7-B99A-2AD20C0BA380}" destId="{532BD01B-7DA2-4765-A610-ACB606312289}" srcOrd="0" destOrd="0" presId="urn:microsoft.com/office/officeart/2005/8/layout/target3"/>
    <dgm:cxn modelId="{5A476DCF-18A1-4AA4-943C-45C3C12CEDA7}" type="presOf" srcId="{14B61CF5-208C-4D96-915B-33DE257B7E8D}" destId="{3860C66E-D901-4452-9BD4-5997DEC754AC}" srcOrd="0" destOrd="0" presId="urn:microsoft.com/office/officeart/2005/8/layout/target3"/>
    <dgm:cxn modelId="{9B6E557C-324A-40E3-BB37-0D5BE71CA794}" type="presOf" srcId="{EDB6EF65-7746-455B-977E-6E27CB747C41}" destId="{057B9BB7-55D8-4045-A2DE-666ECEB0F28B}" srcOrd="1" destOrd="0" presId="urn:microsoft.com/office/officeart/2005/8/layout/target3"/>
    <dgm:cxn modelId="{4DAF03AB-AAB9-4415-94DA-9203B5E8B20B}" type="presOf" srcId="{BD5767E6-A72F-46B3-BBBB-D36B21C20A2E}" destId="{8DE3E247-00CD-4A89-978F-DAB973BE9E11}" srcOrd="0" destOrd="0" presId="urn:microsoft.com/office/officeart/2005/8/layout/target3"/>
    <dgm:cxn modelId="{CA6EE8AA-C080-45EF-8439-6582F16A849E}" type="presOf" srcId="{D55BC5DD-7D76-4226-8902-775F421E21D9}" destId="{5E14BB39-B568-47C2-81B6-E9885A45A87E}" srcOrd="0" destOrd="0" presId="urn:microsoft.com/office/officeart/2005/8/layout/target3"/>
    <dgm:cxn modelId="{32D1AF00-55B4-4FB2-A991-5CD1EDAF0BC0}" type="presOf" srcId="{39CB79ED-E13C-4BD7-8CB6-6BB5DC8DFFA0}" destId="{0EEAAD7C-2D5E-48CA-BCFD-709BD13F8CF1}" srcOrd="0" destOrd="0" presId="urn:microsoft.com/office/officeart/2005/8/layout/target3"/>
    <dgm:cxn modelId="{98E0C725-40FA-4103-AB1D-7998664BB2B9}" type="presOf" srcId="{331CBFA1-86A1-4E52-AF58-95E3A229CD46}" destId="{88EC6221-A3AC-45A9-824D-EB341B905546}" srcOrd="1" destOrd="0" presId="urn:microsoft.com/office/officeart/2005/8/layout/target3"/>
    <dgm:cxn modelId="{0D572662-1E4E-47A2-BB08-E2D606DA1D38}" srcId="{921E0F2E-46DC-4AB7-B99A-2AD20C0BA380}" destId="{D55BC5DD-7D76-4226-8902-775F421E21D9}" srcOrd="0" destOrd="0" parTransId="{39983917-3FB6-4A50-B2DE-4970E55FFA16}" sibTransId="{A1DC0F25-6328-4CEE-B9D8-69C6E4391B40}"/>
    <dgm:cxn modelId="{DC600ACD-24E3-4B3D-AC52-9C946EE24045}" srcId="{45D0BC3A-8716-4A5A-BCE2-4729F7FCAA91}" destId="{921E0F2E-46DC-4AB7-B99A-2AD20C0BA380}" srcOrd="2" destOrd="0" parTransId="{92C9E65E-CBAA-4CC8-877A-FDB172701FDC}" sibTransId="{ECB1BF46-4849-47D9-BF06-E32F4177A709}"/>
    <dgm:cxn modelId="{D15870B0-E987-4636-B253-1BC8731BFCBC}" type="presOf" srcId="{461DB9AE-CD5B-49A7-8137-2ADB621E70C7}" destId="{6FFCF0AA-D603-432F-8A63-25A16A70590F}" srcOrd="1" destOrd="0" presId="urn:microsoft.com/office/officeart/2005/8/layout/target3"/>
    <dgm:cxn modelId="{4CA3DE60-4F17-4D03-AE01-05BB97D7F661}" srcId="{45D0BC3A-8716-4A5A-BCE2-4729F7FCAA91}" destId="{39CB79ED-E13C-4BD7-8CB6-6BB5DC8DFFA0}" srcOrd="1" destOrd="0" parTransId="{2F47FB23-E747-41EF-86E0-863A738D2813}" sibTransId="{0BC6BB5E-B625-48A0-BAEC-18F2465FCE59}"/>
    <dgm:cxn modelId="{85FD457B-EB6A-4BA6-B485-AB54DD25DAED}" type="presOf" srcId="{45D0BC3A-8716-4A5A-BCE2-4729F7FCAA91}" destId="{03732B26-7BD6-4F23-BEAE-31AADF6D6C08}" srcOrd="0" destOrd="0" presId="urn:microsoft.com/office/officeart/2005/8/layout/target3"/>
    <dgm:cxn modelId="{A749A63D-C777-40D7-B031-2F838B112A1C}" type="presOf" srcId="{EDB6EF65-7746-455B-977E-6E27CB747C41}" destId="{E79CC67B-7655-4C85-94C9-16E2B2C5B318}" srcOrd="0" destOrd="0" presId="urn:microsoft.com/office/officeart/2005/8/layout/target3"/>
    <dgm:cxn modelId="{A1E2C9DC-0C11-40AC-A750-599CDB8D76E7}" type="presOf" srcId="{461DB9AE-CD5B-49A7-8137-2ADB621E70C7}" destId="{8548F5F0-1027-4A11-8B97-662145BF219E}" srcOrd="0" destOrd="0" presId="urn:microsoft.com/office/officeart/2005/8/layout/target3"/>
    <dgm:cxn modelId="{DB737ECD-D25A-4C83-AF9F-BD90B524079A}" srcId="{EDB6EF65-7746-455B-977E-6E27CB747C41}" destId="{BD5767E6-A72F-46B3-BBBB-D36B21C20A2E}" srcOrd="0" destOrd="0" parTransId="{D89F2DCC-C271-47E2-A3D4-23620A36EF67}" sibTransId="{54482101-B23C-4BF1-A616-BDF2C07BE858}"/>
    <dgm:cxn modelId="{316F1145-CED0-41BD-8B0E-742903FC969A}" type="presOf" srcId="{330FDF9C-87E1-4F96-A7BD-BB28F39DCD85}" destId="{2F5EDFB3-9E1C-4558-8B86-5DA7244B3C0A}" srcOrd="0" destOrd="0" presId="urn:microsoft.com/office/officeart/2005/8/layout/target3"/>
    <dgm:cxn modelId="{761D0E00-9B8A-4B9A-A125-BED4B7EE9862}" type="presParOf" srcId="{03732B26-7BD6-4F23-BEAE-31AADF6D6C08}" destId="{2FC23DFF-C091-4C19-9F45-EA9E50A0FF73}" srcOrd="0" destOrd="0" presId="urn:microsoft.com/office/officeart/2005/8/layout/target3"/>
    <dgm:cxn modelId="{2C14E90A-D0D5-4A86-BCA9-7AB95FDF1C7F}" type="presParOf" srcId="{03732B26-7BD6-4F23-BEAE-31AADF6D6C08}" destId="{554449FE-5F6A-47EC-BB71-4CCABD34D111}" srcOrd="1" destOrd="0" presId="urn:microsoft.com/office/officeart/2005/8/layout/target3"/>
    <dgm:cxn modelId="{7B0D4081-E743-48A1-8241-92B68BF065B3}" type="presParOf" srcId="{03732B26-7BD6-4F23-BEAE-31AADF6D6C08}" destId="{F281EC9E-E18D-48DF-88B2-32B899A74E1E}" srcOrd="2" destOrd="0" presId="urn:microsoft.com/office/officeart/2005/8/layout/target3"/>
    <dgm:cxn modelId="{939A6C50-740D-4AEA-908D-56FFB45A102F}" type="presParOf" srcId="{03732B26-7BD6-4F23-BEAE-31AADF6D6C08}" destId="{3943E1BF-BE5C-4E11-A592-5FDE29CC6E85}" srcOrd="3" destOrd="0" presId="urn:microsoft.com/office/officeart/2005/8/layout/target3"/>
    <dgm:cxn modelId="{CA5DB83F-3D55-417E-BE4D-F3F8959108F9}" type="presParOf" srcId="{03732B26-7BD6-4F23-BEAE-31AADF6D6C08}" destId="{6C25BA79-9F52-44FE-90C0-9CF5023E93D8}" srcOrd="4" destOrd="0" presId="urn:microsoft.com/office/officeart/2005/8/layout/target3"/>
    <dgm:cxn modelId="{1E5B636A-3AC6-4C34-8E49-E6CDFDBF034D}" type="presParOf" srcId="{03732B26-7BD6-4F23-BEAE-31AADF6D6C08}" destId="{0EEAAD7C-2D5E-48CA-BCFD-709BD13F8CF1}" srcOrd="5" destOrd="0" presId="urn:microsoft.com/office/officeart/2005/8/layout/target3"/>
    <dgm:cxn modelId="{C2CC45DF-F612-44F5-AA67-86B281D14802}" type="presParOf" srcId="{03732B26-7BD6-4F23-BEAE-31AADF6D6C08}" destId="{F173DC4E-2C83-4903-A560-46FBB185D039}" srcOrd="6" destOrd="0" presId="urn:microsoft.com/office/officeart/2005/8/layout/target3"/>
    <dgm:cxn modelId="{5BAE0397-91CA-4A46-B538-3E769A94851C}" type="presParOf" srcId="{03732B26-7BD6-4F23-BEAE-31AADF6D6C08}" destId="{5E20A3E2-9D14-40BC-BB32-F1BDDF7FFC44}" srcOrd="7" destOrd="0" presId="urn:microsoft.com/office/officeart/2005/8/layout/target3"/>
    <dgm:cxn modelId="{7E53E397-6134-47A2-AFDA-E382BDFB1008}" type="presParOf" srcId="{03732B26-7BD6-4F23-BEAE-31AADF6D6C08}" destId="{532BD01B-7DA2-4765-A610-ACB606312289}" srcOrd="8" destOrd="0" presId="urn:microsoft.com/office/officeart/2005/8/layout/target3"/>
    <dgm:cxn modelId="{9511453D-5181-4DCC-AA32-A4D5E09685E7}" type="presParOf" srcId="{03732B26-7BD6-4F23-BEAE-31AADF6D6C08}" destId="{C5F7FDAC-ECFE-4265-B245-4416A1762A05}" srcOrd="9" destOrd="0" presId="urn:microsoft.com/office/officeart/2005/8/layout/target3"/>
    <dgm:cxn modelId="{56342943-F696-4AC1-921F-C07E85E84F8F}" type="presParOf" srcId="{03732B26-7BD6-4F23-BEAE-31AADF6D6C08}" destId="{C72FC6AD-D80C-4F33-9E8A-D43538E88ABB}" srcOrd="10" destOrd="0" presId="urn:microsoft.com/office/officeart/2005/8/layout/target3"/>
    <dgm:cxn modelId="{2C573B5E-2E71-4463-8ADC-EE151E372085}" type="presParOf" srcId="{03732B26-7BD6-4F23-BEAE-31AADF6D6C08}" destId="{8548F5F0-1027-4A11-8B97-662145BF219E}" srcOrd="11" destOrd="0" presId="urn:microsoft.com/office/officeart/2005/8/layout/target3"/>
    <dgm:cxn modelId="{DEFE60EC-8A23-4874-ADA6-B04292E9B470}" type="presParOf" srcId="{03732B26-7BD6-4F23-BEAE-31AADF6D6C08}" destId="{826A5C0C-6955-4DE0-9BAA-557BA5D09013}" srcOrd="12" destOrd="0" presId="urn:microsoft.com/office/officeart/2005/8/layout/target3"/>
    <dgm:cxn modelId="{B43F8D8B-EA6E-4480-96B9-BA0C65EF2179}" type="presParOf" srcId="{03732B26-7BD6-4F23-BEAE-31AADF6D6C08}" destId="{D3ED2BE7-129E-4935-BF86-142B3989FB48}" srcOrd="13" destOrd="0" presId="urn:microsoft.com/office/officeart/2005/8/layout/target3"/>
    <dgm:cxn modelId="{E3DF4C76-85AC-4B0B-B4D3-347B4ABEDBEC}" type="presParOf" srcId="{03732B26-7BD6-4F23-BEAE-31AADF6D6C08}" destId="{E79CC67B-7655-4C85-94C9-16E2B2C5B318}" srcOrd="14" destOrd="0" presId="urn:microsoft.com/office/officeart/2005/8/layout/target3"/>
    <dgm:cxn modelId="{B3194087-87F5-4B9C-9F35-DC9C27B38FF3}" type="presParOf" srcId="{03732B26-7BD6-4F23-BEAE-31AADF6D6C08}" destId="{88EC6221-A3AC-45A9-824D-EB341B905546}" srcOrd="15" destOrd="0" presId="urn:microsoft.com/office/officeart/2005/8/layout/target3"/>
    <dgm:cxn modelId="{EECFBA22-E081-43DD-9F44-E66D7CFE154B}" type="presParOf" srcId="{03732B26-7BD6-4F23-BEAE-31AADF6D6C08}" destId="{5CD03E06-8A9E-4A61-A888-5B4ABC22595E}" srcOrd="16" destOrd="0" presId="urn:microsoft.com/office/officeart/2005/8/layout/target3"/>
    <dgm:cxn modelId="{DB28BB2E-D0A6-4E66-B242-FB3594D7BCDE}" type="presParOf" srcId="{03732B26-7BD6-4F23-BEAE-31AADF6D6C08}" destId="{62C411A8-1148-4BD6-AFAF-96F53B1F3E78}" srcOrd="17" destOrd="0" presId="urn:microsoft.com/office/officeart/2005/8/layout/target3"/>
    <dgm:cxn modelId="{B9838301-65BC-4523-B4F2-170ACE329FAE}" type="presParOf" srcId="{03732B26-7BD6-4F23-BEAE-31AADF6D6C08}" destId="{2F5EDFB3-9E1C-4558-8B86-5DA7244B3C0A}" srcOrd="18" destOrd="0" presId="urn:microsoft.com/office/officeart/2005/8/layout/target3"/>
    <dgm:cxn modelId="{DBE25177-E005-4D82-8112-7AFDA845A0DA}" type="presParOf" srcId="{03732B26-7BD6-4F23-BEAE-31AADF6D6C08}" destId="{33D778FE-1FD9-4D88-AA4A-591650CAD78B}" srcOrd="19" destOrd="0" presId="urn:microsoft.com/office/officeart/2005/8/layout/target3"/>
    <dgm:cxn modelId="{AC21337E-7C86-40CB-9F6D-C6ABA5E5ADF7}" type="presParOf" srcId="{03732B26-7BD6-4F23-BEAE-31AADF6D6C08}" destId="{5E14BB39-B568-47C2-81B6-E9885A45A87E}" srcOrd="20" destOrd="0" presId="urn:microsoft.com/office/officeart/2005/8/layout/target3"/>
    <dgm:cxn modelId="{0CE6C136-E87C-41C0-BC8D-2C7DEBFE63AE}" type="presParOf" srcId="{03732B26-7BD6-4F23-BEAE-31AADF6D6C08}" destId="{6FFCF0AA-D603-432F-8A63-25A16A70590F}" srcOrd="21" destOrd="0" presId="urn:microsoft.com/office/officeart/2005/8/layout/target3"/>
    <dgm:cxn modelId="{56C6720F-643D-467A-AA90-CD6600B78B52}" type="presParOf" srcId="{03732B26-7BD6-4F23-BEAE-31AADF6D6C08}" destId="{3860C66E-D901-4452-9BD4-5997DEC754AC}" srcOrd="22" destOrd="0" presId="urn:microsoft.com/office/officeart/2005/8/layout/target3"/>
    <dgm:cxn modelId="{11973808-83F5-4415-9994-1731EDA80A99}" type="presParOf" srcId="{03732B26-7BD6-4F23-BEAE-31AADF6D6C08}" destId="{057B9BB7-55D8-4045-A2DE-666ECEB0F28B}" srcOrd="23" destOrd="0" presId="urn:microsoft.com/office/officeart/2005/8/layout/target3"/>
    <dgm:cxn modelId="{47D44A46-0263-427C-9E74-5D48681AECBC}" type="presParOf" srcId="{03732B26-7BD6-4F23-BEAE-31AADF6D6C08}" destId="{8DE3E247-00CD-4A89-978F-DAB973BE9E11}" srcOrd="2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C23DFF-C091-4C19-9F45-EA9E50A0FF73}">
      <dsp:nvSpPr>
        <dsp:cNvPr id="0" name=""/>
        <dsp:cNvSpPr/>
      </dsp:nvSpPr>
      <dsp:spPr>
        <a:xfrm>
          <a:off x="0" y="602923"/>
          <a:ext cx="5058848" cy="5058848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81EC9E-E18D-48DF-88B2-32B899A74E1E}">
      <dsp:nvSpPr>
        <dsp:cNvPr id="0" name=""/>
        <dsp:cNvSpPr/>
      </dsp:nvSpPr>
      <dsp:spPr>
        <a:xfrm>
          <a:off x="2529424" y="602923"/>
          <a:ext cx="5901989" cy="5058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b="1" kern="1200" dirty="0" smtClean="0"/>
            <a:t>Julkinen hallinto</a:t>
          </a:r>
          <a:endParaRPr lang="fi-FI" sz="2300" b="1" kern="1200" dirty="0"/>
        </a:p>
      </dsp:txBody>
      <dsp:txXfrm>
        <a:off x="2529424" y="602923"/>
        <a:ext cx="2950994" cy="809415"/>
      </dsp:txXfrm>
    </dsp:sp>
    <dsp:sp modelId="{6C25BA79-9F52-44FE-90C0-9CF5023E93D8}">
      <dsp:nvSpPr>
        <dsp:cNvPr id="0" name=""/>
        <dsp:cNvSpPr/>
      </dsp:nvSpPr>
      <dsp:spPr>
        <a:xfrm>
          <a:off x="531179" y="1412339"/>
          <a:ext cx="3996490" cy="3996490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4696449"/>
            <a:satOff val="-9586"/>
            <a:lumOff val="-79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EAAD7C-2D5E-48CA-BCFD-709BD13F8CF1}">
      <dsp:nvSpPr>
        <dsp:cNvPr id="0" name=""/>
        <dsp:cNvSpPr/>
      </dsp:nvSpPr>
      <dsp:spPr>
        <a:xfrm>
          <a:off x="2529424" y="1412339"/>
          <a:ext cx="5901989" cy="399649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696449"/>
              <a:satOff val="-9586"/>
              <a:lumOff val="-79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b="1" kern="1200" dirty="0" smtClean="0"/>
            <a:t>Opetustoimi ja tutkimus</a:t>
          </a:r>
          <a:endParaRPr lang="fi-FI" sz="2300" b="1" kern="1200" dirty="0"/>
        </a:p>
      </dsp:txBody>
      <dsp:txXfrm>
        <a:off x="2529424" y="1412339"/>
        <a:ext cx="2950994" cy="809415"/>
      </dsp:txXfrm>
    </dsp:sp>
    <dsp:sp modelId="{5E20A3E2-9D14-40BC-BB32-F1BDDF7FFC44}">
      <dsp:nvSpPr>
        <dsp:cNvPr id="0" name=""/>
        <dsp:cNvSpPr/>
      </dsp:nvSpPr>
      <dsp:spPr>
        <a:xfrm>
          <a:off x="1062358" y="2221754"/>
          <a:ext cx="2934132" cy="2934132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9392899"/>
            <a:satOff val="-19172"/>
            <a:lumOff val="-159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2BD01B-7DA2-4765-A610-ACB606312289}">
      <dsp:nvSpPr>
        <dsp:cNvPr id="0" name=""/>
        <dsp:cNvSpPr/>
      </dsp:nvSpPr>
      <dsp:spPr>
        <a:xfrm>
          <a:off x="2529424" y="2221754"/>
          <a:ext cx="5901989" cy="29341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392899"/>
              <a:satOff val="-19172"/>
              <a:lumOff val="-159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b="1" kern="1200" dirty="0" smtClean="0"/>
            <a:t>Kk-laitoksen velvoitteet</a:t>
          </a:r>
          <a:endParaRPr lang="fi-FI" sz="2300" b="1" kern="1200" dirty="0"/>
        </a:p>
      </dsp:txBody>
      <dsp:txXfrm>
        <a:off x="2529424" y="2221754"/>
        <a:ext cx="2950994" cy="809415"/>
      </dsp:txXfrm>
    </dsp:sp>
    <dsp:sp modelId="{C72FC6AD-D80C-4F33-9E8A-D43538E88ABB}">
      <dsp:nvSpPr>
        <dsp:cNvPr id="0" name=""/>
        <dsp:cNvSpPr/>
      </dsp:nvSpPr>
      <dsp:spPr>
        <a:xfrm>
          <a:off x="1593537" y="3031170"/>
          <a:ext cx="1871773" cy="1871773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14089348"/>
            <a:satOff val="-28757"/>
            <a:lumOff val="-239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48F5F0-1027-4A11-8B97-662145BF219E}">
      <dsp:nvSpPr>
        <dsp:cNvPr id="0" name=""/>
        <dsp:cNvSpPr/>
      </dsp:nvSpPr>
      <dsp:spPr>
        <a:xfrm>
          <a:off x="2529424" y="3031170"/>
          <a:ext cx="5901989" cy="18717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4089348"/>
              <a:satOff val="-28757"/>
              <a:lumOff val="-239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b="1" kern="1200" dirty="0" smtClean="0"/>
            <a:t>Korkeakoulujen yhteistyö</a:t>
          </a:r>
          <a:endParaRPr lang="fi-FI" sz="2300" b="1" kern="1200" dirty="0"/>
        </a:p>
      </dsp:txBody>
      <dsp:txXfrm>
        <a:off x="2529424" y="3031170"/>
        <a:ext cx="2950994" cy="809415"/>
      </dsp:txXfrm>
    </dsp:sp>
    <dsp:sp modelId="{D3ED2BE7-129E-4935-BF86-142B3989FB48}">
      <dsp:nvSpPr>
        <dsp:cNvPr id="0" name=""/>
        <dsp:cNvSpPr/>
      </dsp:nvSpPr>
      <dsp:spPr>
        <a:xfrm>
          <a:off x="2124716" y="3840586"/>
          <a:ext cx="809415" cy="809415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18785797"/>
            <a:satOff val="-38343"/>
            <a:lumOff val="-319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9CC67B-7655-4C85-94C9-16E2B2C5B318}">
      <dsp:nvSpPr>
        <dsp:cNvPr id="0" name=""/>
        <dsp:cNvSpPr/>
      </dsp:nvSpPr>
      <dsp:spPr>
        <a:xfrm>
          <a:off x="2529424" y="3840586"/>
          <a:ext cx="5901989" cy="8094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8785797"/>
              <a:satOff val="-38343"/>
              <a:lumOff val="-319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b="1" kern="1200" dirty="0" smtClean="0">
              <a:solidFill>
                <a:schemeClr val="tx1"/>
              </a:solidFill>
            </a:rPr>
            <a:t>Korkeakoulut</a:t>
          </a:r>
          <a:endParaRPr lang="fi-FI" sz="2300" b="1" kern="1200" dirty="0">
            <a:solidFill>
              <a:schemeClr val="tx1"/>
            </a:solidFill>
          </a:endParaRPr>
        </a:p>
      </dsp:txBody>
      <dsp:txXfrm>
        <a:off x="2529424" y="3840586"/>
        <a:ext cx="2950994" cy="809415"/>
      </dsp:txXfrm>
    </dsp:sp>
    <dsp:sp modelId="{2F5EDFB3-9E1C-4558-8B86-5DA7244B3C0A}">
      <dsp:nvSpPr>
        <dsp:cNvPr id="0" name=""/>
        <dsp:cNvSpPr/>
      </dsp:nvSpPr>
      <dsp:spPr>
        <a:xfrm>
          <a:off x="5480419" y="1412339"/>
          <a:ext cx="2950994" cy="80941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i-FI" sz="3800" kern="1200" dirty="0"/>
        </a:p>
      </dsp:txBody>
      <dsp:txXfrm>
        <a:off x="5480419" y="1412339"/>
        <a:ext cx="2950994" cy="809415"/>
      </dsp:txXfrm>
    </dsp:sp>
    <dsp:sp modelId="{5E14BB39-B568-47C2-81B6-E9885A45A87E}">
      <dsp:nvSpPr>
        <dsp:cNvPr id="0" name=""/>
        <dsp:cNvSpPr/>
      </dsp:nvSpPr>
      <dsp:spPr>
        <a:xfrm>
          <a:off x="5480419" y="2221754"/>
          <a:ext cx="2950994" cy="80941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i-FI" sz="3800" b="1" kern="1200" dirty="0"/>
        </a:p>
      </dsp:txBody>
      <dsp:txXfrm>
        <a:off x="5480419" y="2221754"/>
        <a:ext cx="2950994" cy="809415"/>
      </dsp:txXfrm>
    </dsp:sp>
    <dsp:sp modelId="{3860C66E-D901-4452-9BD4-5997DEC754AC}">
      <dsp:nvSpPr>
        <dsp:cNvPr id="0" name=""/>
        <dsp:cNvSpPr/>
      </dsp:nvSpPr>
      <dsp:spPr>
        <a:xfrm>
          <a:off x="5480419" y="3031170"/>
          <a:ext cx="2950994" cy="80941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i-FI" sz="3800" kern="1200" dirty="0"/>
        </a:p>
      </dsp:txBody>
      <dsp:txXfrm>
        <a:off x="5480419" y="3031170"/>
        <a:ext cx="2950994" cy="809415"/>
      </dsp:txXfrm>
    </dsp:sp>
    <dsp:sp modelId="{8DE3E247-00CD-4A89-978F-DAB973BE9E11}">
      <dsp:nvSpPr>
        <dsp:cNvPr id="0" name=""/>
        <dsp:cNvSpPr/>
      </dsp:nvSpPr>
      <dsp:spPr>
        <a:xfrm>
          <a:off x="5480419" y="3840586"/>
          <a:ext cx="2950994" cy="80941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i-FI" sz="3800" kern="1200" dirty="0"/>
        </a:p>
      </dsp:txBody>
      <dsp:txXfrm>
        <a:off x="5480419" y="3840586"/>
        <a:ext cx="2950994" cy="8094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9212" y="0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387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212" y="9445387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fld id="{C285912C-08D2-45D3-ADAF-BAA63999C1B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562125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36" y="0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694"/>
            <a:ext cx="5448300" cy="447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36" y="9443662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fld id="{B806618B-DB6D-4C1D-91C3-C4D42421A22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662570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5AC98-4698-4B08-BD96-E8A9B7E2DBD3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06618B-DB6D-4C1D-91C3-C4D42421A220}" type="slidenum">
              <a:rPr lang="fi-FI" smtClean="0"/>
              <a:pPr>
                <a:defRPr/>
              </a:pPr>
              <a:t>17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0" y="0"/>
            <a:ext cx="2532063" cy="6858000"/>
          </a:xfrm>
          <a:prstGeom prst="rect">
            <a:avLst/>
          </a:prstGeom>
          <a:solidFill>
            <a:srgbClr val="3C71B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fi-FI" sz="2400">
              <a:ea typeface="ヒラギノ角ゴ Pro W3" pitchFamily="28" charset="-128"/>
            </a:endParaRPr>
          </a:p>
        </p:txBody>
      </p:sp>
      <p:sp>
        <p:nvSpPr>
          <p:cNvPr id="3" name="Rectangle 25"/>
          <p:cNvSpPr>
            <a:spLocks noChangeArrowheads="1"/>
          </p:cNvSpPr>
          <p:nvPr/>
        </p:nvSpPr>
        <p:spPr bwMode="auto">
          <a:xfrm>
            <a:off x="280988" y="3806825"/>
            <a:ext cx="2320925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fi-FI">
                <a:solidFill>
                  <a:schemeClr val="bg1"/>
                </a:solidFill>
              </a:rPr>
              <a:t>Korkeakoulujen ja </a:t>
            </a:r>
            <a:br>
              <a:rPr lang="fi-FI">
                <a:solidFill>
                  <a:schemeClr val="bg1"/>
                </a:solidFill>
              </a:rPr>
            </a:br>
            <a:r>
              <a:rPr lang="fi-FI">
                <a:solidFill>
                  <a:schemeClr val="bg1"/>
                </a:solidFill>
              </a:rPr>
              <a:t>opetusministeriön </a:t>
            </a:r>
            <a:br>
              <a:rPr lang="fi-FI">
                <a:solidFill>
                  <a:schemeClr val="bg1"/>
                </a:solidFill>
              </a:rPr>
            </a:br>
            <a:r>
              <a:rPr lang="fi-FI">
                <a:solidFill>
                  <a:schemeClr val="bg1"/>
                </a:solidFill>
              </a:rPr>
              <a:t>yhteinen </a:t>
            </a:r>
            <a:br>
              <a:rPr lang="fi-FI">
                <a:solidFill>
                  <a:schemeClr val="bg1"/>
                </a:solidFill>
              </a:rPr>
            </a:br>
            <a:r>
              <a:rPr lang="fi-FI">
                <a:solidFill>
                  <a:schemeClr val="bg1"/>
                </a:solidFill>
              </a:rPr>
              <a:t>tietohallintohanke,</a:t>
            </a:r>
            <a:br>
              <a:rPr lang="fi-FI">
                <a:solidFill>
                  <a:schemeClr val="bg1"/>
                </a:solidFill>
              </a:rPr>
            </a:br>
            <a:r>
              <a:rPr lang="fi-FI">
                <a:solidFill>
                  <a:schemeClr val="bg1"/>
                </a:solidFill>
              </a:rPr>
              <a:t>jota CSC koordinoi</a:t>
            </a:r>
          </a:p>
        </p:txBody>
      </p:sp>
      <p:sp>
        <p:nvSpPr>
          <p:cNvPr id="4" name="Text Box 26"/>
          <p:cNvSpPr txBox="1">
            <a:spLocks noChangeArrowheads="1"/>
          </p:cNvSpPr>
          <p:nvPr/>
        </p:nvSpPr>
        <p:spPr bwMode="auto">
          <a:xfrm>
            <a:off x="280988" y="1187450"/>
            <a:ext cx="2320925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  <a:defRPr/>
            </a:pPr>
            <a:r>
              <a:rPr lang="fi-FI" sz="2200" b="1">
                <a:solidFill>
                  <a:srgbClr val="7DBA00"/>
                </a:solidFill>
                <a:ea typeface="ヒラギノ角ゴ Pro W3" pitchFamily="28" charset="-128"/>
              </a:rPr>
              <a:t>RA</a:t>
            </a:r>
            <a:r>
              <a:rPr lang="fi-FI" sz="2200" b="1">
                <a:solidFill>
                  <a:schemeClr val="bg1"/>
                </a:solidFill>
                <a:ea typeface="ヒラギノ角ゴ Pro W3" pitchFamily="28" charset="-128"/>
              </a:rPr>
              <a:t>kenteellisen </a:t>
            </a:r>
          </a:p>
          <a:p>
            <a:pPr algn="l" eaLnBrk="0" hangingPunct="0">
              <a:spcBef>
                <a:spcPct val="50000"/>
              </a:spcBef>
              <a:defRPr/>
            </a:pPr>
            <a:r>
              <a:rPr lang="fi-FI" sz="2200" b="1">
                <a:solidFill>
                  <a:srgbClr val="7DBA00"/>
                </a:solidFill>
                <a:ea typeface="ヒラギノ角ゴ Pro W3" pitchFamily="28" charset="-128"/>
              </a:rPr>
              <a:t>KE</a:t>
            </a:r>
            <a:r>
              <a:rPr lang="fi-FI" sz="2200" b="1">
                <a:solidFill>
                  <a:schemeClr val="bg1"/>
                </a:solidFill>
                <a:ea typeface="ヒラギノ角ゴ Pro W3" pitchFamily="28" charset="-128"/>
              </a:rPr>
              <a:t>hittämisen </a:t>
            </a:r>
          </a:p>
          <a:p>
            <a:pPr algn="l" eaLnBrk="0" hangingPunct="0">
              <a:spcBef>
                <a:spcPct val="50000"/>
              </a:spcBef>
              <a:defRPr/>
            </a:pPr>
            <a:r>
              <a:rPr lang="fi-FI" sz="2200" b="1">
                <a:solidFill>
                  <a:srgbClr val="7DBA00"/>
                </a:solidFill>
                <a:ea typeface="ヒラギノ角ゴ Pro W3" pitchFamily="28" charset="-128"/>
              </a:rPr>
              <a:t>T</a:t>
            </a:r>
            <a:r>
              <a:rPr lang="fi-FI" sz="2200" b="1">
                <a:solidFill>
                  <a:schemeClr val="bg1"/>
                </a:solidFill>
                <a:ea typeface="ヒラギノ角ゴ Pro W3" pitchFamily="28" charset="-128"/>
              </a:rPr>
              <a:t>ukena </a:t>
            </a:r>
          </a:p>
          <a:p>
            <a:pPr algn="l" eaLnBrk="0" hangingPunct="0">
              <a:spcBef>
                <a:spcPct val="50000"/>
              </a:spcBef>
              <a:defRPr/>
            </a:pPr>
            <a:r>
              <a:rPr lang="fi-FI" sz="2200" b="1">
                <a:solidFill>
                  <a:srgbClr val="7DBA00"/>
                </a:solidFill>
                <a:ea typeface="ヒラギノ角ゴ Pro W3" pitchFamily="28" charset="-128"/>
              </a:rPr>
              <a:t>TI</a:t>
            </a:r>
            <a:r>
              <a:rPr lang="fi-FI" sz="2200" b="1">
                <a:solidFill>
                  <a:schemeClr val="bg1"/>
                </a:solidFill>
                <a:ea typeface="ヒラギノ角ゴ Pro W3" pitchFamily="28" charset="-128"/>
              </a:rPr>
              <a:t>etohallinto</a:t>
            </a:r>
            <a:endParaRPr lang="fi-FI" sz="2600" b="1">
              <a:solidFill>
                <a:schemeClr val="bg1"/>
              </a:solidFill>
              <a:ea typeface="ヒラギノ角ゴ Pro W3" pitchFamily="28" charset="-128"/>
            </a:endParaRPr>
          </a:p>
        </p:txBody>
      </p:sp>
      <p:pic>
        <p:nvPicPr>
          <p:cNvPr id="5" name="Picture 27" descr="Raketti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9575" y="838200"/>
            <a:ext cx="33242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4"/>
          <p:cNvSpPr>
            <a:spLocks noChangeArrowheads="1"/>
          </p:cNvSpPr>
          <p:nvPr/>
        </p:nvSpPr>
        <p:spPr bwMode="auto">
          <a:xfrm>
            <a:off x="9002713" y="0"/>
            <a:ext cx="141287" cy="6858000"/>
          </a:xfrm>
          <a:prstGeom prst="rect">
            <a:avLst/>
          </a:prstGeom>
          <a:solidFill>
            <a:srgbClr val="7DBA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fi-FI" sz="2400">
              <a:solidFill>
                <a:srgbClr val="7DBA00"/>
              </a:solidFill>
              <a:ea typeface="ヒラギノ角ゴ Pro W3" pitchFamily="28" charset="-128"/>
            </a:endParaRPr>
          </a:p>
        </p:txBody>
      </p:sp>
      <p:pic>
        <p:nvPicPr>
          <p:cNvPr id="7" name="Picture 37" descr="logo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5715000"/>
            <a:ext cx="5376863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&lt;--ORGANISAATIO  Osasto  Puhujan nimi / pp-mm-kk /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836613"/>
            <a:ext cx="1920875" cy="52562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7088" y="836613"/>
            <a:ext cx="5610225" cy="52562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&lt;--ORGANISAATIO  Osasto  Puhujan nimi / pp-mm-kk /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836613"/>
            <a:ext cx="6319837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4550" y="1628775"/>
            <a:ext cx="3756025" cy="4464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5" y="1628775"/>
            <a:ext cx="3757613" cy="4464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Rectangle 3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&lt;--ORGANISAATIO  Osasto  Puhujan nimi / pp-mm-kk /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&lt;--ORGANISAATIO  Osasto  Puhujan nimi / pp-mm-kk /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&lt;--ORGANISAATIO  Osasto  Puhujan nimi / pp-mm-kk /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4550" y="1628775"/>
            <a:ext cx="375602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5" y="1628775"/>
            <a:ext cx="3757613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Rectangle 3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&lt;--ORGANISAATIO  Osasto  Puhujan nimi / pp-mm-kk /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Rectangle 3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&lt;--ORGANISAATIO  Osasto  Puhujan nimi / pp-mm-kk /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Rectangle 3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&lt;--ORGANISAATIO  Osasto  Puhujan nimi / pp-mm-kk /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&lt;--ORGANISAATIO  Osasto  Puhujan nimi / pp-mm-kk /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&lt;--ORGANISAATIO  Osasto  Puhujan nimi / pp-mm-kk /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i-F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&lt;--ORGANISAATIO  Osasto  Puhujan nimi / pp-mm-kk /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836613"/>
            <a:ext cx="63198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4550" y="1628775"/>
            <a:ext cx="766603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smtClean="0"/>
          </a:p>
        </p:txBody>
      </p:sp>
      <p:pic>
        <p:nvPicPr>
          <p:cNvPr id="2052" name="Picture 26" descr="Raketti_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29475" y="260350"/>
            <a:ext cx="1571625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0"/>
            <a:ext cx="422275" cy="6858000"/>
          </a:xfrm>
          <a:prstGeom prst="rect">
            <a:avLst/>
          </a:prstGeom>
          <a:solidFill>
            <a:srgbClr val="3C71B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fi-FI" sz="2400">
              <a:ea typeface="ヒラギノ角ゴ Pro W3" pitchFamily="28" charset="-128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9002713" y="0"/>
            <a:ext cx="141287" cy="6858000"/>
          </a:xfrm>
          <a:prstGeom prst="rect">
            <a:avLst/>
          </a:prstGeom>
          <a:solidFill>
            <a:srgbClr val="7DBA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fi-FI" sz="2400">
              <a:solidFill>
                <a:srgbClr val="7DBA00"/>
              </a:solidFill>
              <a:ea typeface="ヒラギノ角ゴ Pro W3" pitchFamily="28" charset="-128"/>
            </a:endParaRPr>
          </a:p>
        </p:txBody>
      </p:sp>
      <p:sp>
        <p:nvSpPr>
          <p:cNvPr id="1055" name="Rectangle 3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27088" y="6453188"/>
            <a:ext cx="7705725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8000" tIns="64800" rIns="18000" bIns="10800" numCol="1" anchor="t" anchorCtr="0" compatLnSpc="1">
            <a:prstTxWarp prst="textNoShape">
              <a:avLst/>
            </a:prstTxWarp>
          </a:bodyPr>
          <a:lstStyle>
            <a:lvl1pPr algn="l">
              <a:defRPr sz="1000" smtClean="0"/>
            </a:lvl1pPr>
          </a:lstStyle>
          <a:p>
            <a:pPr>
              <a:defRPr/>
            </a:pPr>
            <a:r>
              <a:rPr lang="fi-FI"/>
              <a:t>&lt;--ORGANISAATIO  Osasto  Puhujan nimi / pp-mm-kk /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67CBB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67CBB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67CBB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67CBB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67CBB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67CB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67CB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67CB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67CBB"/>
          </a:solidFill>
          <a:latin typeface="Arial" charset="0"/>
          <a:cs typeface="Arial" charset="0"/>
        </a:defRPr>
      </a:lvl9pPr>
    </p:titleStyle>
    <p:bodyStyle>
      <a:lvl1pPr marL="265113" indent="-26511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12788" indent="-268288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  <a:cs typeface="+mn-cs"/>
        </a:defRPr>
      </a:lvl2pPr>
      <a:lvl3pPr marL="1079500" indent="-169863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cs typeface="+mn-cs"/>
        </a:defRPr>
      </a:lvl3pPr>
      <a:lvl4pPr marL="1527175" indent="-185738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cs typeface="+mn-cs"/>
        </a:defRPr>
      </a:lvl4pPr>
      <a:lvl5pPr marL="1884363" indent="-134938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cs typeface="+mn-cs"/>
        </a:defRPr>
      </a:lvl5pPr>
      <a:lvl6pPr marL="2341563" indent="-134938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cs typeface="+mn-cs"/>
        </a:defRPr>
      </a:lvl6pPr>
      <a:lvl7pPr marL="2798763" indent="-134938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cs typeface="+mn-cs"/>
        </a:defRPr>
      </a:lvl7pPr>
      <a:lvl8pPr marL="3255963" indent="-134938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cs typeface="+mn-cs"/>
        </a:defRPr>
      </a:lvl8pPr>
      <a:lvl9pPr marL="3713163" indent="-134938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csc.fi/op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cid:image001.jpg@01CB9C3E.0FE7B560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3131840" y="3501008"/>
            <a:ext cx="518477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i-FI" sz="2800" b="1" dirty="0" smtClean="0"/>
              <a:t>Tietoon perustuvaa tukea opiskelijan opintopolulle (TIPTOP)</a:t>
            </a:r>
            <a:br>
              <a:rPr lang="fi-FI" sz="2800" b="1" dirty="0" smtClean="0"/>
            </a:br>
            <a:r>
              <a:rPr lang="fi-FI" sz="2800" b="1" dirty="0" smtClean="0"/>
              <a:t/>
            </a:r>
            <a:br>
              <a:rPr lang="fi-FI" sz="2800" b="1" dirty="0" smtClean="0"/>
            </a:br>
            <a:r>
              <a:rPr lang="fi-FI" sz="2800" b="1" dirty="0" smtClean="0"/>
              <a:t>HAMK 10.8.2011</a:t>
            </a:r>
            <a:endParaRPr lang="fi-FI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Toimintaympäristön muutos:</a:t>
            </a:r>
            <a:br>
              <a:rPr lang="fi-FI" dirty="0" smtClean="0"/>
            </a:br>
            <a:r>
              <a:rPr lang="en-US" dirty="0" err="1" smtClean="0"/>
              <a:t>Tietovarannot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tietojärjestelmät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endParaRPr lang="fi-FI" sz="2400" dirty="0" smtClean="0"/>
          </a:p>
          <a:p>
            <a:pPr>
              <a:spcBef>
                <a:spcPts val="1200"/>
              </a:spcBef>
            </a:pPr>
            <a:r>
              <a:rPr lang="fi-FI" sz="2400" dirty="0" smtClean="0"/>
              <a:t>Kansalliset ja kansainväliset tietovarannot ovat korvanneet nykyisiä organisaatiokohtaisia tietovarantoja.</a:t>
            </a:r>
          </a:p>
          <a:p>
            <a:pPr>
              <a:spcBef>
                <a:spcPts val="1200"/>
              </a:spcBef>
            </a:pPr>
            <a:r>
              <a:rPr lang="fi-FI" sz="2400" dirty="0" smtClean="0"/>
              <a:t>Tietojärjestelmät ovat palvelupohjaisia ja niiden moduulit joustavasti vaihdettavissa tarvittaessa.</a:t>
            </a:r>
          </a:p>
          <a:p>
            <a:pPr>
              <a:spcBef>
                <a:spcPts val="1200"/>
              </a:spcBef>
            </a:pPr>
            <a:r>
              <a:rPr lang="fi-FI" sz="2400" dirty="0" smtClean="0"/>
              <a:t>Korkeakoulut kehittävät aktiivisesti palveluja. Ratkaisut noudattavat standardeja.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Arkkitehtuuriperiaatteet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550" y="1628774"/>
            <a:ext cx="7666038" cy="5229225"/>
          </a:xfrm>
        </p:spPr>
        <p:txBody>
          <a:bodyPr/>
          <a:lstStyle/>
          <a:p>
            <a:pPr marL="457200" indent="-457200">
              <a:spcBef>
                <a:spcPts val="2000"/>
              </a:spcBef>
              <a:buFont typeface="+mj-lt"/>
              <a:buAutoNum type="arabicPeriod"/>
            </a:pPr>
            <a:r>
              <a:rPr lang="fi-FI" sz="2400" dirty="0" smtClean="0"/>
              <a:t>Palveltava toiminta on jatkuvasti uudistuvaa</a:t>
            </a:r>
          </a:p>
          <a:p>
            <a:pPr marL="457200" indent="-457200">
              <a:spcBef>
                <a:spcPts val="2000"/>
              </a:spcBef>
              <a:buFont typeface="+mj-lt"/>
              <a:buAutoNum type="arabicPeriod"/>
            </a:pPr>
            <a:r>
              <a:rPr lang="fi-FI" sz="2400" dirty="0" smtClean="0"/>
              <a:t>Käytettävät palvelut ja palveluita käyttävät prosessit poikkeavat eri asiakkailla</a:t>
            </a:r>
          </a:p>
          <a:p>
            <a:pPr marL="457200" indent="-457200">
              <a:spcBef>
                <a:spcPts val="2000"/>
              </a:spcBef>
              <a:buFont typeface="+mj-lt"/>
              <a:buAutoNum type="arabicPeriod"/>
            </a:pPr>
            <a:r>
              <a:rPr lang="fi-FI" sz="2400" dirty="0" smtClean="0"/>
              <a:t>Siirtymä kohti tavoitetilaa on asteittainen, ”modulaarinen”</a:t>
            </a:r>
          </a:p>
          <a:p>
            <a:pPr marL="457200" indent="-457200">
              <a:spcBef>
                <a:spcPts val="2000"/>
              </a:spcBef>
              <a:buFont typeface="+mj-lt"/>
              <a:buAutoNum type="arabicPeriod"/>
            </a:pPr>
            <a:r>
              <a:rPr lang="fi-FI" sz="2400" dirty="0" smtClean="0"/>
              <a:t>Tietovarannot  muodostavat yhteisen ytimen</a:t>
            </a:r>
          </a:p>
          <a:p>
            <a:pPr marL="457200" indent="-457200">
              <a:spcBef>
                <a:spcPts val="2000"/>
              </a:spcBef>
              <a:buFont typeface="+mj-lt"/>
              <a:buAutoNum type="arabicPeriod"/>
            </a:pPr>
            <a:r>
              <a:rPr lang="fi-FI" sz="2400" dirty="0" smtClean="0"/>
              <a:t>Arkkitehtuuri- ja integraatiotason kontrolli halutaan säilyttää ”in </a:t>
            </a:r>
            <a:r>
              <a:rPr lang="fi-FI" sz="2400" dirty="0" err="1" smtClean="0"/>
              <a:t>house</a:t>
            </a:r>
            <a:r>
              <a:rPr lang="fi-FI" sz="2400" dirty="0" smtClean="0"/>
              <a:t>”</a:t>
            </a:r>
          </a:p>
          <a:p>
            <a:pPr marL="457200" indent="-457200">
              <a:spcBef>
                <a:spcPts val="2000"/>
              </a:spcBef>
              <a:buFont typeface="+mj-lt"/>
              <a:buAutoNum type="arabicPeriod"/>
            </a:pPr>
            <a:r>
              <a:rPr lang="fi-FI" sz="2400" dirty="0" smtClean="0"/>
              <a:t>Kokonaisarkkitehtuurinäkemys on palvelukeskeinen (SOA) tässä ja sidosarkkitehtuureissa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\\popeda\winhome\antmaki\My Documents\Oodi\_raketti\TIPTOP\Esittely\päivitetty_tvärminnen_ri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ubrik 2"/>
          <p:cNvSpPr txBox="1">
            <a:spLocks/>
          </p:cNvSpPr>
          <p:nvPr/>
        </p:nvSpPr>
        <p:spPr>
          <a:xfrm>
            <a:off x="827088" y="6021660"/>
            <a:ext cx="6319837" cy="6477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67CBB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Opin</a:t>
            </a:r>
            <a:r>
              <a:rPr kumimoji="0" lang="sv-SE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67CBB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sv-SE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67CBB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arkkitehtuurileirin</a:t>
            </a:r>
            <a:r>
              <a:rPr kumimoji="0" lang="sv-SE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67CBB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sv-SE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67CBB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luonnos</a:t>
            </a:r>
            <a:endParaRPr kumimoji="0" lang="sv-SE" sz="2800" b="1" i="0" u="none" strike="noStrike" kern="0" cap="none" spc="0" normalizeH="0" baseline="0" noProof="0" dirty="0">
              <a:ln>
                <a:noFill/>
              </a:ln>
              <a:solidFill>
                <a:srgbClr val="367CBB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Korkeakoulujen opiskelun ja opetuksen tukipalveluiden KA: jatkokehitys ja implementointi</a:t>
            </a:r>
            <a:endParaRPr lang="fi-FI" b="1" dirty="0"/>
          </a:p>
        </p:txBody>
      </p:sp>
      <p:pic>
        <p:nvPicPr>
          <p:cNvPr id="4" name="Picture 2" descr="\\popeda\winhome\antmaki\My Documents\Oodi\_raketti\TIPTOP\Esittely\päivitetty_tvärminnen_ri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76872"/>
            <a:ext cx="5112568" cy="3834427"/>
          </a:xfrm>
          <a:prstGeom prst="rect">
            <a:avLst/>
          </a:prstGeom>
          <a:noFill/>
        </p:spPr>
      </p:pic>
      <p:sp>
        <p:nvSpPr>
          <p:cNvPr id="5" name="Left Arrow 4"/>
          <p:cNvSpPr/>
          <p:nvPr/>
        </p:nvSpPr>
        <p:spPr bwMode="auto">
          <a:xfrm>
            <a:off x="6156176" y="4221088"/>
            <a:ext cx="2520280" cy="1224136"/>
          </a:xfrm>
          <a:prstGeom prst="leftArrow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TIPTOP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Left Arrow 7"/>
          <p:cNvSpPr/>
          <p:nvPr/>
        </p:nvSpPr>
        <p:spPr bwMode="auto">
          <a:xfrm>
            <a:off x="6156176" y="1628800"/>
            <a:ext cx="2520280" cy="1224136"/>
          </a:xfrm>
          <a:prstGeom prst="leftArrow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SADe+KSHJ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Left Arrow 8"/>
          <p:cNvSpPr/>
          <p:nvPr/>
        </p:nvSpPr>
        <p:spPr bwMode="auto">
          <a:xfrm>
            <a:off x="6156176" y="5517232"/>
            <a:ext cx="2520280" cy="1224136"/>
          </a:xfrm>
          <a:prstGeom prst="leftArrow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b="1" dirty="0" err="1" smtClean="0">
                <a:solidFill>
                  <a:schemeClr val="bg1"/>
                </a:solidFill>
              </a:rPr>
              <a:t>KK:iden</a:t>
            </a:r>
            <a:r>
              <a:rPr lang="fi-FI" b="1" dirty="0" smtClean="0">
                <a:solidFill>
                  <a:schemeClr val="bg1"/>
                </a:solidFill>
              </a:rPr>
              <a:t> muita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Left Arrow 9"/>
          <p:cNvSpPr/>
          <p:nvPr/>
        </p:nvSpPr>
        <p:spPr bwMode="auto">
          <a:xfrm>
            <a:off x="6156176" y="2924944"/>
            <a:ext cx="2520280" cy="1224136"/>
          </a:xfrm>
          <a:prstGeom prst="leftArrow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OPI -LVI/Maksu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5004048" y="1124744"/>
            <a:ext cx="4032448" cy="4032448"/>
          </a:xfrm>
          <a:prstGeom prst="rect">
            <a:avLst/>
          </a:prstGeom>
          <a:solidFill>
            <a:srgbClr val="00FF00"/>
          </a:solidFill>
          <a:ln w="762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9" name="Cube 28"/>
          <p:cNvSpPr/>
          <p:nvPr/>
        </p:nvSpPr>
        <p:spPr>
          <a:xfrm>
            <a:off x="6804248" y="1628800"/>
            <a:ext cx="1512168" cy="108012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2000" b="1" dirty="0"/>
          </a:p>
        </p:txBody>
      </p:sp>
      <p:sp>
        <p:nvSpPr>
          <p:cNvPr id="26" name="Can 25"/>
          <p:cNvSpPr/>
          <p:nvPr/>
        </p:nvSpPr>
        <p:spPr>
          <a:xfrm>
            <a:off x="7740352" y="4077072"/>
            <a:ext cx="1224136" cy="79208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Tieto-varantoja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12" name="Cube 11"/>
          <p:cNvSpPr/>
          <p:nvPr/>
        </p:nvSpPr>
        <p:spPr>
          <a:xfrm>
            <a:off x="6444208" y="1772816"/>
            <a:ext cx="1512168" cy="1080120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2000" b="1" dirty="0"/>
          </a:p>
        </p:txBody>
      </p:sp>
      <p:sp>
        <p:nvSpPr>
          <p:cNvPr id="11" name="Up-Down Arrow 10"/>
          <p:cNvSpPr/>
          <p:nvPr/>
        </p:nvSpPr>
        <p:spPr>
          <a:xfrm>
            <a:off x="6660232" y="3068960"/>
            <a:ext cx="1656184" cy="1152128"/>
          </a:xfrm>
          <a:prstGeom prst="upDownArrow">
            <a:avLst>
              <a:gd name="adj1" fmla="val 59652"/>
              <a:gd name="adj2" fmla="val 322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2000" b="1" dirty="0"/>
          </a:p>
        </p:txBody>
      </p:sp>
      <p:sp>
        <p:nvSpPr>
          <p:cNvPr id="10" name="Up-Down Arrow 9"/>
          <p:cNvSpPr/>
          <p:nvPr/>
        </p:nvSpPr>
        <p:spPr>
          <a:xfrm>
            <a:off x="6300192" y="3212976"/>
            <a:ext cx="1656184" cy="1152128"/>
          </a:xfrm>
          <a:prstGeom prst="upDownArrow">
            <a:avLst>
              <a:gd name="adj1" fmla="val 59652"/>
              <a:gd name="adj2" fmla="val 32240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2000" b="1" dirty="0"/>
          </a:p>
        </p:txBody>
      </p:sp>
      <p:sp>
        <p:nvSpPr>
          <p:cNvPr id="4" name="Cube 3"/>
          <p:cNvSpPr/>
          <p:nvPr/>
        </p:nvSpPr>
        <p:spPr>
          <a:xfrm>
            <a:off x="6084168" y="1916832"/>
            <a:ext cx="1512168" cy="1080120"/>
          </a:xfrm>
          <a:prstGeom prst="cub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000" b="1" dirty="0" smtClean="0"/>
              <a:t>Sisältö-palvelu</a:t>
            </a:r>
            <a:endParaRPr lang="fi-FI" sz="2000" b="1" dirty="0"/>
          </a:p>
        </p:txBody>
      </p:sp>
      <p:sp>
        <p:nvSpPr>
          <p:cNvPr id="6" name="Up-Down Arrow 5"/>
          <p:cNvSpPr/>
          <p:nvPr/>
        </p:nvSpPr>
        <p:spPr>
          <a:xfrm>
            <a:off x="5868144" y="3356992"/>
            <a:ext cx="1800200" cy="1152128"/>
          </a:xfrm>
          <a:prstGeom prst="upDownArrow">
            <a:avLst>
              <a:gd name="adj1" fmla="val 59652"/>
              <a:gd name="adj2" fmla="val 3224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000" b="1" dirty="0" smtClean="0"/>
              <a:t>Tieto-palvelu</a:t>
            </a:r>
            <a:endParaRPr lang="fi-FI" sz="2000" b="1" dirty="0"/>
          </a:p>
        </p:txBody>
      </p:sp>
      <p:sp>
        <p:nvSpPr>
          <p:cNvPr id="23" name="Pentagon 22"/>
          <p:cNvSpPr/>
          <p:nvPr/>
        </p:nvSpPr>
        <p:spPr>
          <a:xfrm>
            <a:off x="2555776" y="404664"/>
            <a:ext cx="2304256" cy="5400600"/>
          </a:xfrm>
          <a:prstGeom prst="homePlate">
            <a:avLst>
              <a:gd name="adj" fmla="val 19983"/>
            </a:avLst>
          </a:prstGeom>
          <a:solidFill>
            <a:srgbClr val="FFFF00"/>
          </a:solidFill>
          <a:ln w="762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800" b="1" dirty="0" smtClean="0">
                <a:solidFill>
                  <a:schemeClr val="bg2">
                    <a:lumMod val="50000"/>
                  </a:schemeClr>
                </a:solidFill>
              </a:rPr>
              <a:t>Käsitemalli</a:t>
            </a:r>
          </a:p>
          <a:p>
            <a:pPr algn="ctr"/>
            <a:endParaRPr lang="fi-FI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fi-FI" sz="2800" b="1" dirty="0" smtClean="0">
                <a:solidFill>
                  <a:schemeClr val="bg2">
                    <a:lumMod val="50000"/>
                  </a:schemeClr>
                </a:solidFill>
              </a:rPr>
              <a:t>Yhteiset </a:t>
            </a:r>
            <a:r>
              <a:rPr lang="fi-FI" sz="2800" b="1" dirty="0" err="1" smtClean="0">
                <a:solidFill>
                  <a:schemeClr val="bg2">
                    <a:lumMod val="50000"/>
                  </a:schemeClr>
                </a:solidFill>
              </a:rPr>
              <a:t>arkkiteh-tuuri-</a:t>
            </a:r>
            <a:endParaRPr lang="fi-FI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fi-FI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fi-FI" sz="2800" b="1" dirty="0" smtClean="0">
                <a:solidFill>
                  <a:schemeClr val="bg2">
                    <a:lumMod val="50000"/>
                  </a:schemeClr>
                </a:solidFill>
              </a:rPr>
              <a:t>perusteet</a:t>
            </a:r>
          </a:p>
          <a:p>
            <a:pPr algn="ctr"/>
            <a:endParaRPr lang="fi-FI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fi-FI" sz="2800" b="1" dirty="0" smtClean="0">
                <a:solidFill>
                  <a:schemeClr val="bg2">
                    <a:lumMod val="50000"/>
                  </a:schemeClr>
                </a:solidFill>
              </a:rPr>
              <a:t>Yhteinen tapa toimia</a:t>
            </a:r>
            <a:endParaRPr lang="fi-FI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Pentagon 23"/>
          <p:cNvSpPr/>
          <p:nvPr/>
        </p:nvSpPr>
        <p:spPr>
          <a:xfrm>
            <a:off x="395536" y="404664"/>
            <a:ext cx="2304256" cy="5400600"/>
          </a:xfrm>
          <a:prstGeom prst="homePlate">
            <a:avLst>
              <a:gd name="adj" fmla="val 19983"/>
            </a:avLst>
          </a:prstGeom>
          <a:solidFill>
            <a:srgbClr val="FFFF00"/>
          </a:solidFill>
          <a:ln w="762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800" b="1" dirty="0" smtClean="0">
                <a:solidFill>
                  <a:schemeClr val="bg2">
                    <a:lumMod val="50000"/>
                  </a:schemeClr>
                </a:solidFill>
              </a:rPr>
              <a:t>Korkea-koulujen yhteiset toiminta-tavat</a:t>
            </a:r>
          </a:p>
          <a:p>
            <a:pPr algn="ctr"/>
            <a:endParaRPr lang="fi-FI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fi-FI" sz="2800" b="1" dirty="0" smtClean="0">
                <a:solidFill>
                  <a:schemeClr val="bg2">
                    <a:lumMod val="50000"/>
                  </a:schemeClr>
                </a:solidFill>
              </a:rPr>
              <a:t>(kk-rajat ylittävät palvelut)</a:t>
            </a:r>
            <a:endParaRPr lang="fi-FI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0" y="980728"/>
            <a:ext cx="6444208" cy="1728192"/>
          </a:xfrm>
          <a:prstGeom prst="rightArrow">
            <a:avLst/>
          </a:prstGeom>
          <a:solidFill>
            <a:srgbClr val="7030A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400" b="1" dirty="0" smtClean="0"/>
              <a:t>(KSHJ)</a:t>
            </a:r>
          </a:p>
          <a:p>
            <a:pPr algn="ctr"/>
            <a:r>
              <a:rPr lang="fi-FI" sz="2400" b="1" dirty="0" smtClean="0"/>
              <a:t>OPI-TARJONTA; OPI-LVI; OPI-MAKSU</a:t>
            </a:r>
            <a:endParaRPr lang="fi-FI" sz="2400" b="1" dirty="0"/>
          </a:p>
        </p:txBody>
      </p:sp>
      <p:sp>
        <p:nvSpPr>
          <p:cNvPr id="28" name="Right Arrow 27"/>
          <p:cNvSpPr/>
          <p:nvPr/>
        </p:nvSpPr>
        <p:spPr>
          <a:xfrm>
            <a:off x="-36512" y="2924944"/>
            <a:ext cx="6552728" cy="1728192"/>
          </a:xfrm>
          <a:prstGeom prst="rightArrow">
            <a:avLst/>
          </a:prstGeom>
          <a:solidFill>
            <a:srgbClr val="92D05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400" b="1" dirty="0" smtClean="0"/>
              <a:t>OPI-TIPTOP</a:t>
            </a:r>
            <a:endParaRPr lang="fi-FI" sz="2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594928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smtClean="0"/>
              <a:t>Toimintatapojen ja käsitteiden syventäminen todellisiksi palveluiksi </a:t>
            </a:r>
            <a:r>
              <a:rPr lang="fi-FI" sz="2400" b="1" dirty="0" err="1" smtClean="0"/>
              <a:t>RAKETTI-Opin</a:t>
            </a:r>
            <a:r>
              <a:rPr lang="fi-FI" sz="2400" b="1" dirty="0" smtClean="0"/>
              <a:t> näkökulmasta</a:t>
            </a:r>
            <a:endParaRPr lang="fi-FI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Toimintaa tukevat palvelut:</a:t>
            </a:r>
            <a:br>
              <a:rPr lang="fi-FI" dirty="0" smtClean="0"/>
            </a:br>
            <a:r>
              <a:rPr lang="fi-FI" dirty="0" smtClean="0"/>
              <a:t>yleisin taso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755576" y="1988840"/>
            <a:ext cx="2160240" cy="1080120"/>
          </a:xfrm>
          <a:prstGeom prst="roundRect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Koulutuksen</a:t>
            </a:r>
            <a:r>
              <a:rPr kumimoji="0" lang="fi-FI" sz="1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 suunnittelu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755576" y="3429000"/>
            <a:ext cx="2160240" cy="1080120"/>
          </a:xfrm>
          <a:prstGeom prst="roundRect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HOPS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755576" y="4869160"/>
            <a:ext cx="2160240" cy="1080120"/>
          </a:xfrm>
          <a:prstGeom prst="roundRect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Ilmoittautumis-palvelu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635896" y="1988840"/>
            <a:ext cx="2160240" cy="1080120"/>
          </a:xfrm>
          <a:prstGeom prst="roundRect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i-FI" b="1" dirty="0" err="1" smtClean="0">
                <a:solidFill>
                  <a:schemeClr val="bg1"/>
                </a:solidFill>
              </a:rPr>
              <a:t>Koulutustarjon-nan</a:t>
            </a:r>
            <a:r>
              <a:rPr lang="fi-FI" b="1" dirty="0" smtClean="0">
                <a:solidFill>
                  <a:schemeClr val="bg1"/>
                </a:solidFill>
              </a:rPr>
              <a:t> esittäminen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635896" y="3429000"/>
            <a:ext cx="2160240" cy="1080120"/>
          </a:xfrm>
          <a:prstGeom prst="roundRect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Haku- ja valintapalvelu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3635896" y="4869160"/>
            <a:ext cx="2160240" cy="1080120"/>
          </a:xfrm>
          <a:prstGeom prst="roundRect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Opetuksen toteuttamisen</a:t>
            </a:r>
            <a:r>
              <a:rPr kumimoji="0" lang="fi-FI" sz="1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 palvelut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6516216" y="1988840"/>
            <a:ext cx="2160240" cy="1080120"/>
          </a:xfrm>
          <a:prstGeom prst="roundRect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i-FI" b="1" dirty="0" smtClean="0">
                <a:solidFill>
                  <a:schemeClr val="bg1"/>
                </a:solidFill>
              </a:rPr>
              <a:t>Opetustarjonnan esittäminen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6516216" y="3429000"/>
            <a:ext cx="2160240" cy="1080120"/>
          </a:xfrm>
          <a:prstGeom prst="roundRect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Arviointipalvelut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516216" y="4869160"/>
            <a:ext cx="2160240" cy="1080120"/>
          </a:xfrm>
          <a:prstGeom prst="roundRect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Opintojen etenemisen seuranta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>
                <a:solidFill>
                  <a:srgbClr val="00CC00"/>
                </a:solidFill>
              </a:rPr>
              <a:t>TIPTOP-kohteena</a:t>
            </a:r>
            <a:endParaRPr lang="en-US" dirty="0">
              <a:solidFill>
                <a:srgbClr val="00CC00"/>
              </a:solidFill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755576" y="1988840"/>
            <a:ext cx="2160240" cy="1080120"/>
          </a:xfrm>
          <a:prstGeom prst="roundRect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Koulutuksen</a:t>
            </a:r>
            <a:r>
              <a:rPr kumimoji="0" lang="fi-FI" sz="1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 suunnittelu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755576" y="3429000"/>
            <a:ext cx="2160240" cy="1080120"/>
          </a:xfrm>
          <a:prstGeom prst="roundRect">
            <a:avLst/>
          </a:prstGeom>
          <a:solidFill>
            <a:srgbClr val="00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HOPS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755576" y="4869160"/>
            <a:ext cx="2160240" cy="1080120"/>
          </a:xfrm>
          <a:prstGeom prst="roundRect">
            <a:avLst/>
          </a:prstGeom>
          <a:solidFill>
            <a:srgbClr val="00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Ilmoittautumis-palvelu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635896" y="1988840"/>
            <a:ext cx="2160240" cy="1080120"/>
          </a:xfrm>
          <a:prstGeom prst="roundRect">
            <a:avLst/>
          </a:prstGeom>
          <a:solidFill>
            <a:srgbClr val="00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i-FI" b="1" dirty="0" err="1" smtClean="0">
                <a:solidFill>
                  <a:schemeClr val="bg1"/>
                </a:solidFill>
              </a:rPr>
              <a:t>Koulutustarjon-nan</a:t>
            </a:r>
            <a:r>
              <a:rPr lang="fi-FI" b="1" dirty="0" smtClean="0">
                <a:solidFill>
                  <a:schemeClr val="bg1"/>
                </a:solidFill>
              </a:rPr>
              <a:t> esittäminen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635896" y="3429000"/>
            <a:ext cx="2160240" cy="1080120"/>
          </a:xfrm>
          <a:prstGeom prst="roundRect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Haku- ja valintapalvelu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3635896" y="4869160"/>
            <a:ext cx="2160240" cy="1080120"/>
          </a:xfrm>
          <a:prstGeom prst="roundRect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Opetuksen toteuttamisen</a:t>
            </a:r>
            <a:r>
              <a:rPr kumimoji="0" lang="fi-FI" sz="1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 palvelut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6516216" y="1988840"/>
            <a:ext cx="2160240" cy="1080120"/>
          </a:xfrm>
          <a:prstGeom prst="roundRect">
            <a:avLst/>
          </a:prstGeom>
          <a:solidFill>
            <a:srgbClr val="00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i-FI" b="1" dirty="0" smtClean="0">
                <a:solidFill>
                  <a:schemeClr val="bg1"/>
                </a:solidFill>
              </a:rPr>
              <a:t>Opetustarjonnan esittäminen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6516216" y="3429000"/>
            <a:ext cx="2160240" cy="1080120"/>
          </a:xfrm>
          <a:prstGeom prst="roundRect">
            <a:avLst/>
          </a:prstGeom>
          <a:solidFill>
            <a:srgbClr val="00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Arviointipalvelut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516216" y="4869160"/>
            <a:ext cx="2160240" cy="1080120"/>
          </a:xfrm>
          <a:prstGeom prst="roundRect">
            <a:avLst/>
          </a:prstGeom>
          <a:solidFill>
            <a:srgbClr val="00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Opintojen etenemisen seuranta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rgbClr val="7030A0"/>
                </a:solidFill>
              </a:rPr>
              <a:t>Hakeutujan verkkopalveluiden -kohteena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755576" y="1988840"/>
            <a:ext cx="2160240" cy="1080120"/>
          </a:xfrm>
          <a:prstGeom prst="roundRect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Koulutuksen</a:t>
            </a:r>
            <a:r>
              <a:rPr kumimoji="0" lang="fi-FI" sz="1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 suunnittelu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755576" y="3429000"/>
            <a:ext cx="2160240" cy="1080120"/>
          </a:xfrm>
          <a:prstGeom prst="roundRect">
            <a:avLst/>
          </a:prstGeom>
          <a:solidFill>
            <a:srgbClr val="33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HOPS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755576" y="4869160"/>
            <a:ext cx="2160240" cy="1080120"/>
          </a:xfrm>
          <a:prstGeom prst="round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Ilmoittautumis-palvelu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635896" y="1988840"/>
            <a:ext cx="2160240" cy="1080120"/>
          </a:xfrm>
          <a:prstGeom prst="round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i-FI" b="1" dirty="0" err="1" smtClean="0">
                <a:solidFill>
                  <a:schemeClr val="bg1"/>
                </a:solidFill>
              </a:rPr>
              <a:t>Koulutustarjon-nan</a:t>
            </a:r>
            <a:r>
              <a:rPr lang="fi-FI" b="1" dirty="0" smtClean="0">
                <a:solidFill>
                  <a:schemeClr val="bg1"/>
                </a:solidFill>
              </a:rPr>
              <a:t> esittäminen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635896" y="3429000"/>
            <a:ext cx="2160240" cy="1080120"/>
          </a:xfrm>
          <a:prstGeom prst="round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Haku- ja valintapalvelu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3635896" y="4869160"/>
            <a:ext cx="2160240" cy="1080120"/>
          </a:xfrm>
          <a:prstGeom prst="roundRect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Opetuksen toteuttamisen</a:t>
            </a:r>
            <a:r>
              <a:rPr kumimoji="0" lang="fi-FI" sz="1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 palvelut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6516216" y="1988840"/>
            <a:ext cx="2160240" cy="1080120"/>
          </a:xfrm>
          <a:prstGeom prst="round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i-FI" b="1" dirty="0" smtClean="0">
                <a:solidFill>
                  <a:schemeClr val="bg1"/>
                </a:solidFill>
              </a:rPr>
              <a:t>Opetustarjonnan esittäminen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6516216" y="3429000"/>
            <a:ext cx="2160240" cy="1080120"/>
          </a:xfrm>
          <a:prstGeom prst="round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Arviointipalvelut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516216" y="4869160"/>
            <a:ext cx="2160240" cy="1080120"/>
          </a:xfrm>
          <a:prstGeom prst="round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Opintojen etenemisen seuranta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263691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400" b="1" dirty="0" smtClean="0"/>
              <a:t>KOTVE; Tarjonta tietovaranto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644008" y="3894147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400" b="1" dirty="0" smtClean="0"/>
              <a:t>K S H J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084168" y="573325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400" b="1" dirty="0" smtClean="0"/>
              <a:t>TOR; KSHJ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23528" y="5733256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400" b="1" dirty="0" smtClean="0"/>
              <a:t>KSHJ;</a:t>
            </a:r>
          </a:p>
          <a:p>
            <a:pPr algn="ctr"/>
            <a:r>
              <a:rPr lang="fi-FI" sz="2400" b="1" dirty="0" smtClean="0"/>
              <a:t>OPI-LVI ja -MAKSU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\\popeda\winhome\antmaki\My Documents\Oodi\_raketti\Arkki\Arkki-tulokset\Yleisimmäntasontietojouk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6525"/>
            <a:ext cx="8280920" cy="665464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6319837" cy="647700"/>
          </a:xfrm>
        </p:spPr>
        <p:txBody>
          <a:bodyPr/>
          <a:lstStyle/>
          <a:p>
            <a:r>
              <a:rPr lang="fi-FI" dirty="0" smtClean="0"/>
              <a:t>Tietovarannot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\\popeda\winhome\antmaki\My Documents\Oodi\_raketti\Arkki\Arkki-tulokset\Yleisimmäntasontietojouk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6525"/>
            <a:ext cx="8280920" cy="665464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6319837" cy="647700"/>
          </a:xfrm>
        </p:spPr>
        <p:txBody>
          <a:bodyPr/>
          <a:lstStyle/>
          <a:p>
            <a:r>
              <a:rPr lang="fi-FI" dirty="0" err="1" smtClean="0"/>
              <a:t>TIPTOP-kohteena</a:t>
            </a:r>
            <a:endParaRPr lang="en-US" dirty="0"/>
          </a:p>
        </p:txBody>
      </p:sp>
      <p:grpSp>
        <p:nvGrpSpPr>
          <p:cNvPr id="3" name="Group 9"/>
          <p:cNvGrpSpPr/>
          <p:nvPr/>
        </p:nvGrpSpPr>
        <p:grpSpPr>
          <a:xfrm>
            <a:off x="3995936" y="6021288"/>
            <a:ext cx="1512168" cy="720080"/>
            <a:chOff x="3995936" y="6021288"/>
            <a:chExt cx="1512168" cy="720080"/>
          </a:xfrm>
        </p:grpSpPr>
        <p:cxnSp>
          <p:nvCxnSpPr>
            <p:cNvPr id="5" name="Straight Connector 4"/>
            <p:cNvCxnSpPr/>
            <p:nvPr/>
          </p:nvCxnSpPr>
          <p:spPr bwMode="auto">
            <a:xfrm flipV="1">
              <a:off x="3995936" y="6021288"/>
              <a:ext cx="1440160" cy="720080"/>
            </a:xfrm>
            <a:prstGeom prst="line">
              <a:avLst/>
            </a:prstGeom>
            <a:solidFill>
              <a:srgbClr val="C5073D"/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>
              <a:off x="4067944" y="6021288"/>
              <a:ext cx="1440160" cy="720080"/>
            </a:xfrm>
            <a:prstGeom prst="line">
              <a:avLst/>
            </a:prstGeom>
            <a:solidFill>
              <a:srgbClr val="C5073D"/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TIPTOP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550" y="1628774"/>
            <a:ext cx="7666038" cy="4824561"/>
          </a:xfrm>
        </p:spPr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fi-FI" sz="2400" dirty="0" err="1" smtClean="0"/>
              <a:t>RAKETTI-Opissa</a:t>
            </a:r>
            <a:r>
              <a:rPr lang="fi-FI" sz="2400" dirty="0" smtClean="0"/>
              <a:t> valmisteltu kehitysprojekti</a:t>
            </a:r>
          </a:p>
          <a:p>
            <a:pPr>
              <a:spcBef>
                <a:spcPts val="1800"/>
              </a:spcBef>
            </a:pPr>
            <a:r>
              <a:rPr lang="fi-FI" sz="2400" dirty="0" smtClean="0"/>
              <a:t>Perustuu Opissa laadittuun Korkeakoulujen opiskelun ja opetuksen kokonaisarkkitehtuuriin (Arkki) ja toteuttaa sitä</a:t>
            </a:r>
          </a:p>
          <a:p>
            <a:pPr>
              <a:spcBef>
                <a:spcPts val="1800"/>
              </a:spcBef>
            </a:pPr>
            <a:r>
              <a:rPr lang="fi-FI" sz="2400" dirty="0" smtClean="0"/>
              <a:t>Tukeutuu </a:t>
            </a:r>
            <a:r>
              <a:rPr lang="fi-FI" sz="2400" dirty="0" err="1" smtClean="0"/>
              <a:t>ESR-rahoitukseen</a:t>
            </a:r>
            <a:endParaRPr lang="fi-FI" sz="2400" dirty="0" smtClean="0"/>
          </a:p>
          <a:p>
            <a:r>
              <a:rPr lang="fi-FI" sz="2400" dirty="0" smtClean="0"/>
              <a:t>Päätoteuttaja ja projektin johto: CSC – Tieteen tietotekniikan keskus Oy</a:t>
            </a:r>
          </a:p>
          <a:p>
            <a:r>
              <a:rPr lang="fi-FI" sz="2400" dirty="0" smtClean="0"/>
              <a:t>Osatoteuttajat: Metropolia, TAMK, </a:t>
            </a:r>
            <a:r>
              <a:rPr lang="fi-FI" sz="2400" dirty="0" err="1" smtClean="0"/>
              <a:t>TaY</a:t>
            </a:r>
            <a:r>
              <a:rPr lang="fi-FI" sz="2400" dirty="0" smtClean="0"/>
              <a:t>, TY, OAMK, JY, LAMK, HAMK, </a:t>
            </a:r>
            <a:r>
              <a:rPr lang="fi-FI" sz="2400" dirty="0" err="1" smtClean="0"/>
              <a:t>Laurea</a:t>
            </a:r>
            <a:r>
              <a:rPr lang="fi-FI" sz="2400" dirty="0" smtClean="0"/>
              <a:t>, </a:t>
            </a:r>
            <a:r>
              <a:rPr lang="fi-FI" sz="2400" i="1" dirty="0" smtClean="0"/>
              <a:t>(HY käsitetyön osalta)</a:t>
            </a:r>
          </a:p>
          <a:p>
            <a:r>
              <a:rPr lang="fi-FI" sz="2400" dirty="0" smtClean="0"/>
              <a:t>Mukana olevien korkeakoulujen opintohallinnon järjestelmien piirissä 91% kaikista korkeakouluopiskelijoista </a:t>
            </a:r>
          </a:p>
          <a:p>
            <a:endParaRPr lang="fi-FI" sz="2400" i="1" dirty="0" smtClean="0"/>
          </a:p>
          <a:p>
            <a:pPr>
              <a:spcBef>
                <a:spcPts val="1800"/>
              </a:spcBef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TIPTOP</a:t>
            </a:r>
            <a:endParaRPr lang="fi-F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8136904" cy="4896544"/>
          </a:xfrm>
        </p:spPr>
        <p:txBody>
          <a:bodyPr>
            <a:noAutofit/>
          </a:bodyPr>
          <a:lstStyle/>
          <a:p>
            <a:r>
              <a:rPr lang="fi-FI" sz="2400" dirty="0" smtClean="0"/>
              <a:t>Opintojen suunnittelujen ja opintojen hallinta tutkintojen ja korkeakoulujen rajojen yli</a:t>
            </a:r>
          </a:p>
          <a:p>
            <a:r>
              <a:rPr lang="fi-FI" sz="2400" dirty="0" smtClean="0"/>
              <a:t>Soveltaa ensimmäisenä Opin vetämänä kehittyvää korkeakoulujen opetuksen ja opiskelun kokonaisarkkitehtuuria (”</a:t>
            </a:r>
            <a:r>
              <a:rPr lang="fi-FI" sz="2400" dirty="0" smtClean="0">
                <a:solidFill>
                  <a:srgbClr val="3366FF"/>
                </a:solidFill>
              </a:rPr>
              <a:t>ARKKI</a:t>
            </a:r>
            <a:r>
              <a:rPr lang="fi-FI" sz="2400" dirty="0" smtClean="0"/>
              <a:t>”)</a:t>
            </a:r>
          </a:p>
          <a:p>
            <a:pPr marL="631825" lvl="2" indent="-265113">
              <a:buFont typeface="Arial" charset="0"/>
              <a:buChar char="–"/>
            </a:pPr>
            <a:r>
              <a:rPr lang="fi-FI" sz="2100" dirty="0" smtClean="0"/>
              <a:t>Aidosti palvelukeskeinen arkkitehtuuri</a:t>
            </a:r>
          </a:p>
          <a:p>
            <a:pPr marL="631825" lvl="2" indent="-265113">
              <a:buFont typeface="Arial" charset="0"/>
              <a:buChar char="–"/>
            </a:pPr>
            <a:r>
              <a:rPr lang="fi-FI" sz="2100" dirty="0" smtClean="0"/>
              <a:t>Tiiviit kytkennät korkeakoulujen omiin ja </a:t>
            </a:r>
            <a:r>
              <a:rPr lang="fi-FI" sz="2100" dirty="0" err="1" smtClean="0"/>
              <a:t>OPH:n</a:t>
            </a:r>
            <a:r>
              <a:rPr lang="fi-FI" sz="2100" dirty="0" smtClean="0"/>
              <a:t> toteuttamiin kansallisiin projekteihin</a:t>
            </a:r>
          </a:p>
          <a:p>
            <a:r>
              <a:rPr lang="fi-FI" sz="2400" dirty="0" smtClean="0"/>
              <a:t>Päätoteuttajan, </a:t>
            </a:r>
            <a:r>
              <a:rPr lang="fi-FI" sz="2400" dirty="0" err="1" smtClean="0"/>
              <a:t>CSC:n</a:t>
            </a:r>
            <a:r>
              <a:rPr lang="fi-FI" sz="2400" dirty="0" smtClean="0"/>
              <a:t> johtama ratkaisutuotanto </a:t>
            </a:r>
          </a:p>
          <a:p>
            <a:pPr lvl="1"/>
            <a:r>
              <a:rPr lang="fi-FI" sz="2100" dirty="0" smtClean="0"/>
              <a:t>Korkeakoulussa olevat tai virtuaaliset tuotantotiimit</a:t>
            </a:r>
          </a:p>
          <a:p>
            <a:pPr lvl="1"/>
            <a:r>
              <a:rPr lang="fi-FI" sz="2100" dirty="0" smtClean="0"/>
              <a:t>Resurssivuokrauksena hankitut ketterän kehityksen tuotantotiimit toimittajilta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TIPTOP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400" b="1" dirty="0" smtClean="0"/>
              <a:t>Projektin perustavoitteena on tukea opiskelijaa henkilökohtaisella opintopolullaan sen kaikissa vaiheissa</a:t>
            </a:r>
            <a:r>
              <a:rPr lang="fi-FI" sz="2400" dirty="0" smtClean="0"/>
              <a:t>. Tavoite saavutetaan luomalla määritykset ja toteutukset käsitemallin mukaisten palvelumoduulien mahdollistamista opiskelijan ja ohjaajan toiminnallisuuksista. Laajennettu </a:t>
            </a:r>
            <a:r>
              <a:rPr lang="fi-FI" sz="2400" b="1" dirty="0" smtClean="0"/>
              <a:t>käsitemalli </a:t>
            </a:r>
            <a:r>
              <a:rPr lang="fi-FI" sz="2400" dirty="0" smtClean="0"/>
              <a:t>ja sen mahdollistama </a:t>
            </a:r>
            <a:r>
              <a:rPr lang="fi-FI" sz="2400" b="1" dirty="0" smtClean="0"/>
              <a:t>toimintaprosessi </a:t>
            </a:r>
            <a:r>
              <a:rPr lang="fi-FI" sz="2400" dirty="0" smtClean="0"/>
              <a:t>sekä </a:t>
            </a:r>
            <a:r>
              <a:rPr lang="fi-FI" sz="2400" b="1" dirty="0" smtClean="0"/>
              <a:t>tietojen siirron </a:t>
            </a:r>
            <a:r>
              <a:rPr lang="fi-FI" sz="2400" dirty="0" smtClean="0"/>
              <a:t>tekninen toteutus otetaan käyttöön projektissa toteutettavien </a:t>
            </a:r>
            <a:r>
              <a:rPr lang="fi-FI" sz="2400" b="1" dirty="0" smtClean="0"/>
              <a:t>moduulien kautta</a:t>
            </a:r>
            <a:r>
              <a:rPr lang="fi-FI" sz="2400" dirty="0" smtClean="0"/>
              <a:t>.</a:t>
            </a:r>
          </a:p>
          <a:p>
            <a:endParaRPr lang="fi-F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Päätehtävät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8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 err="1" smtClean="0"/>
              <a:t>Modulaarinen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järjestelmäkokonaisuus</a:t>
            </a:r>
            <a:endParaRPr lang="en-US" sz="2800" b="1" dirty="0" smtClean="0"/>
          </a:p>
          <a:p>
            <a:pPr marL="514350" indent="-514350">
              <a:buFont typeface="+mj-lt"/>
              <a:buAutoNum type="arabicPeriod"/>
            </a:pPr>
            <a:endParaRPr lang="fi-FI" sz="2800" b="1" dirty="0" smtClean="0"/>
          </a:p>
          <a:p>
            <a:pPr marL="514350" indent="-514350">
              <a:buFont typeface="+mj-lt"/>
              <a:buAutoNum type="arabicPeriod"/>
            </a:pPr>
            <a:r>
              <a:rPr lang="fi-FI" sz="2800" b="1" dirty="0" smtClean="0"/>
              <a:t>Kansallinen korkeakoulujen opintohallinnon käsitemalli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Lopputuotteet</a:t>
            </a:r>
            <a:endParaRPr lang="en-US" dirty="0"/>
          </a:p>
        </p:txBody>
      </p:sp>
      <p:pic>
        <p:nvPicPr>
          <p:cNvPr id="4" name="Content Placeholder 3" descr="\\popeda\winhome\antmaki\My Documents\Oodi\_raketti\TIPTOP\Projektisuunnitelma\Tiptop-esittelyTiptop-lopputavoit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33010" y="1628775"/>
            <a:ext cx="5289118" cy="44640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60032" y="6093296"/>
            <a:ext cx="4283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i-FI" dirty="0" smtClean="0"/>
              <a:t>AHOT = aiemmin hankitun osaamisen tunnistaminen ja tunnustaminen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popeda\winhome\antmaki\My Documents\Oodi\_raketti\TIPTOP\Projektisuunnitelma\Tiptop-projektinosat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54289"/>
            <a:ext cx="9143999" cy="60990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Projektin organisointi</a:t>
            </a:r>
            <a:endParaRPr lang="fi-FI" b="1" dirty="0"/>
          </a:p>
        </p:txBody>
      </p:sp>
      <p:pic>
        <p:nvPicPr>
          <p:cNvPr id="2050" name="Picture 2" descr="\\popeda\winhome\antmaki\My Documents\Oodi\_raketti\TIPTOP\Projektisuunnitelma\Tiptop-esittelyTiptop-projektinosat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3" y="1484784"/>
            <a:ext cx="7992889" cy="5079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Projektin organisointi</a:t>
            </a:r>
            <a:endParaRPr lang="fi-FI" b="1" dirty="0"/>
          </a:p>
        </p:txBody>
      </p:sp>
      <p:pic>
        <p:nvPicPr>
          <p:cNvPr id="2050" name="Picture 2" descr="\\popeda\winhome\antmaki\My Documents\Oodi\_raketti\TIPTOP\Projektisuunnitelma\Tiptop-esittelyTiptop-projektinosat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3" y="1484784"/>
            <a:ext cx="7992889" cy="507948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4509120"/>
            <a:ext cx="1512168" cy="2308324"/>
          </a:xfrm>
          <a:prstGeom prst="rect">
            <a:avLst/>
          </a:prstGeom>
          <a:solidFill>
            <a:srgbClr val="42F90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fi-FI" sz="2400" b="1" dirty="0" smtClean="0"/>
              <a:t>CSC</a:t>
            </a:r>
          </a:p>
          <a:p>
            <a:pPr algn="l"/>
            <a:r>
              <a:rPr lang="fi-FI" sz="2400" b="1" dirty="0" err="1" smtClean="0"/>
              <a:t>Winha</a:t>
            </a:r>
            <a:endParaRPr lang="fi-FI" sz="2400" b="1" dirty="0" smtClean="0"/>
          </a:p>
          <a:p>
            <a:pPr algn="l"/>
            <a:r>
              <a:rPr lang="fi-FI" sz="2400" b="1" dirty="0" err="1" smtClean="0"/>
              <a:t>Asio</a:t>
            </a:r>
            <a:endParaRPr lang="fi-FI" sz="2400" b="1" dirty="0" smtClean="0"/>
          </a:p>
          <a:p>
            <a:pPr algn="l"/>
            <a:r>
              <a:rPr lang="fi-FI" sz="2400" dirty="0" err="1" smtClean="0"/>
              <a:t>Opsu</a:t>
            </a:r>
            <a:endParaRPr lang="fi-FI" sz="2400" dirty="0" smtClean="0"/>
          </a:p>
          <a:p>
            <a:pPr algn="l"/>
            <a:r>
              <a:rPr lang="fi-FI" sz="2400" b="1" dirty="0" smtClean="0"/>
              <a:t>JY</a:t>
            </a:r>
          </a:p>
          <a:p>
            <a:pPr algn="l"/>
            <a:r>
              <a:rPr lang="fi-FI" sz="2400" b="1" dirty="0" smtClean="0"/>
              <a:t>(Oodi)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60032" y="725795"/>
            <a:ext cx="2304256" cy="83099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fi-FI" sz="2400" b="1" dirty="0" smtClean="0"/>
              <a:t>CSC+</a:t>
            </a:r>
          </a:p>
          <a:p>
            <a:pPr algn="l"/>
            <a:r>
              <a:rPr lang="fi-FI" sz="2400" b="1" dirty="0" smtClean="0"/>
              <a:t>Korkeakoulut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92280" y="4365104"/>
            <a:ext cx="1800200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fi-FI" sz="2400" b="1" dirty="0" smtClean="0"/>
              <a:t>CSC+</a:t>
            </a:r>
          </a:p>
          <a:p>
            <a:pPr algn="l"/>
            <a:r>
              <a:rPr lang="fi-FI" sz="2400" b="1" dirty="0" smtClean="0"/>
              <a:t>Toteutus-tiimit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0152" y="6135687"/>
            <a:ext cx="1800200" cy="461665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fi-FI" sz="2400" b="1" dirty="0" smtClean="0"/>
              <a:t>CSC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Projektin resurssit ja aikataulu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fi-FI" sz="2400" dirty="0" smtClean="0"/>
              <a:t>Projekti käynnissä 3Q 2011 - 4Q 2013 (2,5 vuotta)</a:t>
            </a:r>
          </a:p>
          <a:p>
            <a:pPr>
              <a:spcBef>
                <a:spcPts val="1800"/>
              </a:spcBef>
            </a:pPr>
            <a:r>
              <a:rPr lang="fi-FI" sz="2400" dirty="0" smtClean="0"/>
              <a:t>Resurssit henkilötyönä noin 30+ </a:t>
            </a:r>
            <a:r>
              <a:rPr lang="fi-FI" sz="2400" dirty="0" err="1" smtClean="0"/>
              <a:t>htv</a:t>
            </a:r>
            <a:endParaRPr lang="fi-FI" sz="2400" dirty="0" smtClean="0"/>
          </a:p>
          <a:p>
            <a:pPr>
              <a:spcBef>
                <a:spcPts val="1800"/>
              </a:spcBef>
            </a:pPr>
            <a:r>
              <a:rPr lang="fi-FI" sz="2400" dirty="0" smtClean="0"/>
              <a:t>Osaprojektit (noin osuus kokonaisuudesta)</a:t>
            </a:r>
          </a:p>
          <a:p>
            <a:pPr lvl="1">
              <a:spcBef>
                <a:spcPts val="1800"/>
              </a:spcBef>
            </a:pPr>
            <a:r>
              <a:rPr lang="fi-FI" sz="2400" dirty="0" smtClean="0"/>
              <a:t>Tietoon perustuvaa tukea opiskelijan opintopolulle eli </a:t>
            </a:r>
            <a:r>
              <a:rPr lang="fi-FI" sz="2400" dirty="0" err="1" smtClean="0"/>
              <a:t>TIPTOP-projekti</a:t>
            </a:r>
            <a:r>
              <a:rPr lang="fi-FI" sz="2400" dirty="0" smtClean="0"/>
              <a:t> (20 %) </a:t>
            </a:r>
          </a:p>
          <a:p>
            <a:pPr lvl="1">
              <a:spcBef>
                <a:spcPts val="1800"/>
              </a:spcBef>
            </a:pPr>
            <a:r>
              <a:rPr lang="fi-FI" sz="2400" dirty="0" smtClean="0"/>
              <a:t>Tietoon perustuvat palvelut -osaprojekti (25 %)</a:t>
            </a:r>
          </a:p>
          <a:p>
            <a:pPr lvl="1">
              <a:spcBef>
                <a:spcPts val="1800"/>
              </a:spcBef>
            </a:pPr>
            <a:r>
              <a:rPr lang="fi-FI" sz="2400" dirty="0" err="1" smtClean="0"/>
              <a:t>Ratkaisut-osaprojekti</a:t>
            </a:r>
            <a:r>
              <a:rPr lang="fi-FI" sz="2400" dirty="0" smtClean="0"/>
              <a:t> (50 %)</a:t>
            </a:r>
          </a:p>
          <a:p>
            <a:pPr lvl="1">
              <a:spcBef>
                <a:spcPts val="1800"/>
              </a:spcBef>
            </a:pPr>
            <a:r>
              <a:rPr lang="fi-FI" sz="2400" dirty="0" smtClean="0"/>
              <a:t>Tuotteistaminen ja hankinnat -osaprojekti (5 %)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Tietoon perustuvaa tukea opiskelijan opintopolulle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b="1" dirty="0" smtClean="0"/>
              <a:t>Projektijohtaja (päätoteuttaja/CSC) 0,5 </a:t>
            </a:r>
            <a:r>
              <a:rPr lang="fi-FI" b="1" dirty="0" err="1" smtClean="0"/>
              <a:t>htv</a:t>
            </a:r>
            <a:endParaRPr lang="fi-FI" dirty="0" smtClean="0"/>
          </a:p>
          <a:p>
            <a:r>
              <a:rPr lang="fi-FI" dirty="0" smtClean="0"/>
              <a:t>Projektikoordinaattori (päätoteuttaja/CSC) 1,5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Projektipäällikkö (Metropolia) 0,5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Projektipäällikkö (TAMK) 0,5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Projektipäällikkö (</a:t>
            </a:r>
            <a:r>
              <a:rPr lang="fi-FI" dirty="0" err="1" smtClean="0"/>
              <a:t>TaY</a:t>
            </a:r>
            <a:r>
              <a:rPr lang="fi-FI" dirty="0" smtClean="0"/>
              <a:t>) 0,5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Projektipäällikkö (TY) 0,5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Projektipäällikkö (OAMK) 0,5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Projektipäällikkö (JY) 0,5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Projektipäällikkö (”FUAS”: </a:t>
            </a:r>
            <a:r>
              <a:rPr lang="fi-FI" u="sng" dirty="0" smtClean="0"/>
              <a:t>HAMK</a:t>
            </a:r>
            <a:r>
              <a:rPr lang="fi-FI" dirty="0" smtClean="0"/>
              <a:t> (?), LAMK tai </a:t>
            </a:r>
            <a:r>
              <a:rPr lang="fi-FI" dirty="0" err="1" smtClean="0"/>
              <a:t>Laurea</a:t>
            </a:r>
            <a:r>
              <a:rPr lang="fi-FI" dirty="0" smtClean="0"/>
              <a:t>) 1,5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Projektipäällikkö (HY / Oodi-korkeakoulut) 0,0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Henkilöt Yhteensä 6,5 </a:t>
            </a:r>
            <a:r>
              <a:rPr lang="fi-FI" dirty="0" err="1" smtClean="0"/>
              <a:t>htv</a:t>
            </a: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Tietoon perustuvat palvelut -osaprojekti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b="1" dirty="0" smtClean="0"/>
              <a:t>Projektijohtaja (päätoteuttaja, osa työpanoksesta/CSC) 1,0 </a:t>
            </a:r>
            <a:r>
              <a:rPr lang="fi-FI" b="1" dirty="0" err="1" smtClean="0"/>
              <a:t>htv</a:t>
            </a:r>
            <a:endParaRPr lang="fi-FI" dirty="0" smtClean="0"/>
          </a:p>
          <a:p>
            <a:r>
              <a:rPr lang="fi-FI" dirty="0" smtClean="0"/>
              <a:t>Projektikoordinaattori (päätoteuttaja, osa työpanoksesta/CSC) 0,5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Suunnittelija (</a:t>
            </a:r>
            <a:r>
              <a:rPr lang="fi-FI" dirty="0" err="1" smtClean="0"/>
              <a:t>Winha-korkeakokoulut</a:t>
            </a:r>
            <a:r>
              <a:rPr lang="fi-FI" dirty="0" smtClean="0"/>
              <a:t>) 1,25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Suunnittelija (</a:t>
            </a:r>
            <a:r>
              <a:rPr lang="fi-FI" dirty="0" err="1" smtClean="0"/>
              <a:t>Winha-korkeakoulut</a:t>
            </a:r>
            <a:r>
              <a:rPr lang="fi-FI" dirty="0" smtClean="0"/>
              <a:t> [”FUAS]”) 1,25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Suunnittelija (</a:t>
            </a:r>
            <a:r>
              <a:rPr lang="fi-FI" dirty="0" err="1" smtClean="0"/>
              <a:t>Opsu-korkeakoulut</a:t>
            </a:r>
            <a:r>
              <a:rPr lang="fi-FI" dirty="0" smtClean="0"/>
              <a:t>) 1,25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Suunnittelija (</a:t>
            </a:r>
            <a:r>
              <a:rPr lang="fi-FI" dirty="0" err="1" smtClean="0"/>
              <a:t>Asio-korkeakoulut</a:t>
            </a:r>
            <a:r>
              <a:rPr lang="fi-FI" dirty="0" smtClean="0"/>
              <a:t>) 1,25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Suunnittelija (Jyväskylän yliopisto) 1,25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Suunnittelija (HY / Oodi-korkeakoulut) 0,0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Henkilöt Yhteensä 7,75 </a:t>
            </a:r>
            <a:r>
              <a:rPr lang="fi-FI" dirty="0" err="1" smtClean="0"/>
              <a:t>htv</a:t>
            </a: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3849067"/>
            <a:ext cx="7772400" cy="1362075"/>
          </a:xfrm>
        </p:spPr>
        <p:txBody>
          <a:bodyPr/>
          <a:lstStyle/>
          <a:p>
            <a:r>
              <a:rPr lang="fi-FI" dirty="0" smtClean="0"/>
              <a:t>Korkeakoulujen opiskelun ja opetuksen tukipalveluiden kokonaisarkkitehtuuri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2348880"/>
            <a:ext cx="7772400" cy="1500187"/>
          </a:xfrm>
        </p:spPr>
        <p:txBody>
          <a:bodyPr/>
          <a:lstStyle/>
          <a:p>
            <a:r>
              <a:rPr lang="fi-FI" dirty="0" smtClean="0"/>
              <a:t>Tietoon perustuvaa tukea opiskelijan opintopolulle (TIPTOP)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fi-FI" dirty="0" err="1" smtClean="0"/>
              <a:t>Ratkaisut-osaprojekti</a:t>
            </a:r>
            <a:r>
              <a:rPr lang="fi-FI" dirty="0" smtClean="0"/>
              <a:t> (1/2)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fontAlgn="base"/>
            <a:r>
              <a:rPr lang="fi-FI" b="1" dirty="0" smtClean="0"/>
              <a:t>Tuotantopäällikkö </a:t>
            </a:r>
            <a:r>
              <a:rPr lang="fi-FI" b="1" dirty="0"/>
              <a:t>(</a:t>
            </a:r>
            <a:r>
              <a:rPr lang="fi-FI" b="1" dirty="0" smtClean="0"/>
              <a:t>päätoteuttaja/CSC) </a:t>
            </a:r>
            <a:r>
              <a:rPr lang="fi-FI" b="1" dirty="0"/>
              <a:t>2,5 </a:t>
            </a:r>
            <a:r>
              <a:rPr lang="fi-FI" b="1" dirty="0" err="1"/>
              <a:t>htv</a:t>
            </a:r>
            <a:endParaRPr lang="fi-FI" dirty="0"/>
          </a:p>
          <a:p>
            <a:pPr fontAlgn="base"/>
            <a:r>
              <a:rPr lang="fi-FI" dirty="0"/>
              <a:t>Projektijohtaja (päätoteuttaja, osa </a:t>
            </a:r>
            <a:r>
              <a:rPr lang="fi-FI" dirty="0" smtClean="0"/>
              <a:t>työpanoksesta/CSC) </a:t>
            </a:r>
            <a:r>
              <a:rPr lang="fi-FI" dirty="0"/>
              <a:t>0,5 </a:t>
            </a:r>
            <a:r>
              <a:rPr lang="fi-FI" dirty="0" err="1"/>
              <a:t>htv</a:t>
            </a:r>
            <a:endParaRPr lang="fi-FI" dirty="0"/>
          </a:p>
          <a:p>
            <a:pPr lvl="1" fontAlgn="base"/>
            <a:r>
              <a:rPr lang="fi-FI" dirty="0"/>
              <a:t>Toteutustiimi 1 (toteutustiimit toteuttavat kaikkia </a:t>
            </a:r>
            <a:r>
              <a:rPr lang="fi-FI" dirty="0" err="1"/>
              <a:t>Ratkaisut-osaprojektin</a:t>
            </a:r>
            <a:r>
              <a:rPr lang="fi-FI" dirty="0"/>
              <a:t> tehtäviä selvityksistä ja määrittelyistä, pilotti-, prototyyppi- ja referenssitoteutuksiin)</a:t>
            </a:r>
          </a:p>
          <a:p>
            <a:pPr lvl="1" fontAlgn="base"/>
            <a:r>
              <a:rPr lang="fi-FI" dirty="0"/>
              <a:t>Toteutustiimi 2</a:t>
            </a:r>
          </a:p>
          <a:p>
            <a:pPr lvl="1" fontAlgn="base"/>
            <a:r>
              <a:rPr lang="fi-FI" dirty="0"/>
              <a:t>Toteutustiimi </a:t>
            </a:r>
            <a:r>
              <a:rPr lang="fi-FI" dirty="0" smtClean="0"/>
              <a:t>…</a:t>
            </a:r>
          </a:p>
          <a:p>
            <a:r>
              <a:rPr lang="fi-FI" dirty="0" smtClean="0"/>
              <a:t>Osaprojekti vastaa keskitetysti ratkaisutuotannosta, yhteensopivuudesta ja laadunvarmistuksesta</a:t>
            </a:r>
          </a:p>
          <a:p>
            <a:r>
              <a:rPr lang="fi-FI" dirty="0" smtClean="0"/>
              <a:t>Toteutustiimit ovat korkeakouluissa tai virtuaalisia (yhteisiä)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Ratkaisut-osaprojekti</a:t>
            </a:r>
            <a:r>
              <a:rPr lang="fi-FI" dirty="0" smtClean="0"/>
              <a:t> (2/2)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Henkilöt Yhteensä 14,75 </a:t>
            </a:r>
            <a:r>
              <a:rPr lang="fi-FI" dirty="0" err="1" smtClean="0"/>
              <a:t>htv</a:t>
            </a:r>
            <a:r>
              <a:rPr lang="fi-FI" dirty="0" smtClean="0"/>
              <a:t>; nykyinen arvioitu tehtävien määrä on yhteensä 15 </a:t>
            </a:r>
            <a:r>
              <a:rPr lang="fi-FI" dirty="0" err="1" smtClean="0"/>
              <a:t>htv</a:t>
            </a:r>
            <a:r>
              <a:rPr lang="fi-FI" dirty="0" smtClean="0"/>
              <a:t> ja tästä työstä osa (toiminta- ja tietoarkkitehtuuri) toteutuu Tietoon perustuvat palvelut -osaprojektin ja projektipäälliköiden resursseilla</a:t>
            </a:r>
          </a:p>
          <a:p>
            <a:pPr fontAlgn="base"/>
            <a:r>
              <a:rPr lang="fi-FI" dirty="0" smtClean="0"/>
              <a:t>Hankinnat (vähennetään henkilötyöstä vastaavasti hankinnoiksi siirrettävä osuus)</a:t>
            </a:r>
          </a:p>
          <a:p>
            <a:pPr lvl="1" fontAlgn="base"/>
            <a:r>
              <a:rPr lang="fi-FI" dirty="0" smtClean="0"/>
              <a:t>Käyttöpalvelut x euroa</a:t>
            </a:r>
          </a:p>
          <a:p>
            <a:pPr lvl="1" fontAlgn="base"/>
            <a:r>
              <a:rPr lang="fi-FI" dirty="0" smtClean="0"/>
              <a:t>Ostettava työ </a:t>
            </a:r>
            <a:r>
              <a:rPr lang="fi-FI" dirty="0" err="1" smtClean="0"/>
              <a:t>Logica</a:t>
            </a:r>
            <a:endParaRPr lang="fi-FI" dirty="0" smtClean="0"/>
          </a:p>
          <a:p>
            <a:pPr lvl="1" fontAlgn="base"/>
            <a:r>
              <a:rPr lang="fi-FI" dirty="0" smtClean="0"/>
              <a:t>Ostettava työ </a:t>
            </a:r>
            <a:r>
              <a:rPr lang="fi-FI" dirty="0" err="1" smtClean="0"/>
              <a:t>Asio-Data</a:t>
            </a:r>
            <a:endParaRPr lang="fi-FI" dirty="0" smtClean="0"/>
          </a:p>
          <a:p>
            <a:pPr lvl="1" fontAlgn="base"/>
            <a:r>
              <a:rPr lang="fi-FI" dirty="0" smtClean="0"/>
              <a:t>Konsultointipalvelut</a:t>
            </a:r>
          </a:p>
          <a:p>
            <a:pPr lvl="1" fontAlgn="base"/>
            <a:r>
              <a:rPr lang="fi-FI" dirty="0" smtClean="0"/>
              <a:t>Toteutuspalvelut (ketteränä resurssivuokrauksena)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Tuotteistaminen ja hankinnat -osaprojekti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72816"/>
            <a:ext cx="7666038" cy="4464050"/>
          </a:xfrm>
        </p:spPr>
        <p:txBody>
          <a:bodyPr>
            <a:normAutofit/>
          </a:bodyPr>
          <a:lstStyle/>
          <a:p>
            <a:pPr fontAlgn="base"/>
            <a:r>
              <a:rPr lang="fi-FI" dirty="0" smtClean="0"/>
              <a:t>Henkilöt 1,0 </a:t>
            </a:r>
            <a:r>
              <a:rPr lang="fi-FI" dirty="0" err="1" smtClean="0"/>
              <a:t>htv</a:t>
            </a:r>
            <a:endParaRPr lang="fi-FI" dirty="0" smtClean="0"/>
          </a:p>
          <a:p>
            <a:pPr lvl="1" fontAlgn="base"/>
            <a:r>
              <a:rPr lang="fi-FI" b="1" dirty="0" smtClean="0"/>
              <a:t>Projektijohtaja (päätoteuttaja, osa työpanoksesta) 0,5 </a:t>
            </a:r>
            <a:r>
              <a:rPr lang="fi-FI" b="1" dirty="0" err="1" smtClean="0"/>
              <a:t>htv</a:t>
            </a:r>
            <a:endParaRPr lang="fi-FI" dirty="0" smtClean="0"/>
          </a:p>
          <a:p>
            <a:pPr lvl="1" fontAlgn="base"/>
            <a:r>
              <a:rPr lang="fi-FI" dirty="0" smtClean="0"/>
              <a:t>Projektikoordinaattori (päätoteuttaja, osa työpanoksesta) 0,5 </a:t>
            </a:r>
            <a:r>
              <a:rPr lang="fi-FI" dirty="0" err="1" smtClean="0"/>
              <a:t>htv</a:t>
            </a:r>
            <a:endParaRPr lang="fi-FI" dirty="0" smtClean="0"/>
          </a:p>
          <a:p>
            <a:r>
              <a:rPr lang="fi-FI" dirty="0" smtClean="0"/>
              <a:t>Lopputuotosten tuotteistaminen käyttöönotettaviksi korkeakoulujen palveluiksi; korkeakoulukohtaiset tuotantoratkaisut;</a:t>
            </a:r>
          </a:p>
          <a:p>
            <a:r>
              <a:rPr lang="fi-FI" dirty="0" smtClean="0"/>
              <a:t>Muutoksenhallintamalli ja yhteisten palveluiden ylläpitomalli;</a:t>
            </a:r>
          </a:p>
          <a:p>
            <a:r>
              <a:rPr lang="fi-FI" dirty="0" smtClean="0"/>
              <a:t>Tuotantosovellusten hankinnat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Yleinen aikataulu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4550" y="1925125"/>
            <a:ext cx="7666038" cy="387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Menetelmistä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>
              <a:spcBef>
                <a:spcPts val="1800"/>
              </a:spcBef>
            </a:pPr>
            <a:r>
              <a:rPr lang="fi-FI" sz="2400" dirty="0" err="1" smtClean="0"/>
              <a:t>Scrum</a:t>
            </a:r>
            <a:r>
              <a:rPr lang="fi-FI" sz="2400" dirty="0" smtClean="0"/>
              <a:t> (ketterä kehitysmenetelmä)</a:t>
            </a:r>
          </a:p>
          <a:p>
            <a:pPr fontAlgn="base">
              <a:spcBef>
                <a:spcPts val="1800"/>
              </a:spcBef>
            </a:pPr>
            <a:r>
              <a:rPr lang="fi-FI" sz="2400" dirty="0" smtClean="0"/>
              <a:t>Yleinen </a:t>
            </a:r>
            <a:r>
              <a:rPr lang="fi-FI" sz="2400" dirty="0" err="1" smtClean="0"/>
              <a:t>product</a:t>
            </a:r>
            <a:r>
              <a:rPr lang="fi-FI" sz="2400" dirty="0" smtClean="0"/>
              <a:t> </a:t>
            </a:r>
            <a:r>
              <a:rPr lang="fi-FI" sz="2400" dirty="0" err="1" smtClean="0"/>
              <a:t>owner</a:t>
            </a:r>
            <a:r>
              <a:rPr lang="fi-FI" sz="2400" dirty="0" smtClean="0"/>
              <a:t> (toteutuspäällikkö)</a:t>
            </a:r>
          </a:p>
          <a:p>
            <a:pPr fontAlgn="base">
              <a:spcBef>
                <a:spcPts val="1800"/>
              </a:spcBef>
            </a:pPr>
            <a:r>
              <a:rPr lang="fi-FI" sz="2400" dirty="0" err="1" smtClean="0"/>
              <a:t>Scrum</a:t>
            </a:r>
            <a:r>
              <a:rPr lang="fi-FI" sz="2400" dirty="0" smtClean="0"/>
              <a:t> of </a:t>
            </a:r>
            <a:r>
              <a:rPr lang="fi-FI" sz="2400" dirty="0" err="1" smtClean="0"/>
              <a:t>Scrums</a:t>
            </a:r>
            <a:r>
              <a:rPr lang="fi-FI" sz="2400" dirty="0" smtClean="0"/>
              <a:t> toteutustiimien välillä päivittäin</a:t>
            </a:r>
          </a:p>
          <a:p>
            <a:pPr>
              <a:spcBef>
                <a:spcPts val="1800"/>
              </a:spcBef>
            </a:pPr>
            <a:r>
              <a:rPr lang="fi-FI" sz="2400" dirty="0" smtClean="0"/>
              <a:t>Definition of </a:t>
            </a:r>
            <a:r>
              <a:rPr lang="fi-FI" sz="2400" dirty="0" err="1" smtClean="0"/>
              <a:t>Done</a:t>
            </a:r>
            <a:r>
              <a:rPr lang="fi-FI" sz="2400" dirty="0" smtClean="0"/>
              <a:t>, yhteinen testausympäristö (myös kehityskäytössä)</a:t>
            </a:r>
          </a:p>
          <a:p>
            <a:pPr fontAlgn="base">
              <a:spcBef>
                <a:spcPts val="1800"/>
              </a:spcBef>
            </a:pPr>
            <a:r>
              <a:rPr lang="fi-FI" sz="2400" dirty="0" err="1" smtClean="0"/>
              <a:t>Change</a:t>
            </a:r>
            <a:r>
              <a:rPr lang="fi-FI" sz="2400" dirty="0" smtClean="0"/>
              <a:t> Management </a:t>
            </a:r>
            <a:r>
              <a:rPr lang="fi-FI" sz="2400" dirty="0" err="1" smtClean="0"/>
              <a:t>Board</a:t>
            </a:r>
            <a:r>
              <a:rPr lang="fi-FI" sz="2400" dirty="0" smtClean="0"/>
              <a:t> (</a:t>
            </a:r>
            <a:r>
              <a:rPr lang="fi-FI" sz="2400" dirty="0" err="1" smtClean="0"/>
              <a:t>SADe</a:t>
            </a:r>
            <a:r>
              <a:rPr lang="fi-FI" sz="2400" dirty="0" smtClean="0"/>
              <a:t>, KSHJ; käsitemalli)</a:t>
            </a:r>
          </a:p>
          <a:p>
            <a:pPr fontAlgn="base">
              <a:spcBef>
                <a:spcPts val="1800"/>
              </a:spcBef>
            </a:pPr>
            <a:r>
              <a:rPr lang="fi-FI" sz="2400" dirty="0" err="1" smtClean="0"/>
              <a:t>Jira</a:t>
            </a:r>
            <a:r>
              <a:rPr lang="fi-FI" sz="2400" dirty="0" smtClean="0"/>
              <a:t> (</a:t>
            </a:r>
            <a:r>
              <a:rPr lang="fi-FI" sz="2400" dirty="0" err="1" smtClean="0"/>
              <a:t>Backlog</a:t>
            </a:r>
            <a:r>
              <a:rPr lang="fi-FI" sz="2400" dirty="0" smtClean="0"/>
              <a:t> ja </a:t>
            </a:r>
            <a:r>
              <a:rPr lang="fi-FI" sz="2400" dirty="0" err="1" smtClean="0"/>
              <a:t>sprinttien</a:t>
            </a:r>
            <a:r>
              <a:rPr lang="fi-FI" sz="2400" dirty="0" smtClean="0"/>
              <a:t> hallinta), </a:t>
            </a:r>
            <a:r>
              <a:rPr lang="fi-FI" sz="2400" dirty="0" err="1" smtClean="0"/>
              <a:t>wiki</a:t>
            </a:r>
            <a:endParaRPr lang="fi-FI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Projektin valmistelu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fi-FI" sz="2400" dirty="0" smtClean="0"/>
              <a:t>Korkeakoulut (rehtorit) ovat sitoutuneet hankkeeseen, sen kustannuksiin ja toteutustapaan kirjallisesti syksyllä 2010</a:t>
            </a:r>
          </a:p>
          <a:p>
            <a:pPr>
              <a:spcBef>
                <a:spcPts val="1800"/>
              </a:spcBef>
            </a:pPr>
            <a:r>
              <a:rPr lang="fi-FI" sz="2400" dirty="0" smtClean="0"/>
              <a:t>Projektia valmistelee korkeakoulujen edustajien muodostama ryhmä, jota </a:t>
            </a:r>
            <a:r>
              <a:rPr lang="fi-FI" sz="2400" dirty="0" err="1" smtClean="0"/>
              <a:t>CSC:n</a:t>
            </a:r>
            <a:r>
              <a:rPr lang="fi-FI" sz="2400" dirty="0" smtClean="0"/>
              <a:t> </a:t>
            </a:r>
            <a:r>
              <a:rPr lang="fi-FI" sz="2400" dirty="0" err="1" smtClean="0"/>
              <a:t>Opi-koordinaattori</a:t>
            </a:r>
            <a:r>
              <a:rPr lang="fi-FI" sz="2400" dirty="0" smtClean="0"/>
              <a:t> vetää apunaan Tuomas </a:t>
            </a:r>
            <a:r>
              <a:rPr lang="fi-FI" sz="2400" dirty="0" err="1" smtClean="0"/>
              <a:t>Orama</a:t>
            </a:r>
            <a:r>
              <a:rPr lang="fi-FI" sz="2400" dirty="0" smtClean="0"/>
              <a:t> (ja Antti Mäki)</a:t>
            </a:r>
          </a:p>
          <a:p>
            <a:pPr>
              <a:spcBef>
                <a:spcPts val="1800"/>
              </a:spcBef>
            </a:pPr>
            <a:r>
              <a:rPr lang="fi-FI" sz="2400" dirty="0" err="1" smtClean="0"/>
              <a:t>ESR-viranomaisen</a:t>
            </a:r>
            <a:r>
              <a:rPr lang="fi-FI" sz="2400" dirty="0" smtClean="0"/>
              <a:t> sisällöllisesti hyväksymä projektisuunnitelma muodostaa vastuiden ja resurssien jakamisen määrittävän sopimuksen</a:t>
            </a:r>
          </a:p>
          <a:p>
            <a:pPr>
              <a:spcBef>
                <a:spcPts val="1800"/>
              </a:spcBef>
            </a:pPr>
            <a:r>
              <a:rPr lang="fi-FI" sz="2400" dirty="0" smtClean="0"/>
              <a:t>Korkeakoulut allekirjoittavat tarkennetun projektisuunnitelman alkusyksystä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Projektin valmistelu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fi-FI" sz="2400" dirty="0" smtClean="0"/>
              <a:t>Projektin hyväksyminen </a:t>
            </a:r>
            <a:r>
              <a:rPr lang="fi-FI" sz="2400" dirty="0" err="1" smtClean="0"/>
              <a:t>ESR-rahoitukseen</a:t>
            </a:r>
            <a:r>
              <a:rPr lang="fi-FI" sz="2400" dirty="0" smtClean="0"/>
              <a:t> on periaatteessa taattu 12/2010</a:t>
            </a:r>
          </a:p>
          <a:p>
            <a:pPr>
              <a:spcBef>
                <a:spcPts val="1800"/>
              </a:spcBef>
            </a:pPr>
            <a:r>
              <a:rPr lang="fi-FI" sz="2400" dirty="0" smtClean="0"/>
              <a:t>Tarkennettu projektisuunnitelma perustuu alkukeväästä luonnoksena valmistuneeseen Korkeakoulujen opiskelun ja opetuksen tukipalveluiden kokonaisarkkitehtuuriluonnokseen</a:t>
            </a:r>
          </a:p>
          <a:p>
            <a:pPr>
              <a:spcBef>
                <a:spcPts val="1800"/>
              </a:spcBef>
            </a:pPr>
            <a:r>
              <a:rPr lang="fi-FI" sz="2400" dirty="0" smtClean="0"/>
              <a:t>Projektisuunnitelma on sisällöllisesti valmis ja vielä tarkennetaan budjetointia ja henkilöresurssien yksityiskohtaista jakoa</a:t>
            </a:r>
          </a:p>
          <a:p>
            <a:pPr>
              <a:spcBef>
                <a:spcPts val="1800"/>
              </a:spcBef>
            </a:pPr>
            <a:r>
              <a:rPr lang="fi-FI" sz="2400" dirty="0" smtClean="0"/>
              <a:t>”</a:t>
            </a:r>
            <a:r>
              <a:rPr lang="fi-FI" sz="2400" dirty="0" err="1" smtClean="0"/>
              <a:t>Midleware-alustaratkaisun</a:t>
            </a:r>
            <a:r>
              <a:rPr lang="fi-FI" sz="2400" dirty="0" smtClean="0"/>
              <a:t>” valintaan tähtäävä työ on jo käynnistetty (</a:t>
            </a:r>
            <a:r>
              <a:rPr lang="fi-FI" sz="2400" dirty="0" err="1" smtClean="0"/>
              <a:t>Opi-INTEGRAATIO-projekti</a:t>
            </a:r>
            <a:r>
              <a:rPr lang="fi-FI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SWOT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44550" y="1628775"/>
          <a:ext cx="7666038" cy="484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33019"/>
                <a:gridCol w="3833019"/>
              </a:tblGrid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Keskeisimmät</a:t>
                      </a:r>
                      <a:r>
                        <a:rPr lang="fi-FI" baseline="0" dirty="0" smtClean="0"/>
                        <a:t> korkeakoulujen opiskelun ja opetuksen kehittäjät ovat mukana (91% kattavuus), molemmilta kk-sektoreilta. Yhteistyö </a:t>
                      </a:r>
                      <a:r>
                        <a:rPr lang="fi-FI" baseline="0" dirty="0" err="1" smtClean="0"/>
                        <a:t>OPH:n</a:t>
                      </a:r>
                      <a:r>
                        <a:rPr lang="fi-FI" baseline="0" dirty="0" smtClean="0"/>
                        <a:t> toteuttamien </a:t>
                      </a:r>
                      <a:r>
                        <a:rPr lang="fi-FI" baseline="0" dirty="0" err="1" smtClean="0"/>
                        <a:t>SADe-</a:t>
                      </a:r>
                      <a:r>
                        <a:rPr lang="fi-FI" baseline="0" dirty="0" smtClean="0"/>
                        <a:t> ja </a:t>
                      </a:r>
                      <a:r>
                        <a:rPr lang="fi-FI" baseline="0" dirty="0" err="1" smtClean="0"/>
                        <a:t>KSHJ-hankkeiden</a:t>
                      </a:r>
                      <a:r>
                        <a:rPr lang="fi-FI" baseline="0" dirty="0" smtClean="0"/>
                        <a:t> kanssa.</a:t>
                      </a:r>
                      <a:endParaRPr lang="en-US" dirty="0"/>
                    </a:p>
                  </a:txBody>
                  <a:tcPr marL="85178" marR="85178"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P</a:t>
                      </a:r>
                      <a:r>
                        <a:rPr lang="fi-FI" baseline="0" dirty="0" smtClean="0"/>
                        <a:t>alvelukeskeiseen, organisaatio ja sektorirajat (opetustoimi – korkeakoulusektori) ylittävään kerrosarkkitehtuuriin perustuvien ratkaisujen rakentamisesta ei ole kunnollista kokemusta.</a:t>
                      </a:r>
                      <a:endParaRPr lang="en-US" dirty="0"/>
                    </a:p>
                  </a:txBody>
                  <a:tcPr marL="85178" marR="8517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Projektissa toteutetaan keskeisimmät</a:t>
                      </a:r>
                      <a:r>
                        <a:rPr lang="fi-FI" baseline="0" dirty="0" smtClean="0"/>
                        <a:t> osat Korkeakoulujen opiskelun ja opetuksen kokonaisarkkitehtuurista, jonka jälkeen Suomessa on web3.0-polven ”opintohallinnon perusjärjestelmä” ja </a:t>
                      </a:r>
                      <a:r>
                        <a:rPr lang="fi-FI" baseline="0" dirty="0" err="1" smtClean="0"/>
                        <a:t>CSC:llä</a:t>
                      </a:r>
                      <a:r>
                        <a:rPr lang="fi-FI" baseline="0" dirty="0" smtClean="0"/>
                        <a:t> keskeinen osaaminen yleisellä ”</a:t>
                      </a:r>
                      <a:r>
                        <a:rPr lang="fi-FI" baseline="0" dirty="0" err="1" smtClean="0"/>
                        <a:t>midleware-palvelualustalla</a:t>
                      </a:r>
                      <a:r>
                        <a:rPr lang="fi-FI" baseline="0" dirty="0" smtClean="0"/>
                        <a:t>” ja monitahoisena yhteistyönä tehtävästä kehityksestä.</a:t>
                      </a:r>
                      <a:endParaRPr lang="en-US" dirty="0"/>
                    </a:p>
                  </a:txBody>
                  <a:tcPr marL="85178" marR="85178"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ESR-rahoitusmekanismi</a:t>
                      </a:r>
                      <a:r>
                        <a:rPr lang="fi-FI" baseline="0" dirty="0" smtClean="0"/>
                        <a:t> voi muodostua ongelmaksi; </a:t>
                      </a:r>
                      <a:r>
                        <a:rPr lang="en-US" baseline="0" dirty="0" smtClean="0"/>
                        <a:t>RAKETTI-</a:t>
                      </a:r>
                      <a:r>
                        <a:rPr lang="en-US" baseline="0" dirty="0" err="1" smtClean="0"/>
                        <a:t>käsitemallin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muutoksen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hallintaan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perustuva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sisällöllinen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koordinaatio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pysy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mukana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OPH:n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hankkeiden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aikataulussa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ja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yhteentoimivuus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särkyy</a:t>
                      </a:r>
                      <a:r>
                        <a:rPr lang="en-US" baseline="0" dirty="0" smtClean="0"/>
                        <a:t>.</a:t>
                      </a:r>
                      <a:endParaRPr lang="fi-FI" baseline="0" dirty="0" smtClean="0"/>
                    </a:p>
                  </a:txBody>
                  <a:tcPr marL="85178" marR="85178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Lisätietoja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fi-FI" dirty="0"/>
          </a:p>
          <a:p>
            <a:r>
              <a:rPr lang="fi-FI" dirty="0" err="1" smtClean="0"/>
              <a:t>RAKETTI-Opi-wiki</a:t>
            </a:r>
            <a:r>
              <a:rPr lang="fi-FI" dirty="0" smtClean="0"/>
              <a:t>: </a:t>
            </a:r>
            <a:r>
              <a:rPr lang="fi-FI" dirty="0" err="1" smtClean="0">
                <a:hlinkClick r:id="rId2"/>
              </a:rPr>
              <a:t>www.csc.fi/opi</a:t>
            </a:r>
            <a:r>
              <a:rPr lang="fi-FI" dirty="0" smtClean="0"/>
              <a:t> </a:t>
            </a:r>
          </a:p>
          <a:p>
            <a:endParaRPr lang="fi-FI" dirty="0" smtClean="0"/>
          </a:p>
          <a:p>
            <a:r>
              <a:rPr lang="fi-FI" dirty="0" smtClean="0"/>
              <a:t>Tuomas Orama (</a:t>
            </a:r>
            <a:r>
              <a:rPr lang="fi-FI" dirty="0" err="1" smtClean="0"/>
              <a:t>tuomas.orama@metropolia.fi</a:t>
            </a:r>
            <a:r>
              <a:rPr lang="fi-FI" dirty="0" smtClean="0"/>
              <a:t>)</a:t>
            </a:r>
          </a:p>
          <a:p>
            <a:pPr lvl="1"/>
            <a:r>
              <a:rPr lang="fi-FI" dirty="0" err="1" smtClean="0"/>
              <a:t>TIPTOP-valmistelu</a:t>
            </a:r>
            <a:endParaRPr lang="fi-FI" dirty="0" smtClean="0"/>
          </a:p>
          <a:p>
            <a:endParaRPr lang="fi-FI" dirty="0" smtClean="0"/>
          </a:p>
          <a:p>
            <a:r>
              <a:rPr lang="fi-FI" dirty="0" err="1" smtClean="0"/>
              <a:t>Opi-koordinaattori</a:t>
            </a:r>
            <a:r>
              <a:rPr lang="fi-FI" dirty="0" smtClean="0"/>
              <a:t> Lauri Stigell (050 381 9512)</a:t>
            </a:r>
          </a:p>
          <a:p>
            <a:pPr lvl="1"/>
            <a:r>
              <a:rPr lang="fi-FI" dirty="0" smtClean="0"/>
              <a:t>Pelisäännöt</a:t>
            </a:r>
          </a:p>
          <a:p>
            <a:pPr lvl="1"/>
            <a:r>
              <a:rPr lang="fi-FI" dirty="0" err="1" smtClean="0"/>
              <a:t>TIPTOP-projekti</a:t>
            </a:r>
            <a:endParaRPr lang="fi-FI" dirty="0" smtClean="0"/>
          </a:p>
          <a:p>
            <a:endParaRPr lang="fi-FI" dirty="0" smtClean="0"/>
          </a:p>
          <a:p>
            <a:r>
              <a:rPr lang="fi-FI" dirty="0" err="1" smtClean="0"/>
              <a:t>Opi-koordinaattori</a:t>
            </a:r>
            <a:r>
              <a:rPr lang="fi-FI" dirty="0" smtClean="0"/>
              <a:t> Pekka Linna (050 381 9532)</a:t>
            </a:r>
          </a:p>
          <a:p>
            <a:pPr lvl="1"/>
            <a:r>
              <a:rPr lang="fi-FI" dirty="0" smtClean="0"/>
              <a:t>Opin ohjausryhmä</a:t>
            </a:r>
          </a:p>
          <a:p>
            <a:pPr lvl="1"/>
            <a:r>
              <a:rPr lang="fi-FI" dirty="0" smtClean="0"/>
              <a:t>Arkki-työ</a:t>
            </a:r>
          </a:p>
          <a:p>
            <a:endParaRPr lang="fi-FI" dirty="0" smtClean="0"/>
          </a:p>
          <a:p>
            <a:r>
              <a:rPr lang="fi-FI" dirty="0" smtClean="0"/>
              <a:t>Opi (</a:t>
            </a:r>
            <a:r>
              <a:rPr lang="fi-FI" dirty="0" err="1" smtClean="0"/>
              <a:t>ät</a:t>
            </a:r>
            <a:r>
              <a:rPr lang="fi-FI" dirty="0" smtClean="0"/>
              <a:t>) </a:t>
            </a:r>
            <a:r>
              <a:rPr lang="fi-FI" dirty="0" err="1" smtClean="0"/>
              <a:t>csc.fi</a:t>
            </a:r>
            <a:endParaRPr lang="fi-FI" dirty="0"/>
          </a:p>
        </p:txBody>
      </p:sp>
      <p:pic>
        <p:nvPicPr>
          <p:cNvPr id="4" name="Picture 2" descr="CSC40years150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7130255" y="5133865"/>
            <a:ext cx="1618209" cy="153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0"/>
          <p:cNvGrpSpPr/>
          <p:nvPr/>
        </p:nvGrpSpPr>
        <p:grpSpPr>
          <a:xfrm>
            <a:off x="936104" y="1412776"/>
            <a:ext cx="7524328" cy="5437831"/>
            <a:chOff x="539552" y="1484784"/>
            <a:chExt cx="8208912" cy="5121105"/>
          </a:xfrm>
        </p:grpSpPr>
        <p:sp>
          <p:nvSpPr>
            <p:cNvPr id="5" name="Rectangle 4"/>
            <p:cNvSpPr/>
            <p:nvPr/>
          </p:nvSpPr>
          <p:spPr bwMode="auto">
            <a:xfrm>
              <a:off x="539552" y="1484784"/>
              <a:ext cx="8208912" cy="360040"/>
            </a:xfrm>
            <a:prstGeom prst="rect">
              <a:avLst/>
            </a:prstGeom>
            <a:gradFill flip="none" rotWithShape="1">
              <a:gsLst>
                <a:gs pos="0">
                  <a:srgbClr val="3366FF">
                    <a:tint val="66000"/>
                    <a:satMod val="160000"/>
                  </a:srgbClr>
                </a:gs>
                <a:gs pos="50000">
                  <a:srgbClr val="3366FF">
                    <a:tint val="44500"/>
                    <a:satMod val="160000"/>
                  </a:srgbClr>
                </a:gs>
                <a:gs pos="100000">
                  <a:srgbClr val="3366FF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ohjausryhmä</a:t>
              </a: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539552" y="1988840"/>
              <a:ext cx="8208912" cy="360040"/>
            </a:xfrm>
            <a:prstGeom prst="rect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synergiaryhmä</a:t>
              </a:r>
            </a:p>
          </p:txBody>
        </p:sp>
        <p:sp>
          <p:nvSpPr>
            <p:cNvPr id="8" name="Rectangle 7"/>
            <p:cNvSpPr/>
            <p:nvPr/>
          </p:nvSpPr>
          <p:spPr bwMode="auto">
            <a:xfrm rot="5400000">
              <a:off x="-72516" y="4617132"/>
              <a:ext cx="3600400" cy="36004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b="1" dirty="0" smtClean="0"/>
                <a:t>LVI – ilmoittautuminen</a:t>
              </a:r>
              <a:endParaRPr kumimoji="0" lang="fi-FI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 rot="5400000">
              <a:off x="-576572" y="4617132"/>
              <a:ext cx="3600400" cy="36004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b="1" dirty="0" smtClean="0"/>
                <a:t>HV – haku ja valinta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 rot="5400000">
              <a:off x="431540" y="4617132"/>
              <a:ext cx="3600400" cy="36004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b="1" dirty="0" smtClean="0"/>
                <a:t>MAKSU – maksupalvelu</a:t>
              </a:r>
              <a:endParaRPr kumimoji="0" lang="fi-FI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 rot="5400000">
              <a:off x="1439652" y="4617132"/>
              <a:ext cx="3600400" cy="36004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b="1" dirty="0" smtClean="0"/>
                <a:t>OPINTO-OIKEUDET</a:t>
              </a:r>
              <a:endParaRPr kumimoji="0" lang="fi-FI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 rot="5400000">
              <a:off x="1943708" y="4617132"/>
              <a:ext cx="3600400" cy="36004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b="1" dirty="0" smtClean="0"/>
                <a:t>TARJONTA – tiedonvälitys</a:t>
              </a:r>
              <a:endParaRPr kumimoji="0" lang="fi-FI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 rot="5400000">
              <a:off x="935595" y="4617132"/>
              <a:ext cx="3600400" cy="36004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b="1" dirty="0" smtClean="0"/>
                <a:t>TIPTOP – tukea opintopolulle</a:t>
              </a:r>
              <a:endParaRPr kumimoji="0" lang="fi-FI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 rot="5400000">
              <a:off x="5760132" y="4617132"/>
              <a:ext cx="3600400" cy="36004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b="1" dirty="0" smtClean="0">
                  <a:solidFill>
                    <a:schemeClr val="bg1"/>
                  </a:solidFill>
                </a:rPr>
                <a:t>LADOK3 – ruotsissa tapahtuu</a:t>
              </a:r>
              <a:endPara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 rot="5400000">
              <a:off x="4247964" y="4617132"/>
              <a:ext cx="3600400" cy="36004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b="1" dirty="0" smtClean="0">
                  <a:solidFill>
                    <a:schemeClr val="bg1"/>
                  </a:solidFill>
                </a:rPr>
                <a:t>KOTVE – koulutustarjonta </a:t>
              </a:r>
              <a:endPara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 rot="5400000">
              <a:off x="3743908" y="4617132"/>
              <a:ext cx="3600400" cy="36004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b="1" dirty="0" smtClean="0">
                  <a:solidFill>
                    <a:schemeClr val="bg1"/>
                  </a:solidFill>
                </a:rPr>
                <a:t>KSHJ – hakujärjestelmä </a:t>
              </a:r>
              <a:endPara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 rot="5400000">
              <a:off x="4752020" y="4617132"/>
              <a:ext cx="3600400" cy="36004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b="1" dirty="0" smtClean="0">
                  <a:solidFill>
                    <a:schemeClr val="bg1"/>
                  </a:solidFill>
                </a:rPr>
                <a:t>TOR – osaamisrekisteri </a:t>
              </a:r>
              <a:endPara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1043608" y="2492896"/>
              <a:ext cx="360040" cy="360040"/>
            </a:xfrm>
            <a:prstGeom prst="rect">
              <a:avLst/>
            </a:prstGeom>
            <a:solidFill>
              <a:srgbClr val="66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9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1547664" y="2492896"/>
              <a:ext cx="360040" cy="36004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2051720" y="2492896"/>
              <a:ext cx="360040" cy="36004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3059832" y="2492896"/>
              <a:ext cx="360040" cy="36004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563888" y="2492896"/>
              <a:ext cx="360040" cy="36004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4860032" y="2492896"/>
              <a:ext cx="3888432" cy="410445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800" b="1" i="0" u="none" strike="noStrike" cap="none" normalizeH="0" baseline="0" dirty="0" smtClean="0">
                  <a:ln>
                    <a:noFill/>
                  </a:ln>
                  <a:effectLst/>
                  <a:latin typeface="Arial" charset="0"/>
                  <a:cs typeface="Arial" charset="0"/>
                </a:rPr>
                <a:t>seurannassa</a:t>
              </a:r>
            </a:p>
          </p:txBody>
        </p:sp>
        <p:sp>
          <p:nvSpPr>
            <p:cNvPr id="30" name="Rectangle 29"/>
            <p:cNvSpPr/>
            <p:nvPr/>
          </p:nvSpPr>
          <p:spPr bwMode="auto">
            <a:xfrm rot="5400000">
              <a:off x="-1404664" y="4293096"/>
              <a:ext cx="4248472" cy="360040"/>
            </a:xfrm>
            <a:prstGeom prst="rect">
              <a:avLst/>
            </a:prstGeom>
            <a:solidFill>
              <a:srgbClr val="3366FF"/>
            </a:solidFill>
            <a:ln w="38100" cap="flat" cmpd="sng" algn="ctr">
              <a:noFill/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fi-FI" b="1" dirty="0" smtClean="0">
                  <a:solidFill>
                    <a:schemeClr val="bg1"/>
                  </a:solidFill>
                </a:rPr>
                <a:t> 	ARKKI – arkkitehtuurityö</a:t>
              </a: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 rot="10800000">
              <a:off x="539552" y="2348880"/>
              <a:ext cx="360040" cy="0"/>
            </a:xfrm>
            <a:prstGeom prst="line">
              <a:avLst/>
            </a:prstGeom>
            <a:solidFill>
              <a:srgbClr val="C5073D"/>
            </a:solidFill>
            <a:ln w="38100" cap="flat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Rectangle 23"/>
            <p:cNvSpPr/>
            <p:nvPr/>
          </p:nvSpPr>
          <p:spPr bwMode="auto">
            <a:xfrm rot="5400000">
              <a:off x="3239852" y="4625669"/>
              <a:ext cx="3600400" cy="36004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b="1" dirty="0" err="1" smtClean="0">
                  <a:solidFill>
                    <a:schemeClr val="bg1"/>
                  </a:solidFill>
                </a:rPr>
                <a:t>SADe-Tarjonta</a:t>
              </a:r>
              <a:r>
                <a:rPr lang="fi-FI" b="1" dirty="0" smtClean="0">
                  <a:solidFill>
                    <a:schemeClr val="bg1"/>
                  </a:solidFill>
                </a:rPr>
                <a:t>  -tietovaranto</a:t>
              </a:r>
              <a:endPara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2555775" y="2492896"/>
              <a:ext cx="360040" cy="36004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 rot="5400000">
              <a:off x="6264187" y="4617132"/>
              <a:ext cx="3600400" cy="36004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b="1" dirty="0" smtClean="0">
                  <a:solidFill>
                    <a:schemeClr val="bg1"/>
                  </a:solidFill>
                </a:rPr>
                <a:t>RS3G – </a:t>
              </a:r>
              <a:r>
                <a:rPr lang="fi-FI" b="1" dirty="0" err="1" smtClean="0">
                  <a:solidFill>
                    <a:schemeClr val="bg1"/>
                  </a:solidFill>
                </a:rPr>
                <a:t>Student</a:t>
              </a:r>
              <a:r>
                <a:rPr lang="fi-FI" b="1" dirty="0" smtClean="0">
                  <a:solidFill>
                    <a:schemeClr val="bg1"/>
                  </a:solidFill>
                </a:rPr>
                <a:t> </a:t>
              </a:r>
              <a:r>
                <a:rPr lang="fi-FI" b="1" dirty="0" err="1" smtClean="0">
                  <a:solidFill>
                    <a:schemeClr val="bg1"/>
                  </a:solidFill>
                </a:rPr>
                <a:t>Mobility</a:t>
              </a:r>
              <a:endPara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 rot="5400000">
              <a:off x="6768244" y="4617132"/>
              <a:ext cx="3600400" cy="36004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b="1" dirty="0" smtClean="0">
                  <a:solidFill>
                    <a:schemeClr val="bg1"/>
                  </a:solidFill>
                </a:rPr>
                <a:t>NORD – </a:t>
              </a:r>
              <a:r>
                <a:rPr lang="fi-FI" b="1" dirty="0" err="1" smtClean="0">
                  <a:solidFill>
                    <a:schemeClr val="bg1"/>
                  </a:solidFill>
                </a:rPr>
                <a:t>Nordforum</a:t>
              </a:r>
              <a:r>
                <a:rPr lang="fi-FI" b="1" dirty="0" smtClean="0">
                  <a:solidFill>
                    <a:schemeClr val="bg1"/>
                  </a:solidFill>
                </a:rPr>
                <a:t> </a:t>
              </a:r>
              <a:endPara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 rot="5400000">
              <a:off x="2447764" y="4617132"/>
              <a:ext cx="3600400" cy="36004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b="1" dirty="0" smtClean="0"/>
                <a:t>INTEGRAATIO – </a:t>
              </a:r>
              <a:r>
                <a:rPr lang="fi-FI" b="1" dirty="0" err="1" smtClean="0"/>
                <a:t>järj.palvelut</a:t>
              </a:r>
              <a:endParaRPr kumimoji="0" lang="fi-FI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4067944" y="2492896"/>
              <a:ext cx="360040" cy="36004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 rot="5400000">
              <a:off x="5256075" y="4617132"/>
              <a:ext cx="3600400" cy="36004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b="1" dirty="0" smtClean="0">
                  <a:solidFill>
                    <a:schemeClr val="bg1"/>
                  </a:solidFill>
                </a:rPr>
                <a:t>VIRTA – </a:t>
              </a:r>
              <a:r>
                <a:rPr lang="fi-FI" b="1" dirty="0" err="1" smtClean="0">
                  <a:solidFill>
                    <a:schemeClr val="bg1"/>
                  </a:solidFill>
                </a:rPr>
                <a:t>viranomaistietovarant</a:t>
              </a:r>
              <a:r>
                <a:rPr lang="fi-FI" b="1" dirty="0" smtClean="0">
                  <a:solidFill>
                    <a:schemeClr val="bg1"/>
                  </a:solidFill>
                </a:rPr>
                <a:t>. </a:t>
              </a:r>
              <a:endPara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31" name="Title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Opin kokonaiskuva 2011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 bwMode="auto">
          <a:xfrm>
            <a:off x="2699792" y="2420888"/>
            <a:ext cx="504056" cy="504056"/>
          </a:xfrm>
          <a:prstGeom prst="rect">
            <a:avLst/>
          </a:prstGeom>
          <a:noFill/>
          <a:ln w="114300" cap="flat" cmpd="sng" algn="ctr">
            <a:solidFill>
              <a:srgbClr val="42F90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3" name="Group 44"/>
          <p:cNvGrpSpPr/>
          <p:nvPr/>
        </p:nvGrpSpPr>
        <p:grpSpPr>
          <a:xfrm>
            <a:off x="5364088" y="0"/>
            <a:ext cx="2592288" cy="1246403"/>
            <a:chOff x="4860032" y="44624"/>
            <a:chExt cx="2592288" cy="1246403"/>
          </a:xfrm>
        </p:grpSpPr>
        <p:sp>
          <p:nvSpPr>
            <p:cNvPr id="32" name="Rectangle 31"/>
            <p:cNvSpPr/>
            <p:nvPr/>
          </p:nvSpPr>
          <p:spPr bwMode="auto">
            <a:xfrm>
              <a:off x="4860032" y="44624"/>
              <a:ext cx="330014" cy="382307"/>
            </a:xfrm>
            <a:prstGeom prst="rect">
              <a:avLst/>
            </a:prstGeom>
            <a:solidFill>
              <a:srgbClr val="66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9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4860032" y="476672"/>
              <a:ext cx="330014" cy="382307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4860032" y="908720"/>
              <a:ext cx="330014" cy="382307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220072" y="44624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i-FI" dirty="0" smtClean="0"/>
                <a:t>kehitysprojekti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220072" y="467380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i-FI" dirty="0" smtClean="0"/>
                <a:t>valmistelussa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220072" y="908720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i-FI" dirty="0" smtClean="0"/>
                <a:t>aihio</a:t>
              </a:r>
              <a:endParaRPr lang="en-US" dirty="0"/>
            </a:p>
          </p:txBody>
        </p:sp>
      </p:grpSp>
      <p:sp>
        <p:nvSpPr>
          <p:cNvPr id="44" name="Down Arrow 43"/>
          <p:cNvSpPr/>
          <p:nvPr/>
        </p:nvSpPr>
        <p:spPr bwMode="auto">
          <a:xfrm>
            <a:off x="2627784" y="1412776"/>
            <a:ext cx="648072" cy="864096"/>
          </a:xfrm>
          <a:prstGeom prst="downArrow">
            <a:avLst/>
          </a:prstGeom>
          <a:solidFill>
            <a:srgbClr val="42F901"/>
          </a:solidFill>
          <a:ln w="762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Korkeakoulujen opiskelun ja opetuksen kokonaisarkkitehtuurityö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 bwMode="auto">
          <a:xfrm>
            <a:off x="611560" y="1916832"/>
            <a:ext cx="2376264" cy="1440160"/>
          </a:xfrm>
          <a:prstGeom prst="rightArrow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b="1" dirty="0" smtClean="0">
                <a:solidFill>
                  <a:schemeClr val="bg1"/>
                </a:solidFill>
              </a:rPr>
              <a:t>Sisällön kehittäminen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611560" y="5157192"/>
            <a:ext cx="2376264" cy="144016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Sitoutuminen</a:t>
            </a:r>
            <a:r>
              <a:rPr lang="fi-FI" b="1" dirty="0" smtClean="0">
                <a:solidFill>
                  <a:schemeClr val="bg1"/>
                </a:solidFill>
              </a:rPr>
              <a:t>, päätöksenteko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611560" y="3501008"/>
            <a:ext cx="2376264" cy="1440160"/>
          </a:xfrm>
          <a:prstGeom prst="rightArrow">
            <a:avLst/>
          </a:prstGeom>
          <a:solidFill>
            <a:srgbClr val="367CB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Teknologia-</a:t>
            </a:r>
            <a:r>
              <a:rPr kumimoji="0" lang="fi-FI" sz="1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 alusta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Content Placeholder 5"/>
          <p:cNvSpPr>
            <a:spLocks noGrp="1"/>
          </p:cNvSpPr>
          <p:nvPr>
            <p:ph idx="1"/>
          </p:nvPr>
        </p:nvSpPr>
        <p:spPr>
          <a:xfrm>
            <a:off x="3059832" y="2348881"/>
            <a:ext cx="5832648" cy="504056"/>
          </a:xfrm>
        </p:spPr>
        <p:txBody>
          <a:bodyPr anchor="ctr"/>
          <a:lstStyle/>
          <a:p>
            <a:r>
              <a:rPr lang="fi-FI" dirty="0" smtClean="0"/>
              <a:t>OHA, </a:t>
            </a:r>
            <a:r>
              <a:rPr lang="fi-FI" dirty="0" err="1" smtClean="0"/>
              <a:t>Opi-osahanke</a:t>
            </a:r>
            <a:endParaRPr lang="fi-FI" b="1" dirty="0" smtClean="0"/>
          </a:p>
          <a:p>
            <a:r>
              <a:rPr lang="fi-FI" dirty="0" smtClean="0"/>
              <a:t>Valmiin luonnoksen esittely ja jatkokehitys syksyllä 2011</a:t>
            </a:r>
          </a:p>
          <a:p>
            <a:r>
              <a:rPr lang="fi-FI" dirty="0" smtClean="0"/>
              <a:t>Arkkitehtuuria toteuttavia kehitysprojekteja jo 2011 alkaen (TIPTOP, LVI, TARJONTA)</a:t>
            </a:r>
          </a:p>
        </p:txBody>
      </p:sp>
      <p:sp>
        <p:nvSpPr>
          <p:cNvPr id="11" name="Content Placeholder 5"/>
          <p:cNvSpPr txBox="1">
            <a:spLocks/>
          </p:cNvSpPr>
          <p:nvPr/>
        </p:nvSpPr>
        <p:spPr bwMode="auto">
          <a:xfrm>
            <a:off x="3059832" y="5589240"/>
            <a:ext cx="583264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5113" marR="0" lvl="0" indent="-2651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fi-FI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KOKOA, OKM, </a:t>
            </a:r>
            <a:r>
              <a:rPr kumimoji="0" lang="fi-FI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SADe</a:t>
            </a:r>
            <a:r>
              <a:rPr kumimoji="0" lang="fi-FI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(VM), OPH,</a:t>
            </a:r>
            <a:r>
              <a:rPr kumimoji="0" lang="fi-FI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Opi, </a:t>
            </a:r>
            <a:r>
              <a:rPr kumimoji="0" lang="fi-FI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kk:t</a:t>
            </a:r>
            <a:endParaRPr kumimoji="0" lang="fi-FI" sz="20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13" marR="0" lvl="0" indent="-2651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fi-FI" sz="2000" b="0" kern="0" dirty="0" smtClean="0">
                <a:latin typeface="+mn-lt"/>
                <a:cs typeface="+mn-cs"/>
              </a:rPr>
              <a:t>Vuoden 2012 alusta alkaen korkeakoulujen osalta; </a:t>
            </a:r>
            <a:r>
              <a:rPr lang="fi-FI" sz="2000" b="0" kern="0" dirty="0" err="1" smtClean="0">
                <a:latin typeface="+mn-lt"/>
                <a:cs typeface="+mn-cs"/>
              </a:rPr>
              <a:t>RAKETTI-hanke</a:t>
            </a:r>
            <a:r>
              <a:rPr lang="fi-FI" sz="2000" b="0" kern="0" dirty="0" smtClean="0">
                <a:latin typeface="+mn-lt"/>
                <a:cs typeface="+mn-cs"/>
              </a:rPr>
              <a:t> sitoutunut 6/2011</a:t>
            </a:r>
          </a:p>
          <a:p>
            <a:pPr marL="265113" marR="0" lvl="0" indent="-2651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fi-FI" sz="2000" b="0" kern="0" dirty="0" smtClean="0">
                <a:latin typeface="+mn-lt"/>
                <a:cs typeface="+mn-cs"/>
              </a:rPr>
              <a:t>Pelisäännöt (</a:t>
            </a:r>
            <a:r>
              <a:rPr lang="fi-FI" sz="2000" b="0" kern="0" dirty="0" err="1" smtClean="0">
                <a:latin typeface="+mn-lt"/>
                <a:cs typeface="+mn-cs"/>
              </a:rPr>
              <a:t>RAKETTI-pelisääntöryhmä</a:t>
            </a:r>
            <a:r>
              <a:rPr lang="fi-FI" sz="2000" b="0" kern="0" dirty="0" smtClean="0">
                <a:latin typeface="+mn-lt"/>
                <a:cs typeface="+mn-cs"/>
              </a:rPr>
              <a:t>)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 bwMode="auto">
          <a:xfrm>
            <a:off x="3059832" y="3933056"/>
            <a:ext cx="583264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5113" marR="0" lvl="0" indent="-2651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fi-FI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Opi-INTEGRAATIO</a:t>
            </a:r>
            <a:r>
              <a:rPr kumimoji="0" lang="fi-FI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fi-FI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i-FI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SADe</a:t>
            </a:r>
            <a:r>
              <a:rPr kumimoji="0" lang="fi-FI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fi-FI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FUCIO,</a:t>
            </a:r>
            <a:r>
              <a:rPr kumimoji="0" lang="fi-FI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AAPA, </a:t>
            </a:r>
            <a:r>
              <a:rPr kumimoji="0" lang="fi-FI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kk:t</a:t>
            </a:r>
            <a:endParaRPr kumimoji="0" lang="fi-FI" sz="20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13" marR="0" lvl="0" indent="-2651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fi-FI" sz="2000" b="0" kern="0" dirty="0" smtClean="0">
                <a:latin typeface="+mn-lt"/>
                <a:cs typeface="+mn-cs"/>
              </a:rPr>
              <a:t>Viestiväylä, yleis- ja järjestelmäpalvelut</a:t>
            </a:r>
            <a:r>
              <a:rPr lang="fi-FI" sz="2000" b="0" kern="0" noProof="0" dirty="0" smtClean="0">
                <a:latin typeface="+mn-lt"/>
                <a:cs typeface="+mn-cs"/>
              </a:rPr>
              <a:t> </a:t>
            </a:r>
          </a:p>
          <a:p>
            <a:pPr marL="265113" marR="0" lvl="0" indent="-2651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fi-FI" sz="2000" b="0" kern="0" noProof="0" dirty="0" smtClean="0">
                <a:latin typeface="+mn-lt"/>
                <a:cs typeface="+mn-cs"/>
              </a:rPr>
              <a:t>Päätöspisteet akuutteja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27384"/>
            <a:ext cx="8784976" cy="6972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79712" y="2348880"/>
            <a:ext cx="1584176" cy="36004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4" name="Rectangle 3"/>
          <p:cNvSpPr/>
          <p:nvPr/>
        </p:nvSpPr>
        <p:spPr>
          <a:xfrm>
            <a:off x="1979712" y="3573016"/>
            <a:ext cx="1584176" cy="216024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5" name="Rectangle 4"/>
          <p:cNvSpPr/>
          <p:nvPr/>
        </p:nvSpPr>
        <p:spPr>
          <a:xfrm>
            <a:off x="1763688" y="4149080"/>
            <a:ext cx="2016224" cy="360040"/>
          </a:xfrm>
          <a:prstGeom prst="rect">
            <a:avLst/>
          </a:prstGeom>
          <a:solidFill>
            <a:srgbClr val="FFFF00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>
                <a:solidFill>
                  <a:schemeClr val="tx1"/>
                </a:solidFill>
              </a:rPr>
              <a:t>Prosessit-palvelut</a:t>
            </a:r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79712" y="2780928"/>
            <a:ext cx="1584176" cy="288032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7" name="Rectangle 6"/>
          <p:cNvSpPr/>
          <p:nvPr/>
        </p:nvSpPr>
        <p:spPr>
          <a:xfrm>
            <a:off x="2843808" y="4581128"/>
            <a:ext cx="1584176" cy="288032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8" name="Rectangle 7"/>
          <p:cNvSpPr/>
          <p:nvPr/>
        </p:nvSpPr>
        <p:spPr>
          <a:xfrm>
            <a:off x="4572000" y="4077072"/>
            <a:ext cx="1656184" cy="216024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9" name="Rectangle 8"/>
          <p:cNvSpPr/>
          <p:nvPr/>
        </p:nvSpPr>
        <p:spPr>
          <a:xfrm>
            <a:off x="4572000" y="4293096"/>
            <a:ext cx="1656184" cy="288032"/>
          </a:xfrm>
          <a:prstGeom prst="rect">
            <a:avLst/>
          </a:prstGeom>
          <a:noFill/>
          <a:ln w="762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10" name="Rectangle 9"/>
          <p:cNvSpPr/>
          <p:nvPr/>
        </p:nvSpPr>
        <p:spPr>
          <a:xfrm>
            <a:off x="5436096" y="4581128"/>
            <a:ext cx="1656184" cy="216024"/>
          </a:xfrm>
          <a:prstGeom prst="rect">
            <a:avLst/>
          </a:prstGeom>
          <a:noFill/>
          <a:ln w="762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11" name="Rectangle 10"/>
          <p:cNvSpPr/>
          <p:nvPr/>
        </p:nvSpPr>
        <p:spPr>
          <a:xfrm>
            <a:off x="3707904" y="3861048"/>
            <a:ext cx="1584176" cy="216024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12" name="Rectangle 11"/>
          <p:cNvSpPr/>
          <p:nvPr/>
        </p:nvSpPr>
        <p:spPr>
          <a:xfrm>
            <a:off x="5436096" y="3573016"/>
            <a:ext cx="1656184" cy="432048"/>
          </a:xfrm>
          <a:prstGeom prst="rect">
            <a:avLst/>
          </a:prstGeom>
          <a:noFill/>
          <a:ln w="762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13" name="Rectangle 12"/>
          <p:cNvSpPr/>
          <p:nvPr/>
        </p:nvSpPr>
        <p:spPr>
          <a:xfrm>
            <a:off x="5436096" y="2060848"/>
            <a:ext cx="1656184" cy="216024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14" name="Rectangle 13"/>
          <p:cNvSpPr/>
          <p:nvPr/>
        </p:nvSpPr>
        <p:spPr>
          <a:xfrm>
            <a:off x="3635896" y="4869160"/>
            <a:ext cx="5112568" cy="216024"/>
          </a:xfrm>
          <a:prstGeom prst="rect">
            <a:avLst/>
          </a:prstGeom>
          <a:noFill/>
          <a:ln w="762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15" name="Rectangle 14"/>
          <p:cNvSpPr/>
          <p:nvPr/>
        </p:nvSpPr>
        <p:spPr>
          <a:xfrm>
            <a:off x="2051720" y="72008"/>
            <a:ext cx="6696744" cy="548680"/>
          </a:xfrm>
          <a:prstGeom prst="rect">
            <a:avLst/>
          </a:prstGeom>
          <a:noFill/>
          <a:ln w="762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16" name="Rectangle 15"/>
          <p:cNvSpPr/>
          <p:nvPr/>
        </p:nvSpPr>
        <p:spPr>
          <a:xfrm>
            <a:off x="3707904" y="5373216"/>
            <a:ext cx="3384376" cy="216024"/>
          </a:xfrm>
          <a:prstGeom prst="rect">
            <a:avLst/>
          </a:prstGeom>
          <a:noFill/>
          <a:ln w="762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17" name="Rectangle 16"/>
          <p:cNvSpPr/>
          <p:nvPr/>
        </p:nvSpPr>
        <p:spPr>
          <a:xfrm>
            <a:off x="7164288" y="5373216"/>
            <a:ext cx="1656184" cy="216024"/>
          </a:xfrm>
          <a:prstGeom prst="rect">
            <a:avLst/>
          </a:prstGeom>
          <a:noFill/>
          <a:ln w="762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18" name="Rectangle 17"/>
          <p:cNvSpPr/>
          <p:nvPr/>
        </p:nvSpPr>
        <p:spPr>
          <a:xfrm>
            <a:off x="3707904" y="1988840"/>
            <a:ext cx="1656184" cy="1800200"/>
          </a:xfrm>
          <a:prstGeom prst="rect">
            <a:avLst/>
          </a:prstGeom>
          <a:noFill/>
          <a:ln w="762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800" dirty="0" smtClean="0">
                <a:solidFill>
                  <a:srgbClr val="FF0000"/>
                </a:solidFill>
              </a:rPr>
              <a:t>XDW</a:t>
            </a:r>
            <a:endParaRPr lang="en-US" sz="2800" dirty="0" err="1" smtClean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07904" y="6093296"/>
            <a:ext cx="1656184" cy="576064"/>
          </a:xfrm>
          <a:prstGeom prst="rect">
            <a:avLst/>
          </a:prstGeom>
          <a:noFill/>
          <a:ln w="762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i-FI" sz="2800" dirty="0" smtClean="0">
                <a:solidFill>
                  <a:srgbClr val="FF0000"/>
                </a:solidFill>
              </a:rPr>
              <a:t>XDW</a:t>
            </a:r>
            <a:endParaRPr lang="en-US" sz="2800" dirty="0" err="1" smtClean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5496" y="6165304"/>
            <a:ext cx="1728192" cy="648072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1800" b="0" dirty="0" smtClean="0">
                <a:cs typeface="Arial" charset="0"/>
              </a:rPr>
              <a:t>Opin arkkitehtuuri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461067" y="1052736"/>
          <a:ext cx="8431414" cy="6264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Isosceles Triangle 3"/>
          <p:cNvSpPr/>
          <p:nvPr/>
        </p:nvSpPr>
        <p:spPr>
          <a:xfrm rot="10800000">
            <a:off x="5868144" y="2780928"/>
            <a:ext cx="2952328" cy="2880320"/>
          </a:xfrm>
          <a:prstGeom prst="triangle">
            <a:avLst/>
          </a:prstGeom>
          <a:solidFill>
            <a:schemeClr val="bg1">
              <a:lumMod val="65000"/>
            </a:scheme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TextBox 4"/>
          <p:cNvSpPr txBox="1"/>
          <p:nvPr/>
        </p:nvSpPr>
        <p:spPr>
          <a:xfrm>
            <a:off x="5940152" y="2825641"/>
            <a:ext cx="27363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b="1" dirty="0" smtClean="0"/>
              <a:t>Oppijan viite-arkkitehtuuri – Korkeakoulujen opiskelun ja </a:t>
            </a:r>
          </a:p>
          <a:p>
            <a:pPr algn="ctr"/>
            <a:r>
              <a:rPr lang="fi-FI" b="1" dirty="0" smtClean="0"/>
              <a:t>opetuksen </a:t>
            </a:r>
          </a:p>
          <a:p>
            <a:pPr algn="ctr"/>
            <a:r>
              <a:rPr lang="fi-FI" b="1" dirty="0" smtClean="0"/>
              <a:t>tukipalveluiden </a:t>
            </a:r>
          </a:p>
          <a:p>
            <a:pPr algn="ctr"/>
            <a:r>
              <a:rPr lang="fi-FI" b="1" dirty="0" smtClean="0"/>
              <a:t>kokonais-</a:t>
            </a:r>
          </a:p>
          <a:p>
            <a:pPr algn="ctr"/>
            <a:r>
              <a:rPr lang="fi-FI" b="1" dirty="0" err="1" smtClean="0"/>
              <a:t>arkkiteh-</a:t>
            </a:r>
            <a:endParaRPr lang="fi-FI" b="1" dirty="0" smtClean="0"/>
          </a:p>
          <a:p>
            <a:pPr algn="ctr"/>
            <a:r>
              <a:rPr lang="fi-FI" b="1" dirty="0" smtClean="0"/>
              <a:t>tuuri</a:t>
            </a:r>
            <a:endParaRPr lang="fi-FI" b="1" dirty="0"/>
          </a:p>
        </p:txBody>
      </p:sp>
      <p:sp>
        <p:nvSpPr>
          <p:cNvPr id="6" name="Rectangle 18"/>
          <p:cNvSpPr txBox="1">
            <a:spLocks noChangeArrowheads="1"/>
          </p:cNvSpPr>
          <p:nvPr/>
        </p:nvSpPr>
        <p:spPr>
          <a:xfrm>
            <a:off x="827088" y="836613"/>
            <a:ext cx="6319837" cy="6477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67CBB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KA-työn</a:t>
            </a:r>
            <a:r>
              <a:rPr kumimoji="0" lang="fi-FI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67CBB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tasot ja siiloja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367CBB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Isosceles Triangle 6"/>
          <p:cNvSpPr/>
          <p:nvPr/>
        </p:nvSpPr>
        <p:spPr bwMode="auto">
          <a:xfrm>
            <a:off x="5868144" y="4293096"/>
            <a:ext cx="864096" cy="1224136"/>
          </a:xfrm>
          <a:prstGeom prst="triangle">
            <a:avLst>
              <a:gd name="adj" fmla="val 53359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6096" y="50758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b="1" dirty="0" smtClean="0"/>
              <a:t>IAM</a:t>
            </a:r>
            <a:endParaRPr lang="fi-FI" b="1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3419872" y="5445224"/>
            <a:ext cx="5040560" cy="288032"/>
          </a:xfrm>
          <a:prstGeom prst="roundRect">
            <a:avLst/>
          </a:prstGeom>
          <a:solidFill>
            <a:srgbClr val="88837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Yleis</a:t>
            </a:r>
            <a:r>
              <a:rPr lang="fi-FI" b="1" dirty="0" smtClean="0">
                <a:solidFill>
                  <a:schemeClr val="bg1"/>
                </a:solidFill>
              </a:rPr>
              <a:t>- ja järjestelmäpalvelut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Toimintaympäristön muutos:</a:t>
            </a:r>
            <a:br>
              <a:rPr lang="fi-FI" dirty="0" smtClean="0"/>
            </a:br>
            <a:r>
              <a:rPr lang="en-US" dirty="0" err="1" smtClean="0"/>
              <a:t>Opiskelu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tutkinnot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fi-FI" sz="2400" dirty="0" smtClean="0"/>
              <a:t>Opiskelijat hakeutuvat nykyistä laaja-alaisempiin koulutuskokonaisuuksiin.</a:t>
            </a:r>
          </a:p>
          <a:p>
            <a:pPr>
              <a:spcBef>
                <a:spcPts val="1200"/>
              </a:spcBef>
            </a:pPr>
            <a:r>
              <a:rPr lang="fi-FI" sz="2400" dirty="0" smtClean="0"/>
              <a:t>Tutkinnon tavoitteet yleismaailmallisempia; erityisosaaminen syntyy aktiivisen työelämäosallistumisen avulla.</a:t>
            </a:r>
          </a:p>
          <a:p>
            <a:pPr>
              <a:spcBef>
                <a:spcPts val="1200"/>
              </a:spcBef>
            </a:pPr>
            <a:r>
              <a:rPr lang="fi-FI" sz="2400" dirty="0" smtClean="0"/>
              <a:t>Yhteistyö koulutuksen järjestämisessä on lisääntynyt kansallisesti ja kansainvälisesti. Opetustarjonta on pirstaloitunut eli yhteen tutkintoon opetusta tuottavien toimijoiden määrä on kasvanut.</a:t>
            </a:r>
          </a:p>
          <a:p>
            <a:pPr>
              <a:spcBef>
                <a:spcPts val="1200"/>
              </a:spcBef>
            </a:pPr>
            <a:r>
              <a:rPr lang="fi-FI" sz="2400" dirty="0" smtClean="0"/>
              <a:t>Liikkuvuus on muuttunut vallitsevaksi toimintamalliksi. Opiskelijat suorittavat opintoja useammassa korkeakoulussa.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Toimintaympäristön muutos:</a:t>
            </a:r>
            <a:br>
              <a:rPr lang="fi-FI" dirty="0" smtClean="0"/>
            </a:br>
            <a:r>
              <a:rPr lang="en-US" dirty="0" err="1" smtClean="0"/>
              <a:t>Tietoon</a:t>
            </a:r>
            <a:r>
              <a:rPr lang="en-US" dirty="0" smtClean="0"/>
              <a:t> </a:t>
            </a:r>
            <a:r>
              <a:rPr lang="en-US" dirty="0" err="1" smtClean="0"/>
              <a:t>perustuvien</a:t>
            </a:r>
            <a:r>
              <a:rPr lang="en-US" dirty="0" smtClean="0"/>
              <a:t> </a:t>
            </a:r>
            <a:r>
              <a:rPr lang="en-US" dirty="0" err="1" smtClean="0"/>
              <a:t>palveluiden</a:t>
            </a:r>
            <a:r>
              <a:rPr lang="en-US" dirty="0" smtClean="0"/>
              <a:t> </a:t>
            </a:r>
            <a:r>
              <a:rPr lang="en-US" dirty="0" err="1" smtClean="0"/>
              <a:t>merkitys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endParaRPr lang="fi-FI" sz="2400" dirty="0" smtClean="0"/>
          </a:p>
          <a:p>
            <a:pPr>
              <a:spcBef>
                <a:spcPts val="1200"/>
              </a:spcBef>
            </a:pPr>
            <a:r>
              <a:rPr lang="fi-FI" sz="2400" dirty="0" smtClean="0"/>
              <a:t>Seurannan merkitys on kasvanut suunnittelun lähtökohtana.</a:t>
            </a:r>
          </a:p>
          <a:p>
            <a:pPr>
              <a:spcBef>
                <a:spcPts val="1200"/>
              </a:spcBef>
            </a:pPr>
            <a:r>
              <a:rPr lang="fi-FI" sz="2400" dirty="0" smtClean="0"/>
              <a:t>Opiskelijoiden tuen tarve kasvanut "itseohjautuvuuden" vuoksi.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KETTI_Pohja">
  <a:themeElements>
    <a:clrScheme name="raketti_suunnittelumall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5073D"/>
      </a:accent1>
      <a:accent2>
        <a:srgbClr val="888377"/>
      </a:accent2>
      <a:accent3>
        <a:srgbClr val="FFFFFF"/>
      </a:accent3>
      <a:accent4>
        <a:srgbClr val="000000"/>
      </a:accent4>
      <a:accent5>
        <a:srgbClr val="DFAAAF"/>
      </a:accent5>
      <a:accent6>
        <a:srgbClr val="7B766B"/>
      </a:accent6>
      <a:hlink>
        <a:srgbClr val="008BC6"/>
      </a:hlink>
      <a:folHlink>
        <a:srgbClr val="009357"/>
      </a:folHlink>
    </a:clrScheme>
    <a:fontScheme name="raketti_suunnittelumalli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367CBB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5073D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raketti_suunnittelumall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5073D"/>
        </a:accent1>
        <a:accent2>
          <a:srgbClr val="888377"/>
        </a:accent2>
        <a:accent3>
          <a:srgbClr val="FFFFFF"/>
        </a:accent3>
        <a:accent4>
          <a:srgbClr val="000000"/>
        </a:accent4>
        <a:accent5>
          <a:srgbClr val="DFAAAF"/>
        </a:accent5>
        <a:accent6>
          <a:srgbClr val="7B766B"/>
        </a:accent6>
        <a:hlink>
          <a:srgbClr val="008BC6"/>
        </a:hlink>
        <a:folHlink>
          <a:srgbClr val="0093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RAKETTI_Pohja</Template>
  <TotalTime>6570</TotalTime>
  <Words>1328</Words>
  <Application>Microsoft Office PowerPoint</Application>
  <PresentationFormat>On-screen Show (4:3)</PresentationFormat>
  <Paragraphs>269</Paragraphs>
  <Slides>38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RAKETTI_Pohja</vt:lpstr>
      <vt:lpstr>PowerPoint Presentation</vt:lpstr>
      <vt:lpstr>TIPTOP</vt:lpstr>
      <vt:lpstr>Korkeakoulujen opiskelun ja opetuksen tukipalveluiden kokonaisarkkitehtuuri</vt:lpstr>
      <vt:lpstr>Opin kokonaiskuva 2011</vt:lpstr>
      <vt:lpstr>Korkeakoulujen opiskelun ja opetuksen kokonaisarkkitehtuurityö</vt:lpstr>
      <vt:lpstr>PowerPoint Presentation</vt:lpstr>
      <vt:lpstr>PowerPoint Presentation</vt:lpstr>
      <vt:lpstr>Toimintaympäristön muutos: Opiskelu ja tutkinnot</vt:lpstr>
      <vt:lpstr>Toimintaympäristön muutos: Tietoon perustuvien palveluiden merkitys</vt:lpstr>
      <vt:lpstr>Toimintaympäristön muutos: Tietovarannot ja tietojärjestelmät</vt:lpstr>
      <vt:lpstr>Arkkitehtuuriperiaatteet</vt:lpstr>
      <vt:lpstr>PowerPoint Presentation</vt:lpstr>
      <vt:lpstr>Korkeakoulujen opiskelun ja opetuksen tukipalveluiden KA: jatkokehitys ja implementointi</vt:lpstr>
      <vt:lpstr>PowerPoint Presentation</vt:lpstr>
      <vt:lpstr>Toimintaa tukevat palvelut: yleisin taso</vt:lpstr>
      <vt:lpstr>TIPTOP-kohteena</vt:lpstr>
      <vt:lpstr>Hakeutujan verkkopalveluiden -kohteena</vt:lpstr>
      <vt:lpstr>Tietovarannot</vt:lpstr>
      <vt:lpstr>TIPTOP-kohteena</vt:lpstr>
      <vt:lpstr>TIPTOP</vt:lpstr>
      <vt:lpstr>TIPTOP</vt:lpstr>
      <vt:lpstr>Päätehtävät</vt:lpstr>
      <vt:lpstr>Lopputuotteet</vt:lpstr>
      <vt:lpstr>PowerPoint Presentation</vt:lpstr>
      <vt:lpstr>Projektin organisointi</vt:lpstr>
      <vt:lpstr>Projektin organisointi</vt:lpstr>
      <vt:lpstr>Projektin resurssit ja aikataulu</vt:lpstr>
      <vt:lpstr>Tietoon perustuvaa tukea opiskelijan opintopolulle</vt:lpstr>
      <vt:lpstr>Tietoon perustuvat palvelut -osaprojekti</vt:lpstr>
      <vt:lpstr>Ratkaisut-osaprojekti (1/2)</vt:lpstr>
      <vt:lpstr>Ratkaisut-osaprojekti (2/2)</vt:lpstr>
      <vt:lpstr>Tuotteistaminen ja hankinnat -osaprojekti</vt:lpstr>
      <vt:lpstr>Yleinen aikataulu</vt:lpstr>
      <vt:lpstr>Menetelmistä</vt:lpstr>
      <vt:lpstr>Projektin valmistelu (1/2)</vt:lpstr>
      <vt:lpstr>Projektin valmistelu (2/2)</vt:lpstr>
      <vt:lpstr>SWOT</vt:lpstr>
      <vt:lpstr>Lisätietoja</vt:lpstr>
    </vt:vector>
  </TitlesOfParts>
  <Company>csc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Antti Mäki</dc:creator>
  <cp:lastModifiedBy>Tapio Ekholm</cp:lastModifiedBy>
  <cp:revision>376</cp:revision>
  <dcterms:created xsi:type="dcterms:W3CDTF">2011-04-11T07:13:59Z</dcterms:created>
  <dcterms:modified xsi:type="dcterms:W3CDTF">2011-09-05T05:36:48Z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pyright">
    <vt:lpwstr>Lucky@</vt:lpwstr>
  </property>
</Properties>
</file>