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1" r:id="rId1"/>
    <p:sldMasterId id="2147483671" r:id="rId2"/>
  </p:sldMasterIdLst>
  <p:notesMasterIdLst>
    <p:notesMasterId r:id="rId13"/>
  </p:notesMasterIdLst>
  <p:handoutMasterIdLst>
    <p:handoutMasterId r:id="rId14"/>
  </p:handoutMasterIdLst>
  <p:sldIdLst>
    <p:sldId id="268" r:id="rId3"/>
    <p:sldId id="277" r:id="rId4"/>
    <p:sldId id="279" r:id="rId5"/>
    <p:sldId id="280" r:id="rId6"/>
    <p:sldId id="278" r:id="rId7"/>
    <p:sldId id="272" r:id="rId8"/>
    <p:sldId id="274" r:id="rId9"/>
    <p:sldId id="275" r:id="rId10"/>
    <p:sldId id="276" r:id="rId11"/>
    <p:sldId id="281" r:id="rId12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78" autoAdjust="0"/>
    <p:restoredTop sz="94660"/>
  </p:normalViewPr>
  <p:slideViewPr>
    <p:cSldViewPr snapToGrid="0" snapToObjects="1">
      <p:cViewPr>
        <p:scale>
          <a:sx n="125" d="100"/>
          <a:sy n="125" d="100"/>
        </p:scale>
        <p:origin x="-2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270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7766"/>
            <a:ext cx="2946065" cy="497332"/>
          </a:xfrm>
          <a:prstGeom prst="rect">
            <a:avLst/>
          </a:prstGeom>
        </p:spPr>
        <p:txBody>
          <a:bodyPr vert="horz" wrap="square" lIns="91432" tIns="45715" rIns="91432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r>
              <a:rPr lang="en-US"/>
              <a:t>© Ari-Pekka Manninen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092" y="9427766"/>
            <a:ext cx="2946065" cy="497332"/>
          </a:xfrm>
          <a:prstGeom prst="rect">
            <a:avLst/>
          </a:prstGeom>
        </p:spPr>
        <p:txBody>
          <a:bodyPr vert="horz" wrap="square" lIns="91432" tIns="45715" rIns="91432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1E890672-26F6-47E2-BE3E-3670B16D5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16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65" cy="497333"/>
          </a:xfrm>
          <a:prstGeom prst="rect">
            <a:avLst/>
          </a:prstGeom>
        </p:spPr>
        <p:txBody>
          <a:bodyPr vert="horz" wrap="square" lIns="91432" tIns="45715" rIns="91432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92" y="1"/>
            <a:ext cx="2946065" cy="497333"/>
          </a:xfrm>
          <a:prstGeom prst="rect">
            <a:avLst/>
          </a:prstGeom>
        </p:spPr>
        <p:txBody>
          <a:bodyPr vert="horz" wrap="square" lIns="91432" tIns="45715" rIns="91432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6B216687-AE6F-4DDA-9F43-641E1ACA421A}" type="datetime1">
              <a:rPr lang="en-US"/>
              <a:pPr>
                <a:defRPr/>
              </a:pPr>
              <a:t>1/24/2012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32" tIns="45715" rIns="91432" bIns="45715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60" y="4714653"/>
            <a:ext cx="5439355" cy="4466756"/>
          </a:xfrm>
          <a:prstGeom prst="rect">
            <a:avLst/>
          </a:prstGeom>
        </p:spPr>
        <p:txBody>
          <a:bodyPr vert="horz" wrap="square" lIns="91432" tIns="45715" rIns="91432" bIns="4571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6065" cy="497332"/>
          </a:xfrm>
          <a:prstGeom prst="rect">
            <a:avLst/>
          </a:prstGeom>
        </p:spPr>
        <p:txBody>
          <a:bodyPr vert="horz" wrap="square" lIns="91432" tIns="45715" rIns="91432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92" y="9427766"/>
            <a:ext cx="2946065" cy="497332"/>
          </a:xfrm>
          <a:prstGeom prst="rect">
            <a:avLst/>
          </a:prstGeom>
        </p:spPr>
        <p:txBody>
          <a:bodyPr vert="horz" wrap="square" lIns="91432" tIns="45715" rIns="91432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4B53498-A565-4A55-AAF5-0E9A0C7D6D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8122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400" y="1772219"/>
            <a:ext cx="7772400" cy="1086181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>
              <a:defRPr sz="5000" b="1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2400" y="3699933"/>
            <a:ext cx="6285600" cy="149799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2600"/>
              </a:lnSpc>
              <a:buNone/>
              <a:defRPr sz="2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US" dirty="0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 userDrawn="1"/>
        </p:nvSpPr>
        <p:spPr>
          <a:xfrm>
            <a:off x="573088" y="5813425"/>
            <a:ext cx="7988300" cy="6508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5" name="Rectangle 9"/>
          <p:cNvSpPr/>
          <p:nvPr userDrawn="1"/>
        </p:nvSpPr>
        <p:spPr>
          <a:xfrm>
            <a:off x="573088" y="1138238"/>
            <a:ext cx="7988300" cy="635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800">
                <a:solidFill>
                  <a:schemeClr val="accent2"/>
                </a:solidFill>
                <a:ea typeface="ＭＳ Ｐゴシック" pitchFamily="-106" charset="-128"/>
                <a:cs typeface="ＭＳ Ｐゴシック" pitchFamily="-106" charset="-128"/>
              </a:rPr>
              <a:t>  </a:t>
            </a: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988988" cy="4246260"/>
          </a:xfrm>
          <a:prstGeom prst="rect">
            <a:avLst/>
          </a:prstGeom>
        </p:spPr>
        <p:txBody>
          <a:bodyPr lIns="0" tIns="144000" rIns="0" bIns="0">
            <a:normAutofit/>
          </a:bodyPr>
          <a:lstStyle>
            <a:lvl1pPr>
              <a:lnSpc>
                <a:spcPts val="2000"/>
              </a:lnSpc>
              <a:buFont typeface="Wingdings" pitchFamily="2" charset="2"/>
              <a:buChar char="Ø"/>
              <a:defRPr sz="2400" b="0"/>
            </a:lvl1pPr>
            <a:lvl2pPr>
              <a:defRPr sz="2000"/>
            </a:lvl2pPr>
            <a:lvl3pPr>
              <a:defRPr sz="1600" baseline="0"/>
            </a:lvl3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572400" y="487740"/>
            <a:ext cx="7988988" cy="65049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defRPr sz="3200" b="1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2"/>
          <p:cNvSpPr/>
          <p:nvPr/>
        </p:nvSpPr>
        <p:spPr>
          <a:xfrm>
            <a:off x="406400" y="1712913"/>
            <a:ext cx="8328025" cy="3921125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1027" name="Picture 8" descr="Aalto_EN_ScienceandTech_21_RGB_1.jpg"/>
          <p:cNvPicPr>
            <a:picLocks noChangeAspect="1"/>
          </p:cNvPicPr>
          <p:nvPr/>
        </p:nvPicPr>
        <p:blipFill>
          <a:blip r:embed="rId3"/>
          <a:srcRect b="21645"/>
          <a:stretch>
            <a:fillRect/>
          </a:stretch>
        </p:blipFill>
        <p:spPr bwMode="auto">
          <a:xfrm>
            <a:off x="0" y="0"/>
            <a:ext cx="21209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Placeholder 7"/>
          <p:cNvSpPr txBox="1">
            <a:spLocks/>
          </p:cNvSpPr>
          <p:nvPr/>
        </p:nvSpPr>
        <p:spPr>
          <a:xfrm>
            <a:off x="7094538" y="6265863"/>
            <a:ext cx="2049462" cy="338137"/>
          </a:xfrm>
          <a:prstGeom prst="rect">
            <a:avLst/>
          </a:prstGeo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buNone/>
              <a:defRPr sz="1200">
                <a:latin typeface="Arial"/>
                <a:cs typeface="Arial"/>
              </a:defRPr>
            </a:lvl2pPr>
            <a:lvl3pPr>
              <a:defRPr sz="12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indent="-342900">
              <a:buFont typeface="Arial" pitchFamily="34" charset="0"/>
              <a:buNone/>
              <a:defRPr/>
            </a:pPr>
            <a:r>
              <a:rPr lang="fi-FI" dirty="0" smtClean="0">
                <a:ea typeface="ＭＳ Ｐゴシック" pitchFamily="-65" charset="-128"/>
              </a:rPr>
              <a:t>© Ari-Pekka Manninen</a:t>
            </a:r>
          </a:p>
        </p:txBody>
      </p:sp>
      <p:sp>
        <p:nvSpPr>
          <p:cNvPr id="12" name="Text Placeholder 7"/>
          <p:cNvSpPr txBox="1">
            <a:spLocks/>
          </p:cNvSpPr>
          <p:nvPr/>
        </p:nvSpPr>
        <p:spPr>
          <a:xfrm>
            <a:off x="0" y="6265863"/>
            <a:ext cx="9144000" cy="338137"/>
          </a:xfrm>
          <a:prstGeom prst="rect">
            <a:avLst/>
          </a:prstGeo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buNone/>
              <a:defRPr sz="1200">
                <a:latin typeface="Arial"/>
                <a:cs typeface="Arial"/>
              </a:defRPr>
            </a:lvl2pPr>
            <a:lvl3pPr>
              <a:defRPr sz="12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indent="-342900" algn="ctr">
              <a:buFont typeface="Arial" pitchFamily="34" charset="0"/>
              <a:buNone/>
              <a:defRPr/>
            </a:pPr>
            <a:r>
              <a:rPr lang="fi-FI" dirty="0" smtClean="0">
                <a:ea typeface="ＭＳ Ｐゴシック" pitchFamily="-65" charset="-128"/>
              </a:rPr>
              <a:t>15.6.2011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9" r:id="rId1"/>
  </p:sldLayoutIdLst>
  <p:transition>
    <p:plus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MS PGothic" pitchFamily="34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MS PGothic" pitchFamily="34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MS PGothic" pitchFamily="34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MS PGothic" pitchFamily="34" charset="-128"/>
          <a:cs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Aalto_EN_ScienceandTech_13_RGB_1.jpg"/>
          <p:cNvPicPr>
            <a:picLocks noChangeAspect="1"/>
          </p:cNvPicPr>
          <p:nvPr/>
        </p:nvPicPr>
        <p:blipFill>
          <a:blip r:embed="rId3"/>
          <a:srcRect b="17993"/>
          <a:stretch>
            <a:fillRect/>
          </a:stretch>
        </p:blipFill>
        <p:spPr bwMode="auto">
          <a:xfrm>
            <a:off x="158750" y="5773738"/>
            <a:ext cx="2590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Placeholder 7"/>
          <p:cNvSpPr txBox="1">
            <a:spLocks/>
          </p:cNvSpPr>
          <p:nvPr/>
        </p:nvSpPr>
        <p:spPr>
          <a:xfrm>
            <a:off x="0" y="6265863"/>
            <a:ext cx="9144000" cy="338137"/>
          </a:xfrm>
          <a:prstGeom prst="rect">
            <a:avLst/>
          </a:prstGeo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buNone/>
              <a:defRPr sz="1200">
                <a:latin typeface="Arial"/>
                <a:cs typeface="Arial"/>
              </a:defRPr>
            </a:lvl2pPr>
            <a:lvl3pPr>
              <a:defRPr sz="12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indent="-342900" algn="ctr">
              <a:buFont typeface="Arial" pitchFamily="34" charset="0"/>
              <a:buNone/>
              <a:defRPr/>
            </a:pPr>
            <a:r>
              <a:rPr lang="fi-FI" dirty="0" smtClean="0">
                <a:ea typeface="ＭＳ Ｐゴシック" pitchFamily="-65" charset="-128"/>
              </a:rPr>
              <a:t>15.6.2011</a:t>
            </a:r>
          </a:p>
        </p:txBody>
      </p:sp>
      <p:sp>
        <p:nvSpPr>
          <p:cNvPr id="9" name="Text Placeholder 7"/>
          <p:cNvSpPr txBox="1">
            <a:spLocks/>
          </p:cNvSpPr>
          <p:nvPr/>
        </p:nvSpPr>
        <p:spPr>
          <a:xfrm>
            <a:off x="0" y="6604000"/>
            <a:ext cx="9144000" cy="169068"/>
          </a:xfrm>
          <a:prstGeom prst="rect">
            <a:avLst/>
          </a:prstGeo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buNone/>
              <a:defRPr sz="1200">
                <a:latin typeface="Arial"/>
                <a:cs typeface="Arial"/>
              </a:defRPr>
            </a:lvl2pPr>
            <a:lvl3pPr>
              <a:defRPr sz="12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indent="-342900" algn="ctr">
              <a:buFont typeface="Arial" pitchFamily="34" charset="0"/>
              <a:buNone/>
              <a:defRPr/>
            </a:pPr>
            <a:r>
              <a:rPr lang="fi-FI" dirty="0" smtClean="0">
                <a:ea typeface="ＭＳ Ｐゴシック" pitchFamily="-65" charset="-128"/>
              </a:rPr>
              <a:t>© Ari-Pekka Manninen</a:t>
            </a: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8278813" y="141288"/>
            <a:ext cx="598487" cy="338137"/>
          </a:xfrm>
          <a:prstGeom prst="rect">
            <a:avLst/>
          </a:prstGeom>
        </p:spPr>
        <p:txBody>
          <a:bodyPr wrap="none" lIns="0" tIns="0" rIns="0" bIns="0"/>
          <a:lstStyle>
            <a:lvl1pPr marL="0">
              <a:spcBef>
                <a:spcPts val="0"/>
              </a:spcBef>
              <a:buNone/>
              <a:defRPr sz="1200" b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>
              <a:buNone/>
              <a:defRPr sz="1200">
                <a:latin typeface="Arial"/>
                <a:cs typeface="Arial"/>
              </a:defRPr>
            </a:lvl2pPr>
            <a:lvl3pPr>
              <a:defRPr sz="1200">
                <a:latin typeface="Arial"/>
                <a:cs typeface="Arial"/>
              </a:defRPr>
            </a:lvl3pPr>
            <a:lvl4pPr>
              <a:defRPr sz="1200">
                <a:latin typeface="Arial"/>
                <a:cs typeface="Arial"/>
              </a:defRPr>
            </a:lvl4pPr>
            <a:lvl5pPr>
              <a:defRPr sz="1200">
                <a:latin typeface="Arial"/>
                <a:cs typeface="Arial"/>
              </a:defRPr>
            </a:lvl5pPr>
          </a:lstStyle>
          <a:p>
            <a:pPr indent="-342900" algn="r">
              <a:buFont typeface="Arial" pitchFamily="34" charset="0"/>
              <a:buNone/>
              <a:defRPr/>
            </a:pPr>
            <a:fld id="{2A2C2386-BD94-4EFE-B97C-ACBFA1AA6DEE}" type="slidenum">
              <a:rPr lang="fi-FI" smtClean="0">
                <a:ea typeface="ＭＳ Ｐゴシック" pitchFamily="-65" charset="-128"/>
              </a:rPr>
              <a:pPr indent="-342900" algn="r">
                <a:buFont typeface="Arial" pitchFamily="34" charset="0"/>
                <a:buNone/>
                <a:defRPr/>
              </a:pPr>
              <a:t>‹#›</a:t>
            </a:fld>
            <a:endParaRPr lang="fi-FI" dirty="0" smtClean="0">
              <a:ea typeface="ＭＳ Ｐゴシック" pitchFamily="-65" charset="-128"/>
            </a:endParaRPr>
          </a:p>
        </p:txBody>
      </p:sp>
      <p:pic>
        <p:nvPicPr>
          <p:cNvPr id="6" name="Picture 10" descr="BES logo kaksi rivia rgb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272944" y="6086475"/>
            <a:ext cx="14478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</p:sldLayoutIdLst>
  <p:transition>
    <p:plus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pitchFamily="-108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MS PGothic" pitchFamily="34" charset="-128"/>
          <a:cs typeface="ＭＳ Ｐゴシック" pitchFamily="-108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MS PGothic" pitchFamily="34" charset="-128"/>
          <a:cs typeface="ＭＳ Ｐゴシック" pitchFamily="-108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MS PGothic" pitchFamily="34" charset="-128"/>
          <a:cs typeface="ＭＳ Ｐゴシック" pitchFamily="-108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MS PGothic" pitchFamily="34" charset="-128"/>
          <a:cs typeface="ＭＳ Ｐゴシック" pitchFamily="-108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pitchFamily="-108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Kuva 1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64263" y="698500"/>
            <a:ext cx="2409825" cy="958850"/>
          </a:xfrm>
          <a:prstGeom prst="rect">
            <a:avLst/>
          </a:prstGeom>
          <a:noFill/>
        </p:spPr>
      </p:pic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72400" y="2387345"/>
            <a:ext cx="798898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4400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Aalto -</a:t>
            </a:r>
            <a:r>
              <a:rPr lang="en-US" sz="4400" b="1" dirty="0" err="1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yliopisto</a:t>
            </a:r>
            <a:r>
              <a:rPr lang="en-US" sz="4400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 </a:t>
            </a:r>
            <a:r>
              <a:rPr lang="en-US" sz="4400" b="1" dirty="0" err="1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ja</a:t>
            </a:r>
            <a:r>
              <a:rPr lang="en-US" sz="4400" b="1" dirty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 </a:t>
            </a:r>
            <a:r>
              <a:rPr lang="en-US" sz="4400" b="1" dirty="0" err="1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tuotemallintamisen</a:t>
            </a:r>
            <a:r>
              <a:rPr lang="en-US" sz="4400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 (BIM)</a:t>
            </a:r>
          </a:p>
          <a:p>
            <a:pPr algn="ctr" eaLnBrk="0" hangingPunct="0"/>
            <a:r>
              <a:rPr lang="en-US" sz="4400" b="1" dirty="0" err="1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opettaminen</a:t>
            </a:r>
            <a:endParaRPr lang="en-US" sz="4400" b="1" dirty="0" smtClean="0">
              <a:solidFill>
                <a:schemeClr val="accent6"/>
              </a:solidFill>
              <a:latin typeface="+mj-lt"/>
              <a:cs typeface="ＭＳ Ｐゴシック" pitchFamily="-108" charset="-128"/>
            </a:endParaRPr>
          </a:p>
          <a:p>
            <a:pPr algn="ctr" eaLnBrk="0" hangingPunct="0"/>
            <a:r>
              <a:rPr lang="en-US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[2 </a:t>
            </a:r>
            <a:r>
              <a:rPr lang="en-US" b="1" dirty="0" err="1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kalvoa</a:t>
            </a:r>
            <a:r>
              <a:rPr lang="en-US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]</a:t>
            </a:r>
          </a:p>
          <a:p>
            <a:pPr algn="ctr" eaLnBrk="0" hangingPunct="0"/>
            <a:endParaRPr lang="en-US" sz="2000" b="1" dirty="0" smtClean="0">
              <a:solidFill>
                <a:schemeClr val="accent6"/>
              </a:solidFill>
              <a:latin typeface="+mj-lt"/>
              <a:cs typeface="ＭＳ Ｐゴシック" pitchFamily="-108" charset="-128"/>
            </a:endParaRPr>
          </a:p>
          <a:p>
            <a:pPr algn="ctr" eaLnBrk="0" hangingPunct="0"/>
            <a:r>
              <a:rPr lang="en-US" sz="2000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15.6.2011</a:t>
            </a:r>
            <a:endParaRPr lang="en-US" sz="4400" b="1" dirty="0">
              <a:solidFill>
                <a:schemeClr val="accent6"/>
              </a:solidFill>
              <a:latin typeface="+mj-lt"/>
              <a:cs typeface="ＭＳ Ｐゴシック" pitchFamily="-108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Esimerkki E-oppimisalustasta</a:t>
            </a:r>
            <a:endParaRPr lang="fi-FI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440" y="1440180"/>
            <a:ext cx="6385560" cy="37033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572400" y="5419785"/>
            <a:ext cx="7988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i-FI" sz="1000" dirty="0" smtClean="0">
                <a:solidFill>
                  <a:schemeClr val="bg1">
                    <a:lumMod val="50000"/>
                  </a:schemeClr>
                </a:solidFill>
              </a:rPr>
              <a:t>Lähde: </a:t>
            </a:r>
            <a:r>
              <a:rPr lang="fi-FI" sz="1000" dirty="0" err="1" smtClean="0">
                <a:solidFill>
                  <a:schemeClr val="bg1">
                    <a:lumMod val="50000"/>
                  </a:schemeClr>
                </a:solidFill>
              </a:rPr>
              <a:t>Babič</a:t>
            </a:r>
            <a:r>
              <a:rPr lang="fi-FI" sz="1000" dirty="0">
                <a:solidFill>
                  <a:schemeClr val="bg1">
                    <a:lumMod val="50000"/>
                  </a:schemeClr>
                </a:solidFill>
              </a:rPr>
              <a:t>, N.Č., </a:t>
            </a:r>
            <a:r>
              <a:rPr lang="fi-FI" sz="1000" dirty="0" err="1">
                <a:solidFill>
                  <a:schemeClr val="bg1">
                    <a:lumMod val="50000"/>
                  </a:schemeClr>
                </a:solidFill>
              </a:rPr>
              <a:t>Rebolj</a:t>
            </a:r>
            <a:r>
              <a:rPr lang="fi-FI" sz="1000" dirty="0">
                <a:solidFill>
                  <a:schemeClr val="bg1">
                    <a:lumMod val="50000"/>
                  </a:schemeClr>
                </a:solidFill>
              </a:rPr>
              <a:t>, D. (2010).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Learning About BIM in Early Design Using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Inpro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Training Environment. Paper 121. CIB W78. 27th International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Confrence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16-18 November 2010. Cairo. Egypt.</a:t>
            </a:r>
            <a:endParaRPr lang="fi-FI" sz="1000" dirty="0">
              <a:solidFill>
                <a:schemeClr val="bg1">
                  <a:lumMod val="50000"/>
                </a:schemeClr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398565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988988" cy="451014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fi-FI" dirty="0">
                <a:latin typeface="Verdana" pitchFamily="34" charset="0"/>
              </a:rPr>
              <a:t>Aalto -yliopiston BIM opettamisesta vastaa tulevaisuudessa perustettava ”BIM –Center”, jonka professorivalintaprosessi on parasta aikaa </a:t>
            </a:r>
            <a:r>
              <a:rPr lang="fi-FI" dirty="0" smtClean="0">
                <a:latin typeface="Verdana" pitchFamily="34" charset="0"/>
              </a:rPr>
              <a:t>käynnissä</a:t>
            </a:r>
          </a:p>
          <a:p>
            <a:pPr marL="0" indent="0">
              <a:lnSpc>
                <a:spcPct val="100000"/>
              </a:lnSpc>
              <a:buNone/>
            </a:pPr>
            <a:endParaRPr lang="fi-FI" dirty="0">
              <a:latin typeface="Verdana" pitchFamily="34" charset="0"/>
            </a:endParaRPr>
          </a:p>
          <a:p>
            <a:pPr>
              <a:lnSpc>
                <a:spcPct val="100000"/>
              </a:lnSpc>
            </a:pPr>
            <a:r>
              <a:rPr lang="fi-FI" dirty="0" smtClean="0">
                <a:latin typeface="Verdana" pitchFamily="34" charset="0"/>
              </a:rPr>
              <a:t>Tässä vaiheessa on tunnistettu, että pystymme antamaan opetusta BES -tutkimusryhmästämme vähintään seuraavilla aihe-alueilla (2012</a:t>
            </a:r>
            <a:r>
              <a:rPr lang="fi-FI" dirty="0" smtClean="0">
                <a:latin typeface="Verdana" pitchFamily="34" charset="0"/>
                <a:sym typeface="Wingdings" pitchFamily="2" charset="2"/>
              </a:rPr>
              <a:t>)</a:t>
            </a:r>
            <a:r>
              <a:rPr lang="fi-FI" dirty="0" smtClean="0">
                <a:latin typeface="Verdana" pitchFamily="34" charset="0"/>
              </a:rPr>
              <a:t>:</a:t>
            </a:r>
          </a:p>
          <a:p>
            <a:pPr lvl="1"/>
            <a:r>
              <a:rPr lang="fi-FI" sz="1900" dirty="0" err="1" smtClean="0">
                <a:latin typeface="Verdana" pitchFamily="34" charset="0"/>
              </a:rPr>
              <a:t>Infran</a:t>
            </a:r>
            <a:r>
              <a:rPr lang="fi-FI" sz="1900" dirty="0" smtClean="0">
                <a:latin typeface="Verdana" pitchFamily="34" charset="0"/>
              </a:rPr>
              <a:t> elinkaareen osallistuva loppukäyttäjä ja BIM</a:t>
            </a:r>
          </a:p>
          <a:p>
            <a:pPr marL="457200" lvl="1" indent="0">
              <a:buNone/>
            </a:pPr>
            <a:r>
              <a:rPr lang="fi-FI" sz="1900" dirty="0">
                <a:latin typeface="Verdana" pitchFamily="34" charset="0"/>
              </a:rPr>
              <a:t>	</a:t>
            </a:r>
            <a:r>
              <a:rPr lang="fi-FI" sz="1400" dirty="0" smtClean="0">
                <a:latin typeface="Verdana" pitchFamily="34" charset="0"/>
              </a:rPr>
              <a:t>(A-P Manninen / S. Kärnä)</a:t>
            </a:r>
          </a:p>
          <a:p>
            <a:pPr lvl="1"/>
            <a:r>
              <a:rPr lang="fi-FI" sz="1900" dirty="0" err="1" smtClean="0">
                <a:latin typeface="Verdana" pitchFamily="34" charset="0"/>
              </a:rPr>
              <a:t>Infrahankkeen</a:t>
            </a:r>
            <a:r>
              <a:rPr lang="fi-FI" sz="1900" dirty="0" smtClean="0">
                <a:latin typeface="Verdana" pitchFamily="34" charset="0"/>
              </a:rPr>
              <a:t> kustannushallinta ja BIM</a:t>
            </a:r>
          </a:p>
          <a:p>
            <a:pPr marL="457200" lvl="1" indent="0">
              <a:buNone/>
            </a:pPr>
            <a:r>
              <a:rPr lang="fi-FI" sz="1900" dirty="0">
                <a:latin typeface="Verdana" pitchFamily="34" charset="0"/>
              </a:rPr>
              <a:t>	</a:t>
            </a:r>
            <a:r>
              <a:rPr lang="fi-FI" sz="1400" dirty="0" smtClean="0">
                <a:latin typeface="Verdana" pitchFamily="34" charset="0"/>
              </a:rPr>
              <a:t>(A-P Manninen)</a:t>
            </a:r>
          </a:p>
          <a:p>
            <a:pPr lvl="1"/>
            <a:r>
              <a:rPr lang="fi-FI" sz="1900" dirty="0" smtClean="0">
                <a:latin typeface="Verdana" pitchFamily="34" charset="0"/>
              </a:rPr>
              <a:t>Hankkeen palautejärjestelmä ja BIM</a:t>
            </a:r>
          </a:p>
          <a:p>
            <a:pPr marL="914400" lvl="2" indent="0">
              <a:buNone/>
            </a:pPr>
            <a:r>
              <a:rPr lang="fi-FI" sz="1400" dirty="0" smtClean="0">
                <a:latin typeface="Verdana" pitchFamily="34" charset="0"/>
              </a:rPr>
              <a:t>(S. Kärnä)</a:t>
            </a:r>
          </a:p>
          <a:p>
            <a:pPr lvl="1"/>
            <a:r>
              <a:rPr lang="fi-FI" sz="1900" dirty="0" err="1" smtClean="0">
                <a:latin typeface="Verdana" pitchFamily="34" charset="0"/>
              </a:rPr>
              <a:t>infraBIM</a:t>
            </a:r>
            <a:r>
              <a:rPr lang="fi-FI" sz="1900" dirty="0" smtClean="0">
                <a:latin typeface="Verdana" pitchFamily="34" charset="0"/>
              </a:rPr>
              <a:t> –</a:t>
            </a:r>
            <a:r>
              <a:rPr lang="fi-FI" sz="1900" dirty="0" err="1" smtClean="0">
                <a:latin typeface="Verdana" pitchFamily="34" charset="0"/>
              </a:rPr>
              <a:t>pohjaiset</a:t>
            </a:r>
            <a:r>
              <a:rPr lang="fi-FI" sz="1900" dirty="0" smtClean="0">
                <a:latin typeface="Verdana" pitchFamily="34" charset="0"/>
              </a:rPr>
              <a:t> julkiset hankintamenetelmät</a:t>
            </a:r>
          </a:p>
          <a:p>
            <a:pPr marL="914400" lvl="2" indent="0">
              <a:buNone/>
            </a:pPr>
            <a:r>
              <a:rPr lang="fi-FI" sz="1400" dirty="0" smtClean="0">
                <a:latin typeface="Verdana" pitchFamily="34" charset="0"/>
              </a:rPr>
              <a:t>(</a:t>
            </a:r>
            <a:r>
              <a:rPr lang="fi-FI" sz="1400" dirty="0" err="1" smtClean="0">
                <a:latin typeface="Verdana" pitchFamily="34" charset="0"/>
              </a:rPr>
              <a:t>FINBIM-työpaketin</a:t>
            </a:r>
            <a:r>
              <a:rPr lang="fi-FI" sz="1400" dirty="0" smtClean="0">
                <a:latin typeface="Verdana" pitchFamily="34" charset="0"/>
              </a:rPr>
              <a:t> tutkimustulosten pohjalta / A-P Manninen)</a:t>
            </a:r>
          </a:p>
          <a:p>
            <a:pPr lvl="1"/>
            <a:r>
              <a:rPr lang="fi-FI" sz="1900" dirty="0" err="1">
                <a:latin typeface="Verdana" pitchFamily="34" charset="0"/>
              </a:rPr>
              <a:t>infraBIM</a:t>
            </a:r>
            <a:r>
              <a:rPr lang="fi-FI" sz="1900" dirty="0">
                <a:latin typeface="Verdana" pitchFamily="34" charset="0"/>
              </a:rPr>
              <a:t> ”Yleistä 1.1”; terminologia, mallintamisen </a:t>
            </a:r>
            <a:r>
              <a:rPr lang="fi-FI" sz="1900" dirty="0" smtClean="0">
                <a:latin typeface="Verdana" pitchFamily="34" charset="0"/>
              </a:rPr>
              <a:t>päävaiheet – </a:t>
            </a:r>
            <a:r>
              <a:rPr lang="fi-FI" sz="1900" dirty="0" err="1" smtClean="0">
                <a:latin typeface="Verdana" pitchFamily="34" charset="0"/>
              </a:rPr>
              <a:t>kts</a:t>
            </a:r>
            <a:r>
              <a:rPr lang="fi-FI" sz="1900" dirty="0" smtClean="0">
                <a:latin typeface="Verdana" pitchFamily="34" charset="0"/>
              </a:rPr>
              <a:t>. seuraava kalvo</a:t>
            </a:r>
          </a:p>
          <a:p>
            <a:pPr marL="914400" lvl="2" indent="0">
              <a:buNone/>
            </a:pPr>
            <a:r>
              <a:rPr lang="fi-FI" sz="1400" dirty="0" smtClean="0">
                <a:latin typeface="Verdana" pitchFamily="34" charset="0"/>
              </a:rPr>
              <a:t>(A-P Manninen)</a:t>
            </a:r>
          </a:p>
          <a:p>
            <a:pPr lvl="1"/>
            <a:endParaRPr lang="fi-FI" sz="1400" dirty="0" smtClean="0">
              <a:latin typeface="Verdana" pitchFamily="34" charset="0"/>
            </a:endParaRPr>
          </a:p>
          <a:p>
            <a:pPr lvl="1"/>
            <a:endParaRPr lang="fi-FI" dirty="0" smtClean="0">
              <a:latin typeface="Verdana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 smtClean="0">
              <a:latin typeface="Verdana" pitchFamily="34" charset="0"/>
            </a:endParaRPr>
          </a:p>
          <a:p>
            <a:endParaRPr lang="en-US" dirty="0">
              <a:latin typeface="Verdana" pitchFamily="34" charset="0"/>
            </a:endParaRPr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Aalto –yliopisto / BES -tutkimusryhmä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3182843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fi-FI" dirty="0" err="1" smtClean="0">
                <a:latin typeface="Verdana" pitchFamily="34" charset="0"/>
              </a:rPr>
              <a:t>Infra-alan</a:t>
            </a:r>
            <a:r>
              <a:rPr lang="fi-FI" dirty="0" smtClean="0">
                <a:latin typeface="Verdana" pitchFamily="34" charset="0"/>
              </a:rPr>
              <a:t> BIM opetus ja koulutus vaatii koulutustasot ja –ryhmät läpileikkaavia, yhteisiä esityksiä ainakin seuraavilta osa-alueilta:</a:t>
            </a:r>
          </a:p>
          <a:p>
            <a:pPr lvl="1"/>
            <a:r>
              <a:rPr lang="fi-FI" dirty="0" smtClean="0">
                <a:latin typeface="Verdana" pitchFamily="34" charset="0"/>
              </a:rPr>
              <a:t>Terminologia!!!</a:t>
            </a:r>
          </a:p>
          <a:p>
            <a:pPr lvl="1"/>
            <a:r>
              <a:rPr lang="fi-FI" dirty="0" smtClean="0">
                <a:latin typeface="Verdana" pitchFamily="34" charset="0"/>
              </a:rPr>
              <a:t>Elinkaaren BIM –</a:t>
            </a:r>
            <a:r>
              <a:rPr lang="fi-FI" dirty="0" err="1" smtClean="0">
                <a:latin typeface="Verdana" pitchFamily="34" charset="0"/>
              </a:rPr>
              <a:t>pohjaiset</a:t>
            </a:r>
            <a:r>
              <a:rPr lang="fi-FI" dirty="0" smtClean="0">
                <a:latin typeface="Verdana" pitchFamily="34" charset="0"/>
              </a:rPr>
              <a:t> päävaiheet ja tietomallin sisältö (vrt. esisuunnittelu, suunnittelu, rakentaminen, käyttö)</a:t>
            </a:r>
            <a:endParaRPr lang="fi-FI" dirty="0">
              <a:latin typeface="Verdana" pitchFamily="34" charset="0"/>
            </a:endParaRPr>
          </a:p>
          <a:p>
            <a:pPr lvl="1"/>
            <a:r>
              <a:rPr lang="fi-FI" dirty="0" err="1" smtClean="0">
                <a:latin typeface="Verdana" pitchFamily="34" charset="0"/>
              </a:rPr>
              <a:t>jne</a:t>
            </a:r>
            <a:r>
              <a:rPr lang="fi-FI" dirty="0" smtClean="0">
                <a:latin typeface="Verdana" pitchFamily="34" charset="0"/>
              </a:rPr>
              <a:t>…</a:t>
            </a:r>
          </a:p>
          <a:p>
            <a:pPr marL="457200" lvl="1" indent="0">
              <a:buNone/>
            </a:pPr>
            <a:endParaRPr lang="fi-FI" dirty="0" smtClean="0">
              <a:latin typeface="Verdana" pitchFamily="34" charset="0"/>
            </a:endParaRPr>
          </a:p>
          <a:p>
            <a:pPr marL="457200" lvl="1" indent="0" algn="ctr">
              <a:buNone/>
            </a:pPr>
            <a:r>
              <a:rPr lang="fi-FI" b="1" dirty="0" smtClean="0">
                <a:solidFill>
                  <a:srgbClr val="FFC000"/>
                </a:solidFill>
                <a:latin typeface="Verdana" pitchFamily="34" charset="0"/>
                <a:sym typeface="Wingdings" pitchFamily="2" charset="2"/>
              </a:rPr>
              <a:t>=</a:t>
            </a:r>
          </a:p>
          <a:p>
            <a:pPr marL="457200" lvl="1" indent="0" algn="ctr">
              <a:buNone/>
            </a:pPr>
            <a:r>
              <a:rPr lang="fi-FI" b="1" dirty="0" smtClean="0">
                <a:solidFill>
                  <a:srgbClr val="FFC000"/>
                </a:solidFill>
                <a:latin typeface="Verdana" pitchFamily="34" charset="0"/>
                <a:sym typeface="Wingdings" pitchFamily="2" charset="2"/>
              </a:rPr>
              <a:t>SELKÄRANKA OMAN ERIKOISALUEEN OPETTAMISELLE JA KOULUTTAMISELLE</a:t>
            </a:r>
            <a:endParaRPr lang="fi-FI" b="1" dirty="0" smtClean="0">
              <a:solidFill>
                <a:srgbClr val="FFC000"/>
              </a:solidFill>
              <a:latin typeface="Verdana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 smtClean="0">
              <a:latin typeface="Verdana" pitchFamily="34" charset="0"/>
            </a:endParaRPr>
          </a:p>
          <a:p>
            <a:endParaRPr lang="en-US" dirty="0">
              <a:latin typeface="Verdana" pitchFamily="34" charset="0"/>
            </a:endParaRPr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”Yleinen” BIM -opetus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28159241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Kuva 1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64263" y="698500"/>
            <a:ext cx="2409825" cy="958850"/>
          </a:xfrm>
          <a:prstGeom prst="rect">
            <a:avLst/>
          </a:prstGeom>
          <a:noFill/>
        </p:spPr>
      </p:pic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572400" y="2387345"/>
            <a:ext cx="798898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4400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FINBIM </a:t>
            </a:r>
            <a:r>
              <a:rPr lang="en-US" sz="4400" b="1" dirty="0" err="1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työpaketti</a:t>
            </a:r>
            <a:r>
              <a:rPr lang="en-US" sz="4400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:</a:t>
            </a:r>
          </a:p>
          <a:p>
            <a:pPr algn="ctr" eaLnBrk="0" hangingPunct="0"/>
            <a:r>
              <a:rPr lang="en-US" sz="4400" b="1" dirty="0" err="1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Opetuksen</a:t>
            </a:r>
            <a:r>
              <a:rPr lang="en-US" sz="4400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 </a:t>
            </a:r>
            <a:r>
              <a:rPr lang="en-US" sz="4400" b="1" dirty="0" err="1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ja</a:t>
            </a:r>
            <a:r>
              <a:rPr lang="en-US" sz="4400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 </a:t>
            </a:r>
            <a:r>
              <a:rPr lang="en-US" sz="4400" b="1" dirty="0" err="1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kouluttamisen</a:t>
            </a:r>
            <a:r>
              <a:rPr lang="en-US" sz="4400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 </a:t>
            </a:r>
            <a:r>
              <a:rPr lang="en-US" sz="4400" b="1" dirty="0" err="1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kehittäminen</a:t>
            </a:r>
            <a:endParaRPr lang="en-US" sz="4400" b="1" dirty="0" smtClean="0">
              <a:solidFill>
                <a:schemeClr val="accent6"/>
              </a:solidFill>
              <a:latin typeface="+mj-lt"/>
              <a:cs typeface="ＭＳ Ｐゴシック" pitchFamily="-108" charset="-128"/>
            </a:endParaRPr>
          </a:p>
          <a:p>
            <a:pPr algn="ctr" eaLnBrk="0" hangingPunct="0"/>
            <a:r>
              <a:rPr lang="en-US" b="1" dirty="0" smtClean="0">
                <a:solidFill>
                  <a:schemeClr val="accent6"/>
                </a:solidFill>
                <a:cs typeface="ＭＳ Ｐゴシック" pitchFamily="-108" charset="-128"/>
              </a:rPr>
              <a:t>[6 </a:t>
            </a:r>
            <a:r>
              <a:rPr lang="en-US" b="1" dirty="0" err="1" smtClean="0">
                <a:solidFill>
                  <a:schemeClr val="accent6"/>
                </a:solidFill>
                <a:cs typeface="ＭＳ Ｐゴシック" pitchFamily="-108" charset="-128"/>
              </a:rPr>
              <a:t>kalvoa</a:t>
            </a:r>
            <a:r>
              <a:rPr lang="en-US" b="1" dirty="0" smtClean="0">
                <a:solidFill>
                  <a:schemeClr val="accent6"/>
                </a:solidFill>
                <a:cs typeface="ＭＳ Ｐゴシック" pitchFamily="-108" charset="-128"/>
              </a:rPr>
              <a:t> </a:t>
            </a:r>
            <a:r>
              <a:rPr lang="en-US" b="1" dirty="0" err="1" smtClean="0">
                <a:solidFill>
                  <a:schemeClr val="accent6"/>
                </a:solidFill>
                <a:cs typeface="ＭＳ Ｐゴシック" pitchFamily="-108" charset="-128"/>
              </a:rPr>
              <a:t>keskustelun</a:t>
            </a:r>
            <a:r>
              <a:rPr lang="en-US" b="1" dirty="0" smtClean="0">
                <a:solidFill>
                  <a:schemeClr val="accent6"/>
                </a:solidFill>
                <a:cs typeface="ＭＳ Ｐゴシック" pitchFamily="-108" charset="-128"/>
              </a:rPr>
              <a:t> </a:t>
            </a:r>
            <a:r>
              <a:rPr lang="en-US" b="1" dirty="0" err="1" smtClean="0">
                <a:solidFill>
                  <a:schemeClr val="accent6"/>
                </a:solidFill>
                <a:cs typeface="ＭＳ Ｐゴシック" pitchFamily="-108" charset="-128"/>
              </a:rPr>
              <a:t>tueksi</a:t>
            </a:r>
            <a:r>
              <a:rPr lang="en-US" b="1" dirty="0" smtClean="0">
                <a:solidFill>
                  <a:schemeClr val="accent6"/>
                </a:solidFill>
                <a:cs typeface="ＭＳ Ｐゴシック" pitchFamily="-108" charset="-128"/>
              </a:rPr>
              <a:t>]</a:t>
            </a:r>
            <a:endParaRPr lang="en-US" b="1" dirty="0" smtClean="0">
              <a:solidFill>
                <a:schemeClr val="accent6"/>
              </a:solidFill>
              <a:latin typeface="+mj-lt"/>
              <a:cs typeface="ＭＳ Ｐゴシック" pitchFamily="-108" charset="-128"/>
            </a:endParaRPr>
          </a:p>
          <a:p>
            <a:pPr algn="ctr" eaLnBrk="0" hangingPunct="0"/>
            <a:endParaRPr lang="en-US" sz="2000" b="1" dirty="0" smtClean="0">
              <a:solidFill>
                <a:schemeClr val="accent6"/>
              </a:solidFill>
              <a:latin typeface="+mj-lt"/>
              <a:cs typeface="ＭＳ Ｐゴシック" pitchFamily="-108" charset="-128"/>
            </a:endParaRPr>
          </a:p>
          <a:p>
            <a:pPr algn="ctr" eaLnBrk="0" hangingPunct="0"/>
            <a:r>
              <a:rPr lang="en-US" sz="2000" b="1" dirty="0" smtClean="0">
                <a:solidFill>
                  <a:schemeClr val="accent6"/>
                </a:solidFill>
                <a:latin typeface="+mj-lt"/>
                <a:cs typeface="ＭＳ Ｐゴシック" pitchFamily="-108" charset="-128"/>
              </a:rPr>
              <a:t>15.6.2011</a:t>
            </a:r>
            <a:endParaRPr lang="en-US" sz="4400" b="1" dirty="0">
              <a:solidFill>
                <a:schemeClr val="accent6"/>
              </a:solidFill>
              <a:latin typeface="+mj-lt"/>
              <a:cs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8721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fi-FI" dirty="0">
                <a:latin typeface="Verdana" pitchFamily="34" charset="0"/>
              </a:rPr>
              <a:t>PRE –ohjelman tutkimustulokset ovat avainasemassa tulevaisuuden koulutuksen ja opetuksen kannalta! Lisäksi PRE mahdollistaa tiiviin vuorovaikutussuhteen opetuksen ja käytännön toiminnan </a:t>
            </a:r>
            <a:r>
              <a:rPr lang="fi-FI" dirty="0" smtClean="0">
                <a:latin typeface="Verdana" pitchFamily="34" charset="0"/>
              </a:rPr>
              <a:t>välille.</a:t>
            </a:r>
            <a:endParaRPr lang="fi-FI" dirty="0">
              <a:latin typeface="Verdana" pitchFamily="34" charset="0"/>
            </a:endParaRPr>
          </a:p>
          <a:p>
            <a:pPr>
              <a:lnSpc>
                <a:spcPct val="100000"/>
              </a:lnSpc>
            </a:pPr>
            <a:endParaRPr lang="fi-FI" dirty="0" smtClean="0">
              <a:latin typeface="Verdana" pitchFamily="34" charset="0"/>
            </a:endParaRPr>
          </a:p>
          <a:p>
            <a:pPr>
              <a:lnSpc>
                <a:spcPct val="100000"/>
              </a:lnSpc>
            </a:pPr>
            <a:r>
              <a:rPr lang="fi-FI" dirty="0" smtClean="0">
                <a:latin typeface="Verdana" pitchFamily="34" charset="0"/>
              </a:rPr>
              <a:t>Aalto-yliopiston </a:t>
            </a:r>
            <a:r>
              <a:rPr lang="fi-FI" dirty="0">
                <a:latin typeface="Verdana" pitchFamily="34" charset="0"/>
              </a:rPr>
              <a:t>BES -tutkimusryhmä on vahvasti mukana omalla osaamisalueellaan BIM tutkimus- ja kehitystyössä.</a:t>
            </a:r>
          </a:p>
          <a:p>
            <a:pPr marL="0" indent="0">
              <a:lnSpc>
                <a:spcPct val="100000"/>
              </a:lnSpc>
              <a:buNone/>
            </a:pPr>
            <a:endParaRPr lang="fi-FI" dirty="0" smtClean="0">
              <a:latin typeface="Verdana" pitchFamily="34" charset="0"/>
            </a:endParaRPr>
          </a:p>
          <a:p>
            <a:pPr>
              <a:lnSpc>
                <a:spcPct val="100000"/>
              </a:lnSpc>
            </a:pPr>
            <a:r>
              <a:rPr lang="fi-FI" b="1" dirty="0" err="1" smtClean="0">
                <a:latin typeface="Verdana" pitchFamily="34" charset="0"/>
              </a:rPr>
              <a:t>Infra-alan</a:t>
            </a:r>
            <a:r>
              <a:rPr lang="fi-FI" b="1" dirty="0" smtClean="0">
                <a:latin typeface="Verdana" pitchFamily="34" charset="0"/>
              </a:rPr>
              <a:t> BIM</a:t>
            </a:r>
            <a:r>
              <a:rPr lang="fi-FI" dirty="0" smtClean="0">
                <a:latin typeface="Verdana" pitchFamily="34" charset="0"/>
              </a:rPr>
              <a:t> opettamista ja kouluttamista kehitetään ja tutkitaan yhteistyössä Oulun yliopiston kanssa </a:t>
            </a:r>
            <a:r>
              <a:rPr lang="fi-FI" dirty="0" err="1" smtClean="0">
                <a:latin typeface="Verdana" pitchFamily="34" charset="0"/>
              </a:rPr>
              <a:t>FINBIM-työpaketissa</a:t>
            </a:r>
            <a:r>
              <a:rPr lang="fi-FI" dirty="0" smtClean="0">
                <a:latin typeface="Verdana" pitchFamily="34" charset="0"/>
              </a:rPr>
              <a:t> (AP1-pilotti5)</a:t>
            </a:r>
          </a:p>
          <a:p>
            <a:pPr>
              <a:lnSpc>
                <a:spcPct val="100000"/>
              </a:lnSpc>
            </a:pPr>
            <a:endParaRPr lang="fi-FI" dirty="0">
              <a:latin typeface="Verdana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 smtClean="0">
              <a:latin typeface="Verdana" pitchFamily="34" charset="0"/>
            </a:endParaRPr>
          </a:p>
          <a:p>
            <a:endParaRPr lang="en-US" dirty="0">
              <a:latin typeface="Verdana" pitchFamily="34" charset="0"/>
            </a:endParaRPr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Yleistä 1/2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95713528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572400" y="1387740"/>
            <a:ext cx="7988988" cy="446442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</a:pPr>
            <a:r>
              <a:rPr lang="fi-FI" dirty="0" smtClean="0">
                <a:latin typeface="Verdana" pitchFamily="34" charset="0"/>
              </a:rPr>
              <a:t>BIM opetusta on tutkittu kansainvälisellä tasolla mm.</a:t>
            </a:r>
          </a:p>
          <a:p>
            <a:pPr lvl="1"/>
            <a:r>
              <a:rPr lang="fi-FI" sz="1400" dirty="0" err="1" smtClean="0"/>
              <a:t>Barison</a:t>
            </a:r>
            <a:r>
              <a:rPr lang="fi-FI" sz="1400" dirty="0"/>
              <a:t>, M., </a:t>
            </a:r>
            <a:r>
              <a:rPr lang="fi-FI" sz="1400" dirty="0" err="1"/>
              <a:t>Santos</a:t>
            </a:r>
            <a:r>
              <a:rPr lang="fi-FI" sz="1400" dirty="0"/>
              <a:t>, E.T. (2010). </a:t>
            </a:r>
            <a:r>
              <a:rPr lang="en-US" sz="1400" dirty="0"/>
              <a:t>Review and Analysis of Current Strategies for Planning a BIM Curriculum. Paper 83. CIB W78. 27th International </a:t>
            </a:r>
            <a:r>
              <a:rPr lang="en-US" sz="1400" dirty="0" err="1"/>
              <a:t>Confrence</a:t>
            </a:r>
            <a:r>
              <a:rPr lang="en-US" sz="1400" dirty="0"/>
              <a:t> 16-18 November 2010. Cairo. Egypt</a:t>
            </a:r>
            <a:r>
              <a:rPr lang="en-US" sz="1400" dirty="0" smtClean="0"/>
              <a:t>.)</a:t>
            </a:r>
          </a:p>
          <a:p>
            <a:pPr lvl="1"/>
            <a:r>
              <a:rPr lang="fi-FI" sz="1400" dirty="0" err="1"/>
              <a:t>Babič</a:t>
            </a:r>
            <a:r>
              <a:rPr lang="fi-FI" sz="1400" dirty="0"/>
              <a:t>, N.Č., </a:t>
            </a:r>
            <a:r>
              <a:rPr lang="fi-FI" sz="1400" dirty="0" err="1"/>
              <a:t>Rebolj</a:t>
            </a:r>
            <a:r>
              <a:rPr lang="fi-FI" sz="1400" dirty="0"/>
              <a:t>, D. (2010). </a:t>
            </a:r>
            <a:r>
              <a:rPr lang="en-US" sz="1400" dirty="0"/>
              <a:t>Learning About BIM in Early Design Using </a:t>
            </a:r>
            <a:r>
              <a:rPr lang="en-US" sz="1400" dirty="0" err="1"/>
              <a:t>Inpro</a:t>
            </a:r>
            <a:r>
              <a:rPr lang="en-US" sz="1400" dirty="0"/>
              <a:t> Training Environment. Paper 121. CIB W78. 27th International </a:t>
            </a:r>
            <a:r>
              <a:rPr lang="en-US" sz="1400" dirty="0" err="1"/>
              <a:t>Confrence</a:t>
            </a:r>
            <a:r>
              <a:rPr lang="en-US" sz="1400" dirty="0"/>
              <a:t> 16-18 November 2010. Cairo. Egypt.</a:t>
            </a:r>
            <a:endParaRPr lang="fi-FI" sz="1400" dirty="0">
              <a:latin typeface="Verdana" pitchFamily="34" charset="0"/>
            </a:endParaRPr>
          </a:p>
          <a:p>
            <a:pPr>
              <a:lnSpc>
                <a:spcPct val="100000"/>
              </a:lnSpc>
            </a:pPr>
            <a:endParaRPr lang="fi-FI" sz="1400" dirty="0" smtClean="0">
              <a:latin typeface="Verdana" pitchFamily="34" charset="0"/>
            </a:endParaRPr>
          </a:p>
          <a:p>
            <a:pPr>
              <a:lnSpc>
                <a:spcPct val="100000"/>
              </a:lnSpc>
            </a:pPr>
            <a:r>
              <a:rPr lang="fi-FI" dirty="0" smtClean="0">
                <a:latin typeface="Verdana" pitchFamily="34" charset="0"/>
              </a:rPr>
              <a:t>Tehtyjen tutkimusten </a:t>
            </a:r>
            <a:r>
              <a:rPr lang="fi-FI" dirty="0">
                <a:latin typeface="Verdana" pitchFamily="34" charset="0"/>
              </a:rPr>
              <a:t>mukaan:</a:t>
            </a:r>
          </a:p>
          <a:p>
            <a:pPr lvl="1">
              <a:lnSpc>
                <a:spcPct val="120000"/>
              </a:lnSpc>
            </a:pPr>
            <a:r>
              <a:rPr lang="fi-FI" dirty="0"/>
              <a:t>Opettamisessa ei riitä, että BIM –opetus lisätään sen monimutkaisuutensa vuoksi vain uutena kurssina opetusohjelmaan</a:t>
            </a:r>
            <a:r>
              <a:rPr lang="fi-FI" dirty="0" smtClean="0"/>
              <a:t>.</a:t>
            </a:r>
          </a:p>
          <a:p>
            <a:pPr lvl="1">
              <a:lnSpc>
                <a:spcPct val="120000"/>
              </a:lnSpc>
            </a:pPr>
            <a:r>
              <a:rPr lang="fi-FI" dirty="0" smtClean="0"/>
              <a:t>Kurssien </a:t>
            </a:r>
            <a:r>
              <a:rPr lang="fi-FI" dirty="0"/>
              <a:t>suunnittelussa on otettava huomioon edellytykset, tavoitteet, sisältö, opetusmenetelmät, arvioinnit, toiminnot ja </a:t>
            </a:r>
            <a:r>
              <a:rPr lang="fi-FI" b="1" dirty="0"/>
              <a:t>opetusresurssit</a:t>
            </a:r>
            <a:r>
              <a:rPr lang="fi-FI" dirty="0" smtClean="0"/>
              <a:t>.</a:t>
            </a:r>
          </a:p>
          <a:p>
            <a:pPr lvl="1">
              <a:lnSpc>
                <a:spcPct val="120000"/>
              </a:lnSpc>
            </a:pPr>
            <a:r>
              <a:rPr lang="fi-FI" dirty="0"/>
              <a:t>Opettamisen pitää perustua erityisesti käytännön osaajien hyödyntämiseen osana opetusta</a:t>
            </a:r>
            <a:r>
              <a:rPr lang="fi-FI" dirty="0" smtClean="0"/>
              <a:t>.</a:t>
            </a:r>
          </a:p>
          <a:p>
            <a:pPr lvl="1">
              <a:lnSpc>
                <a:spcPct val="120000"/>
              </a:lnSpc>
            </a:pPr>
            <a:r>
              <a:rPr lang="fi-FI" dirty="0" smtClean="0"/>
              <a:t>Kun </a:t>
            </a:r>
            <a:r>
              <a:rPr lang="fi-FI" dirty="0"/>
              <a:t>BIM -pohjaisista prosesseista ja työkaluista tulee arkipäivää, osaajien tarve kasvaa </a:t>
            </a:r>
            <a:r>
              <a:rPr lang="fi-FI" dirty="0" smtClean="0"/>
              <a:t>dramaattisesti (vrt. Kimmon viesti 1.6.2011!).</a:t>
            </a:r>
          </a:p>
          <a:p>
            <a:pPr lvl="1">
              <a:lnSpc>
                <a:spcPct val="120000"/>
              </a:lnSpc>
            </a:pPr>
            <a:r>
              <a:rPr lang="fi-FI" b="1" dirty="0" smtClean="0"/>
              <a:t>Opetuslaitosten </a:t>
            </a:r>
            <a:r>
              <a:rPr lang="fi-FI" b="1" dirty="0"/>
              <a:t>tehtävä ja vastuu on ennakoida ja laatia opetussuunnitelmat vastaamaan tulevaisuuden </a:t>
            </a:r>
            <a:r>
              <a:rPr lang="fi-FI" b="1" dirty="0" smtClean="0"/>
              <a:t>kehitystä</a:t>
            </a:r>
          </a:p>
          <a:p>
            <a:pPr lvl="1">
              <a:lnSpc>
                <a:spcPct val="120000"/>
              </a:lnSpc>
            </a:pPr>
            <a:r>
              <a:rPr lang="fi-FI" dirty="0" smtClean="0"/>
              <a:t>Opettamisessa ja kouluttamisessa voidaan käyttää esimerkiksi E-oppimisympäristöä, joka sisältää itseopiskelumateriaalia</a:t>
            </a:r>
            <a:r>
              <a:rPr lang="fi-FI" dirty="0"/>
              <a:t>, </a:t>
            </a:r>
            <a:r>
              <a:rPr lang="fi-FI" dirty="0" err="1"/>
              <a:t>online</a:t>
            </a:r>
            <a:r>
              <a:rPr lang="fi-FI" dirty="0"/>
              <a:t> -luentoja, monimuoto-opetusta ja tukee opiskelijoiden arviointia.</a:t>
            </a:r>
            <a:endParaRPr lang="en-US" b="1" dirty="0" smtClean="0">
              <a:latin typeface="Verdana" pitchFamily="34" charset="0"/>
            </a:endParaRPr>
          </a:p>
          <a:p>
            <a:endParaRPr lang="en-US" dirty="0">
              <a:latin typeface="Verdana" pitchFamily="34" charset="0"/>
            </a:endParaRPr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Yleistä 2/2 </a:t>
            </a:r>
            <a:r>
              <a:rPr lang="fi-FI" sz="1400" dirty="0" smtClean="0"/>
              <a:t>(keskustelun tueksi)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4123081073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Haaste!</a:t>
            </a:r>
            <a:endParaRPr lang="fi-FI" dirty="0"/>
          </a:p>
        </p:txBody>
      </p:sp>
      <p:sp>
        <p:nvSpPr>
          <p:cNvPr id="4" name="Text Placeholder 1"/>
          <p:cNvSpPr txBox="1">
            <a:spLocks/>
          </p:cNvSpPr>
          <p:nvPr/>
        </p:nvSpPr>
        <p:spPr>
          <a:xfrm>
            <a:off x="409575" y="1390650"/>
            <a:ext cx="8313738" cy="4533900"/>
          </a:xfrm>
          <a:prstGeom prst="rect">
            <a:avLst/>
          </a:prstGeom>
        </p:spPr>
        <p:txBody>
          <a:bodyPr lIns="0" tIns="144000" rIns="0" bIns="0">
            <a:normAutofit fontScale="77500" lnSpcReduction="20000"/>
          </a:bodyPr>
          <a:lstStyle>
            <a:lvl1pPr marL="342900" indent="-342900" algn="l" defTabSz="457200" rtl="0" eaLnBrk="0" fontAlgn="base" hangingPunct="0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pitchFamily="-108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fi-FI" b="1" dirty="0"/>
              <a:t>Rakennuslehti 2.2.2011 / ROTI </a:t>
            </a:r>
            <a:r>
              <a:rPr lang="fi-FI" b="1" dirty="0" smtClean="0"/>
              <a:t>2011:</a:t>
            </a:r>
            <a:endParaRPr lang="fi-FI" b="1" dirty="0"/>
          </a:p>
          <a:p>
            <a:pPr marL="0" indent="0" algn="ctr">
              <a:lnSpc>
                <a:spcPct val="120000"/>
              </a:lnSpc>
              <a:buFont typeface="Wingdings" pitchFamily="2" charset="2"/>
              <a:buNone/>
            </a:pPr>
            <a:r>
              <a:rPr lang="fi-FI" sz="2600" i="1" dirty="0" smtClean="0"/>
              <a:t>”Koulutuksessa ja kehityksessä kiitosta saa RYM Oy:n yritysvetoinen perustaminen. Moitteet kohdistuvat kehitysjohtamisen osaamisen puutteisiin. </a:t>
            </a:r>
            <a:r>
              <a:rPr lang="fi-FI" sz="2600" b="1" i="1" dirty="0">
                <a:solidFill>
                  <a:srgbClr val="00B050"/>
                </a:solidFill>
              </a:rPr>
              <a:t>Tilanteen korjaamiseksi raportin tekijät edellyttävät alan koulutus- ja pätevöitymisjärjestelmän uudistamista elinikäistä oppimista tukevaksi.</a:t>
            </a:r>
            <a:r>
              <a:rPr lang="fi-FI" sz="2600" i="1" dirty="0" smtClean="0"/>
              <a:t>”</a:t>
            </a:r>
          </a:p>
          <a:p>
            <a:pPr marL="0" indent="0" algn="ctr">
              <a:lnSpc>
                <a:spcPct val="120000"/>
              </a:lnSpc>
              <a:buFont typeface="Wingdings" pitchFamily="2" charset="2"/>
              <a:buNone/>
            </a:pPr>
            <a:endParaRPr lang="fi-FI" sz="2600" dirty="0" smtClean="0"/>
          </a:p>
          <a:p>
            <a:pPr marL="0" indent="0" algn="ctr">
              <a:lnSpc>
                <a:spcPct val="120000"/>
              </a:lnSpc>
              <a:buFont typeface="Wingdings" pitchFamily="2" charset="2"/>
              <a:buNone/>
            </a:pPr>
            <a:r>
              <a:rPr lang="fi-FI" sz="2600" i="1" dirty="0" smtClean="0"/>
              <a:t>”Alan koulutus tulee nähdä entistä vahvemmin kolmiosaisena: </a:t>
            </a:r>
            <a:r>
              <a:rPr lang="fi-FI" sz="2600" b="1" i="1" dirty="0" smtClean="0"/>
              <a:t>peruskoulutus</a:t>
            </a:r>
            <a:r>
              <a:rPr lang="fi-FI" sz="2600" i="1" dirty="0" smtClean="0"/>
              <a:t> tarjoaa tekniset perusvalmiudet, </a:t>
            </a:r>
            <a:r>
              <a:rPr lang="fi-FI" sz="2600" b="1" i="1" dirty="0" smtClean="0"/>
              <a:t>täydennyskoulutus</a:t>
            </a:r>
            <a:r>
              <a:rPr lang="fi-FI" sz="2600" i="1" dirty="0" smtClean="0"/>
              <a:t> vahvistaa ammatillista ja liiketoiminnallista osaamista ja </a:t>
            </a:r>
            <a:r>
              <a:rPr lang="fi-FI" sz="2600" b="1" i="1" dirty="0" smtClean="0"/>
              <a:t>päivityskoulutuksella</a:t>
            </a:r>
            <a:r>
              <a:rPr lang="fi-FI" sz="2600" i="1" dirty="0" smtClean="0"/>
              <a:t> ylläpidetään pätevyyksien edellyttämää osaamista. Kaikilla koulutuksen tasoilla teknisen osaamisen rinnalla on käytävä läpi käynnissä olevia ja tulevia kehityssuuntia.”</a:t>
            </a:r>
          </a:p>
          <a:p>
            <a:pPr marL="0" indent="0" algn="ctr">
              <a:lnSpc>
                <a:spcPct val="120000"/>
              </a:lnSpc>
              <a:buFont typeface="Wingdings" pitchFamily="2" charset="2"/>
              <a:buNone/>
            </a:pPr>
            <a:endParaRPr lang="fi-FI" sz="2600" b="1" dirty="0" smtClean="0"/>
          </a:p>
          <a:p>
            <a:endParaRPr lang="en-US" dirty="0" smtClean="0">
              <a:latin typeface="Verdana" pitchFamily="34" charset="0"/>
            </a:endParaRP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7851242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09020" y="2690677"/>
            <a:ext cx="2330048" cy="1827447"/>
            <a:chOff x="6649110" y="2788779"/>
            <a:chExt cx="2330048" cy="1827447"/>
          </a:xfrm>
        </p:grpSpPr>
        <p:grpSp>
          <p:nvGrpSpPr>
            <p:cNvPr id="6" name="Group 5"/>
            <p:cNvGrpSpPr/>
            <p:nvPr/>
          </p:nvGrpSpPr>
          <p:grpSpPr>
            <a:xfrm>
              <a:off x="6649110" y="2788779"/>
              <a:ext cx="2330048" cy="411397"/>
              <a:chOff x="6390554" y="2055577"/>
              <a:chExt cx="2330048" cy="411397"/>
            </a:xfrm>
          </p:grpSpPr>
          <p:sp>
            <p:nvSpPr>
              <p:cNvPr id="4" name="Curved Right Arrow 3"/>
              <p:cNvSpPr/>
              <p:nvPr/>
            </p:nvSpPr>
            <p:spPr>
              <a:xfrm>
                <a:off x="6390554" y="2101902"/>
                <a:ext cx="1148948" cy="365072"/>
              </a:xfrm>
              <a:prstGeom prst="curvedRightArrow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Curved Left Arrow 4"/>
              <p:cNvSpPr/>
              <p:nvPr/>
            </p:nvSpPr>
            <p:spPr>
              <a:xfrm flipV="1">
                <a:off x="7596652" y="2055577"/>
                <a:ext cx="1123950" cy="368533"/>
              </a:xfrm>
              <a:prstGeom prst="curvedLeftArrow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5" name="Up Arrow 24"/>
            <p:cNvSpPr/>
            <p:nvPr/>
          </p:nvSpPr>
          <p:spPr>
            <a:xfrm>
              <a:off x="7676965" y="3356063"/>
              <a:ext cx="274339" cy="1260163"/>
            </a:xfrm>
            <a:prstGeom prst="up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</p:grp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209020" y="2091081"/>
            <a:ext cx="2327825" cy="45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2CDDC"/>
                    </a:gs>
                    <a:gs pos="50000">
                      <a:srgbClr val="DAEEF3"/>
                    </a:gs>
                    <a:gs pos="100000">
                      <a:srgbClr val="92CDDC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2CDD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400" b="1" i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Elinikäinen oppiminen?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400" b="1" i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(vrt. ROTI 2011)</a:t>
            </a:r>
            <a:endParaRPr kumimoji="0" lang="fi-FI" sz="14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Haasteeseen vastaaminen </a:t>
            </a:r>
            <a:r>
              <a:rPr lang="fi-FI" sz="1400" dirty="0" smtClean="0"/>
              <a:t>(luonnos FINBIM; AP1-pilotti 5)</a:t>
            </a:r>
            <a:endParaRPr lang="fi-FI" sz="1400" dirty="0"/>
          </a:p>
        </p:txBody>
      </p:sp>
      <p:sp>
        <p:nvSpPr>
          <p:cNvPr id="2" name="Rectangle 1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7" name="AutoShape 15"/>
          <p:cNvSpPr>
            <a:spLocks noChangeShapeType="1"/>
          </p:cNvSpPr>
          <p:nvPr/>
        </p:nvSpPr>
        <p:spPr bwMode="auto">
          <a:xfrm flipV="1">
            <a:off x="5556723" y="2079378"/>
            <a:ext cx="750" cy="2743104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8" name="AutoShape 14"/>
          <p:cNvSpPr>
            <a:spLocks noChangeShapeType="1"/>
          </p:cNvSpPr>
          <p:nvPr/>
        </p:nvSpPr>
        <p:spPr bwMode="auto">
          <a:xfrm>
            <a:off x="3600478" y="3565320"/>
            <a:ext cx="4003251" cy="75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2536845" y="3333540"/>
            <a:ext cx="1063633" cy="45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2CDDC"/>
                    </a:gs>
                    <a:gs pos="50000">
                      <a:srgbClr val="DAEEF3"/>
                    </a:gs>
                    <a:gs pos="100000">
                      <a:srgbClr val="92CDDC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2CDD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Teoreettinen opetus</a:t>
            </a:r>
            <a:endParaRPr kumimoji="0" lang="fi-FI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7603729" y="3336540"/>
            <a:ext cx="1286411" cy="45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2CDDC"/>
                    </a:gs>
                    <a:gs pos="50000">
                      <a:srgbClr val="DAEEF3"/>
                    </a:gs>
                    <a:gs pos="100000">
                      <a:srgbClr val="92CDDC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2CDD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Käytännön opetus</a:t>
            </a:r>
            <a:endParaRPr kumimoji="0" lang="fi-FI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137545" y="4822482"/>
            <a:ext cx="2800100" cy="558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2CDDC"/>
                    </a:gs>
                    <a:gs pos="50000">
                      <a:srgbClr val="DAEEF3"/>
                    </a:gs>
                    <a:gs pos="100000">
                      <a:srgbClr val="92CDDC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2CDD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Uuden oppiminen,</a:t>
            </a:r>
            <a:endParaRPr kumimoji="0" lang="fi-FI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perusvalmiuksien sisäistäminen</a:t>
            </a:r>
            <a:endParaRPr kumimoji="0" lang="fi-FI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870512" y="1621069"/>
            <a:ext cx="3352919" cy="45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2CDDC"/>
                    </a:gs>
                    <a:gs pos="50000">
                      <a:srgbClr val="DAEEF3"/>
                    </a:gs>
                    <a:gs pos="100000">
                      <a:srgbClr val="92CDDC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2CDD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Opitun tiedon täydentäminen ja muuttaminen</a:t>
            </a:r>
            <a:endParaRPr kumimoji="0" lang="fi-FI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3600478" y="4022129"/>
            <a:ext cx="2375547" cy="571574"/>
          </a:xfrm>
          <a:prstGeom prst="ellipse">
            <a:avLst/>
          </a:prstGeom>
          <a:solidFill>
            <a:srgbClr val="FFFFFF">
              <a:alpha val="61000"/>
            </a:srgbClr>
          </a:solidFill>
          <a:ln w="635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Yliopistollinen</a:t>
            </a:r>
            <a:endParaRPr kumimoji="0" lang="fi-FI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opetus</a:t>
            </a: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Oval 8"/>
          <p:cNvSpPr>
            <a:spLocks noChangeArrowheads="1"/>
          </p:cNvSpPr>
          <p:nvPr/>
        </p:nvSpPr>
        <p:spPr bwMode="auto">
          <a:xfrm>
            <a:off x="5207179" y="4022129"/>
            <a:ext cx="1606701" cy="571574"/>
          </a:xfrm>
          <a:prstGeom prst="ellipse">
            <a:avLst/>
          </a:prstGeom>
          <a:solidFill>
            <a:srgbClr val="FFFFFF">
              <a:alpha val="61000"/>
            </a:srgbClr>
          </a:solidFill>
          <a:ln w="635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AMK</a:t>
            </a:r>
            <a:endParaRPr kumimoji="0" lang="fi-FI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opetus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6674361" y="4022129"/>
            <a:ext cx="1149163" cy="571574"/>
          </a:xfrm>
          <a:prstGeom prst="ellipse">
            <a:avLst/>
          </a:prstGeom>
          <a:solidFill>
            <a:srgbClr val="FFFFFF">
              <a:alpha val="61000"/>
            </a:srgbClr>
          </a:solidFill>
          <a:ln w="635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800" b="0" i="0" u="none" strike="noStrike" cap="none" normalizeH="0" baseline="0" smtClean="0">
                <a:ln>
                  <a:noFill/>
                </a:ln>
                <a:solidFill>
                  <a:srgbClr val="7F7F7F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(Ammatillinen</a:t>
            </a:r>
            <a:endParaRPr kumimoji="0" lang="fi-FI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800" b="0" i="0" u="none" strike="noStrike" cap="none" normalizeH="0" baseline="0" smtClean="0">
                <a:ln>
                  <a:noFill/>
                </a:ln>
                <a:solidFill>
                  <a:srgbClr val="7F7F7F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opetus)</a:t>
            </a: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6"/>
          <p:cNvSpPr>
            <a:spLocks noChangeArrowheads="1"/>
          </p:cNvSpPr>
          <p:nvPr/>
        </p:nvSpPr>
        <p:spPr bwMode="auto">
          <a:xfrm>
            <a:off x="4978400" y="3086008"/>
            <a:ext cx="2115265" cy="593327"/>
          </a:xfrm>
          <a:prstGeom prst="ellipse">
            <a:avLst/>
          </a:prstGeom>
          <a:solidFill>
            <a:srgbClr val="FFFFFF">
              <a:alpha val="61000"/>
            </a:srgbClr>
          </a:solidFill>
          <a:ln w="635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lvl="0" algn="ctr" defTabSz="914400"/>
            <a:r>
              <a:rPr lang="fi-FI" sz="900" dirty="0">
                <a:latin typeface="Calibri" pitchFamily="34" charset="0"/>
                <a:ea typeface="Times New Roman" pitchFamily="18" charset="0"/>
                <a:cs typeface="Calibri" pitchFamily="34" charset="0"/>
              </a:rPr>
              <a:t>Täydennyskoulutus</a:t>
            </a:r>
            <a:r>
              <a:rPr kumimoji="0" lang="fi-FI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, opitun tiedon lisääminen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5"/>
          <p:cNvSpPr>
            <a:spLocks noChangeArrowheads="1"/>
          </p:cNvSpPr>
          <p:nvPr/>
        </p:nvSpPr>
        <p:spPr bwMode="auto">
          <a:xfrm>
            <a:off x="4343071" y="2308158"/>
            <a:ext cx="2527816" cy="456809"/>
          </a:xfrm>
          <a:prstGeom prst="ellipse">
            <a:avLst/>
          </a:prstGeom>
          <a:solidFill>
            <a:srgbClr val="FFFFFF">
              <a:alpha val="61000"/>
            </a:srgbClr>
          </a:solidFill>
          <a:ln w="635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9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Päivitys</a:t>
            </a:r>
            <a:r>
              <a:rPr kumimoji="0" lang="fi-FI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koulutus, uuden tiedon omaksuminen</a:t>
            </a:r>
            <a:endParaRPr kumimoji="0" lang="fi-FI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utoShape 4"/>
          <p:cNvSpPr>
            <a:spLocks noChangeShapeType="1"/>
          </p:cNvSpPr>
          <p:nvPr/>
        </p:nvSpPr>
        <p:spPr bwMode="auto">
          <a:xfrm flipV="1">
            <a:off x="4788627" y="3592323"/>
            <a:ext cx="499562" cy="429805"/>
          </a:xfrm>
          <a:prstGeom prst="straightConnector1">
            <a:avLst/>
          </a:prstGeom>
          <a:noFill/>
          <a:ln w="12700">
            <a:solidFill>
              <a:srgbClr val="808080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9" name="AutoShape 3"/>
          <p:cNvSpPr>
            <a:spLocks noChangeShapeType="1"/>
          </p:cNvSpPr>
          <p:nvPr/>
        </p:nvSpPr>
        <p:spPr bwMode="auto">
          <a:xfrm flipH="1" flipV="1">
            <a:off x="6036032" y="3679333"/>
            <a:ext cx="69759" cy="342795"/>
          </a:xfrm>
          <a:prstGeom prst="straightConnector1">
            <a:avLst/>
          </a:prstGeom>
          <a:noFill/>
          <a:ln w="12700">
            <a:solidFill>
              <a:srgbClr val="808080"/>
            </a:solidFill>
            <a:prstDash val="dash"/>
            <a:round/>
            <a:headEnd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4477338" y="5381304"/>
            <a:ext cx="2119765" cy="45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2CDDC"/>
                    </a:gs>
                    <a:gs pos="50000">
                      <a:srgbClr val="DAEEF3"/>
                    </a:gs>
                    <a:gs pos="100000">
                      <a:srgbClr val="92CDDC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2CDD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200" i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”Helppo” osa-alue; uuden tiedon syöttäminen</a:t>
            </a:r>
            <a:endParaRPr kumimoji="0" lang="fi-FI" sz="120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3547221" y="1163510"/>
            <a:ext cx="3932742" cy="45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92CDDC"/>
                    </a:gs>
                    <a:gs pos="50000">
                      <a:srgbClr val="DAEEF3"/>
                    </a:gs>
                    <a:gs pos="100000">
                      <a:srgbClr val="92CDDC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92CDD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28398" dir="3806097" algn="ctr" rotWithShape="0">
                    <a:srgbClr val="205867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2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Haasteellinen osa-alue: opittujen ja sisäistettyjen toimintatapojen muuttaminen </a:t>
            </a:r>
            <a:endParaRPr kumimoji="0" lang="fi-FI" sz="120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562781"/>
      </p:ext>
    </p:ext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96296E-6 L 0.45851 -2.96296E-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Opetus- ja koulutusryhmät </a:t>
            </a:r>
            <a:r>
              <a:rPr lang="fi-FI" sz="1400" dirty="0"/>
              <a:t>(luonnos FINBIM; AP1-pilotti 5)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62853"/>
              </p:ext>
            </p:extLst>
          </p:nvPr>
        </p:nvGraphicFramePr>
        <p:xfrm>
          <a:off x="572400" y="1280002"/>
          <a:ext cx="7988988" cy="48041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6683"/>
                <a:gridCol w="1497874"/>
                <a:gridCol w="202975"/>
                <a:gridCol w="1229612"/>
                <a:gridCol w="1634294"/>
                <a:gridCol w="1837550"/>
              </a:tblGrid>
              <a:tr h="2916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>
                          <a:effectLst/>
                        </a:rPr>
                        <a:t> </a:t>
                      </a:r>
                      <a:endParaRPr lang="fi-FI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 dirty="0">
                          <a:solidFill>
                            <a:schemeClr val="tx1"/>
                          </a:solidFill>
                          <a:effectLst/>
                        </a:rPr>
                        <a:t>Peruskoulutus, opetus</a:t>
                      </a:r>
                      <a:endParaRPr lang="fi-FI" sz="105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 dirty="0">
                          <a:solidFill>
                            <a:schemeClr val="tx1"/>
                          </a:solidFill>
                          <a:effectLst/>
                        </a:rPr>
                        <a:t>Toimialan koulutus ja </a:t>
                      </a:r>
                      <a:r>
                        <a:rPr lang="fi-FI" sz="1050" dirty="0" err="1">
                          <a:solidFill>
                            <a:schemeClr val="tx1"/>
                          </a:solidFill>
                          <a:effectLst/>
                        </a:rPr>
                        <a:t>mentorointi</a:t>
                      </a:r>
                      <a:endParaRPr lang="fi-FI" sz="105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24818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>
                          <a:solidFill>
                            <a:schemeClr val="tx1"/>
                          </a:solidFill>
                          <a:effectLst/>
                        </a:rPr>
                        <a:t>Kenelle?</a:t>
                      </a:r>
                      <a:endParaRPr lang="fi-FI" sz="105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>
                          <a:effectLst/>
                        </a:rPr>
                        <a:t>Uudet osaajat, opiskelijat</a:t>
                      </a:r>
                      <a:endParaRPr lang="fi-FI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>
                          <a:effectLst/>
                        </a:rPr>
                        <a:t>Alan ammattilaiset ja osaajat</a:t>
                      </a:r>
                      <a:endParaRPr lang="fi-FI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44767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>
                          <a:solidFill>
                            <a:schemeClr val="tx1"/>
                          </a:solidFill>
                          <a:effectLst/>
                        </a:rPr>
                        <a:t>Miten?</a:t>
                      </a:r>
                      <a:endParaRPr lang="fi-FI" sz="105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>
                          <a:effectLst/>
                        </a:rPr>
                        <a:t>Ammatilliset perusopinnot</a:t>
                      </a:r>
                      <a:endParaRPr lang="fi-FI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>
                          <a:effectLst/>
                        </a:rPr>
                        <a:t>Päivitys- ja täydennyskoulutus </a:t>
                      </a:r>
                      <a:r>
                        <a:rPr lang="fi-FI" sz="900" baseline="0" dirty="0" smtClean="0">
                          <a:effectLst/>
                        </a:rPr>
                        <a:t>sekä </a:t>
                      </a:r>
                      <a:r>
                        <a:rPr lang="fi-FI" sz="900" dirty="0" smtClean="0">
                          <a:effectLst/>
                        </a:rPr>
                        <a:t> </a:t>
                      </a:r>
                      <a:r>
                        <a:rPr lang="fi-FI" sz="900" dirty="0">
                          <a:effectLst/>
                        </a:rPr>
                        <a:t>toimialan ”sparraus” -tilaisuudet</a:t>
                      </a:r>
                      <a:endParaRPr lang="fi-FI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2762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i-FI" sz="105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Yliopisto</a:t>
                      </a:r>
                    </a:p>
                  </a:txBody>
                  <a:tcPr marL="65278" marR="65278" marT="0" marB="0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AMK</a:t>
                      </a:r>
                    </a:p>
                  </a:txBody>
                  <a:tcPr marL="65278" marR="65278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Täydennyskoulutus</a:t>
                      </a:r>
                    </a:p>
                  </a:txBody>
                  <a:tcPr marL="65278" marR="65278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Päivityskoulutus</a:t>
                      </a:r>
                    </a:p>
                  </a:txBody>
                  <a:tcPr marL="65278" marR="65278" marT="0" marB="0">
                    <a:solidFill>
                      <a:srgbClr val="FFC000"/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>
                          <a:solidFill>
                            <a:schemeClr val="tx1"/>
                          </a:solidFill>
                          <a:effectLst/>
                        </a:rPr>
                        <a:t>Tavoitteet käytännössä</a:t>
                      </a:r>
                      <a:endParaRPr lang="fi-FI" sz="105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>
                          <a:effectLst/>
                        </a:rPr>
                        <a:t>Oppiminen, uuden tiedon </a:t>
                      </a:r>
                      <a:r>
                        <a:rPr lang="fi-FI" sz="900" dirty="0" smtClean="0">
                          <a:effectLst/>
                        </a:rPr>
                        <a:t>omaksuminen.</a:t>
                      </a:r>
                      <a:r>
                        <a:rPr lang="fi-FI" sz="1000" baseline="0" dirty="0" smtClean="0">
                          <a:effectLst/>
                        </a:rPr>
                        <a:t> </a:t>
                      </a:r>
                      <a:r>
                        <a:rPr lang="fi-FI" sz="900" dirty="0" smtClean="0">
                          <a:effectLst/>
                        </a:rPr>
                        <a:t>Teknisten </a:t>
                      </a:r>
                      <a:r>
                        <a:rPr lang="fi-FI" sz="900" dirty="0">
                          <a:effectLst/>
                        </a:rPr>
                        <a:t>perusvalmiuksien sisäistäminen </a:t>
                      </a:r>
                      <a:r>
                        <a:rPr lang="fi-FI" sz="900" dirty="0" smtClean="0">
                          <a:effectLst/>
                        </a:rPr>
                        <a:t>(vrt. ROTI </a:t>
                      </a:r>
                      <a:r>
                        <a:rPr lang="fi-FI" sz="900" dirty="0">
                          <a:effectLst/>
                        </a:rPr>
                        <a:t>2011)</a:t>
                      </a:r>
                      <a:endParaRPr lang="fi-FI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 anchor="ctr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>
                          <a:effectLst/>
                        </a:rPr>
                        <a:t>Vahvistaa ammatillista ja liiketoiminnallista osaamista </a:t>
                      </a:r>
                      <a:r>
                        <a:rPr lang="fi-FI" sz="900" dirty="0" smtClean="0">
                          <a:effectLst/>
                        </a:rPr>
                        <a:t>(vrt.</a:t>
                      </a:r>
                      <a:r>
                        <a:rPr lang="fi-FI" sz="900" baseline="0" dirty="0" smtClean="0">
                          <a:effectLst/>
                        </a:rPr>
                        <a:t> </a:t>
                      </a:r>
                      <a:r>
                        <a:rPr lang="fi-FI" sz="900" dirty="0" smtClean="0">
                          <a:effectLst/>
                        </a:rPr>
                        <a:t>ROTI </a:t>
                      </a:r>
                      <a:r>
                        <a:rPr lang="fi-FI" sz="900" dirty="0">
                          <a:effectLst/>
                        </a:rPr>
                        <a:t>2011)</a:t>
                      </a:r>
                      <a:endParaRPr lang="fi-FI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>
                          <a:effectLst/>
                        </a:rPr>
                        <a:t>Ylläpidetään pätevyyksien edellyttämää osaamista </a:t>
                      </a:r>
                      <a:r>
                        <a:rPr lang="fi-FI" sz="900" dirty="0" smtClean="0">
                          <a:effectLst/>
                        </a:rPr>
                        <a:t>(vrt. ROTI </a:t>
                      </a:r>
                      <a:r>
                        <a:rPr lang="fi-FI" sz="900" dirty="0">
                          <a:effectLst/>
                        </a:rPr>
                        <a:t>2011)</a:t>
                      </a:r>
                      <a:endParaRPr lang="fi-FI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 anchor="ctr"/>
                </a:tc>
              </a:tr>
              <a:tr h="4381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>
                          <a:solidFill>
                            <a:schemeClr val="tx1"/>
                          </a:solidFill>
                          <a:effectLst/>
                        </a:rPr>
                        <a:t>Menetelmät</a:t>
                      </a:r>
                      <a:endParaRPr lang="fi-FI" sz="105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 smtClean="0">
                          <a:effectLst/>
                        </a:rPr>
                        <a:t>Lähtökohtana ”perinteiset” + uudet opetusmenetelmät</a:t>
                      </a:r>
                      <a:endParaRPr lang="fi-FI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 anchor="ctr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 smtClean="0">
                          <a:effectLst/>
                        </a:rPr>
                        <a:t>Lähtökohtana ”perinteiset” + uudet opetusmenetelmät</a:t>
                      </a:r>
                      <a:endParaRPr lang="fi-FI" sz="9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 smtClean="0">
                          <a:effectLst/>
                        </a:rPr>
                        <a:t>Muutosjohtamiseen perustuvat menetelmät ???</a:t>
                      </a:r>
                      <a:endParaRPr lang="fi-FI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 anchor="ctr"/>
                </a:tc>
              </a:tr>
              <a:tr h="3916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>
                          <a:solidFill>
                            <a:schemeClr val="tx1"/>
                          </a:solidFill>
                          <a:effectLst/>
                        </a:rPr>
                        <a:t>Pedagoginen lähestymistapa</a:t>
                      </a:r>
                      <a:endParaRPr lang="fi-FI" sz="105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 smtClean="0">
                          <a:effectLst/>
                        </a:rPr>
                        <a:t>Ongelmalähtöinen </a:t>
                      </a:r>
                      <a:r>
                        <a:rPr lang="fi-FI" sz="900" dirty="0">
                          <a:effectLst/>
                        </a:rPr>
                        <a:t>pedagoginen lähestyminen</a:t>
                      </a:r>
                      <a:endParaRPr lang="fi-FI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 anchor="ctr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33169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>
                          <a:solidFill>
                            <a:schemeClr val="tx1"/>
                          </a:solidFill>
                          <a:effectLst/>
                        </a:rPr>
                        <a:t>Oppimiskäsitys</a:t>
                      </a:r>
                      <a:endParaRPr lang="fi-FI" sz="105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dirty="0">
                          <a:effectLst/>
                        </a:rPr>
                        <a:t>Konstruktiivinen oppimiskäsitys</a:t>
                      </a:r>
                      <a:endParaRPr lang="fi-FI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 anchor="ctr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15666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1050" i="1" dirty="0" smtClean="0">
                          <a:solidFill>
                            <a:schemeClr val="tx1"/>
                          </a:solidFill>
                          <a:effectLst/>
                        </a:rPr>
                        <a:t>Esimerkki:</a:t>
                      </a:r>
                      <a:r>
                        <a:rPr lang="fi-FI" sz="1050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M</a:t>
                      </a:r>
                      <a:r>
                        <a:rPr lang="fi-FI" sz="1050" i="1" dirty="0" smtClean="0">
                          <a:solidFill>
                            <a:schemeClr val="tx1"/>
                          </a:solidFill>
                          <a:effectLst/>
                        </a:rPr>
                        <a:t>allipohjaiset julkiset hankinnat</a:t>
                      </a:r>
                      <a:endParaRPr lang="fi-FI" sz="1050" i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900" i="1" dirty="0">
                          <a:effectLst/>
                        </a:rPr>
                        <a:t>Hankintamenetelmien teoria, valintakriteerit</a:t>
                      </a:r>
                      <a:r>
                        <a:rPr lang="fi-FI" sz="900" i="1" dirty="0" smtClean="0">
                          <a:effectLst/>
                        </a:rPr>
                        <a:t>, osapuolten roolit, </a:t>
                      </a:r>
                      <a:r>
                        <a:rPr lang="fi-FI" sz="900" i="1" dirty="0">
                          <a:effectLst/>
                        </a:rPr>
                        <a:t>mallipohjaiset hankinnat </a:t>
                      </a:r>
                      <a:r>
                        <a:rPr lang="fi-FI" sz="900" i="1" dirty="0" smtClean="0">
                          <a:effectLst/>
                        </a:rPr>
                        <a:t>käytännössä</a:t>
                      </a:r>
                      <a:endParaRPr lang="fi-FI" sz="10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i="1" dirty="0">
                          <a:effectLst/>
                        </a:rPr>
                        <a:t>Mallipohjaiset hankinnat käytännössä, prosessit, osapuolten vastuut ja tehtävät</a:t>
                      </a:r>
                      <a:endParaRPr lang="fi-FI" sz="10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 hMerge="1"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i="1" dirty="0">
                          <a:effectLst/>
                        </a:rPr>
                        <a:t>Mallien hyödyntäminen </a:t>
                      </a:r>
                      <a:r>
                        <a:rPr lang="fi-FI" sz="900" i="1" dirty="0" smtClean="0">
                          <a:effectLst/>
                        </a:rPr>
                        <a:t>hankinnoissa, oma vastuu ja tehtävä</a:t>
                      </a:r>
                      <a:endParaRPr lang="fi-FI" sz="10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fi-FI" sz="900" i="1" dirty="0">
                          <a:effectLst/>
                        </a:rPr>
                        <a:t>Dokumenttipohjaisista hankinnoista mallipohjaisiin hankintoihin. Mallipohjaiset hankinnat käytännössä, prosessit, osapuolten vastuut ja tehtävät</a:t>
                      </a:r>
                      <a:endParaRPr lang="fi-FI" sz="1000" i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78" marR="65278" marT="0" marB="0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580" y="3261360"/>
            <a:ext cx="8492808" cy="461665"/>
          </a:xfrm>
          <a:prstGeom prst="rect">
            <a:avLst/>
          </a:prstGeom>
          <a:noFill/>
          <a:ln w="19050">
            <a:solidFill>
              <a:schemeClr val="accent4"/>
            </a:solidFill>
            <a:prstDash val="dash"/>
          </a:ln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pic>
        <p:nvPicPr>
          <p:cNvPr id="1026" name="Picture 2" descr="C:\Users\amannin2\AppData\Local\Microsoft\Windows\Temporary Internet Files\Content.IE5\GDX2K85X\MC90035263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16" y="3311387"/>
            <a:ext cx="144955" cy="34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726130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lto_university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lto Content - Green">
  <a:themeElements>
    <a:clrScheme name="Custom 6">
      <a:dk1>
        <a:sysClr val="windowText" lastClr="000000"/>
      </a:dk1>
      <a:lt1>
        <a:sysClr val="window" lastClr="FFFFFF"/>
      </a:lt1>
      <a:dk2>
        <a:srgbClr val="1F497D"/>
      </a:dk2>
      <a:lt2>
        <a:srgbClr val="928B81"/>
      </a:lt2>
      <a:accent1>
        <a:srgbClr val="FED100"/>
      </a:accent1>
      <a:accent2>
        <a:srgbClr val="E00034"/>
      </a:accent2>
      <a:accent3>
        <a:srgbClr val="0065BD"/>
      </a:accent3>
      <a:accent4>
        <a:srgbClr val="009B3A"/>
      </a:accent4>
      <a:accent5>
        <a:srgbClr val="6639B7"/>
      </a:accent5>
      <a:accent6>
        <a:srgbClr val="FF7900"/>
      </a:accent6>
      <a:hlink>
        <a:srgbClr val="000000"/>
      </a:hlink>
      <a:folHlink>
        <a:srgbClr val="928B8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aalto_university</Template>
  <TotalTime>2676</TotalTime>
  <Words>735</Words>
  <Application>Microsoft Office PowerPoint</Application>
  <PresentationFormat>On-screen Show (4:3)</PresentationFormat>
  <Paragraphs>114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aalto_university</vt:lpstr>
      <vt:lpstr>Aalto Content - Green</vt:lpstr>
      <vt:lpstr>PowerPoint Presentation</vt:lpstr>
      <vt:lpstr>Aalto –yliopisto / BES -tutkimusryhmä</vt:lpstr>
      <vt:lpstr>”Yleinen” BIM -opetus</vt:lpstr>
      <vt:lpstr>PowerPoint Presentation</vt:lpstr>
      <vt:lpstr>Yleistä 1/2</vt:lpstr>
      <vt:lpstr>Yleistä 2/2 (keskustelun tueksi)</vt:lpstr>
      <vt:lpstr>Haaste!</vt:lpstr>
      <vt:lpstr>Haasteeseen vastaaminen (luonnos FINBIM; AP1-pilotti 5)</vt:lpstr>
      <vt:lpstr>Opetus- ja koulutusryhmät (luonnos FINBIM; AP1-pilotti 5)</vt:lpstr>
      <vt:lpstr>Esimerkki E-oppimisalustasta</vt:lpstr>
    </vt:vector>
  </TitlesOfParts>
  <Company>TKK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Väylähankkeen esisuunnitteluvaiheen kustannuslaskenta</dc:title>
  <dc:creator>amannin2</dc:creator>
  <cp:lastModifiedBy>Päivi Jäväjä</cp:lastModifiedBy>
  <cp:revision>206</cp:revision>
  <dcterms:created xsi:type="dcterms:W3CDTF">2010-03-22T07:20:47Z</dcterms:created>
  <dcterms:modified xsi:type="dcterms:W3CDTF">2012-01-24T17:33:21Z</dcterms:modified>
</cp:coreProperties>
</file>