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  <p:sldMasterId id="2147483671" r:id="rId3"/>
    <p:sldMasterId id="2147483677" r:id="rId4"/>
  </p:sldMasterIdLst>
  <p:notesMasterIdLst>
    <p:notesMasterId r:id="rId14"/>
  </p:notesMasterIdLst>
  <p:handoutMasterIdLst>
    <p:handoutMasterId r:id="rId15"/>
  </p:handoutMasterIdLst>
  <p:sldIdLst>
    <p:sldId id="256" r:id="rId5"/>
    <p:sldId id="305" r:id="rId6"/>
    <p:sldId id="306" r:id="rId7"/>
    <p:sldId id="300" r:id="rId8"/>
    <p:sldId id="307" r:id="rId9"/>
    <p:sldId id="308" r:id="rId10"/>
    <p:sldId id="301" r:id="rId11"/>
    <p:sldId id="298" r:id="rId12"/>
    <p:sldId id="264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CC6600"/>
    <a:srgbClr val="C9D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8387" autoAdjust="0"/>
  </p:normalViewPr>
  <p:slideViewPr>
    <p:cSldViewPr showGuides="1">
      <p:cViewPr>
        <p:scale>
          <a:sx n="80" d="100"/>
          <a:sy n="80" d="100"/>
        </p:scale>
        <p:origin x="-1338" y="-348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6883B-DEA1-4D26-918F-923FC4E04573}" type="datetimeFigureOut">
              <a:rPr lang="fi-FI" smtClean="0"/>
              <a:t>24.1.2012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4D300-F6F9-49B6-B0D5-4A95AAB5983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5402737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24.1.2012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6074340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F01D6-70CF-4B39-B5DF-B0EFD0B21C4E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FE952F2-8818-4888-A51C-72CC7FD46005}" type="datetime1">
              <a:rPr lang="fi-FI" smtClean="0"/>
              <a:t>24.1.2012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fld id="{F3E7EB54-D654-4C95-97D3-2543AC533F72}" type="slidenum">
              <a:rPr lang="fi-FI" sz="1200">
                <a:solidFill>
                  <a:prstClr val="black"/>
                </a:solidFill>
                <a:latin typeface="Arial" pitchFamily="34" charset="0"/>
              </a:rPr>
              <a:pPr/>
              <a:t>2</a:t>
            </a:fld>
            <a:endParaRPr lang="fi-FI" sz="120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B3F2D14-22CF-4336-AD7A-952522450046}" type="datetime1">
              <a:rPr lang="fi-FI" smtClean="0"/>
              <a:t>24.1.2012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F01D6-70CF-4B39-B5DF-B0EFD0B21C4E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EA83B5-2319-4201-9003-26B814EB2AFC}" type="datetime1">
              <a:rPr lang="fi-FI" smtClean="0"/>
              <a:t>24.1.2012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0047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5666" y="8686509"/>
            <a:ext cx="2972334" cy="45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191974AF-85DF-409F-9EE2-1B604026FB93}" type="slidenum">
              <a:rPr lang="fi-FI" sz="1200">
                <a:latin typeface="Arial" pitchFamily="34" charset="0"/>
              </a:rPr>
              <a:pPr algn="r" eaLnBrk="0" hangingPunct="0"/>
              <a:t>4</a:t>
            </a:fld>
            <a:endParaRPr lang="fi-FI" sz="1200"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8602E9E-BC6C-4375-93C0-0BE17DCB3091}" type="datetime1">
              <a:rPr lang="fi-FI" smtClean="0"/>
              <a:t>24.1.2012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fld id="{C40B31ED-9F16-45E4-964E-CFFDE4A686E7}" type="slidenum">
              <a:rPr lang="fi-FI" sz="1200" b="0">
                <a:solidFill>
                  <a:prstClr val="black"/>
                </a:solidFill>
                <a:latin typeface="Arial" pitchFamily="34" charset="0"/>
              </a:rPr>
              <a:pPr/>
              <a:t>5</a:t>
            </a:fld>
            <a:endParaRPr lang="fi-FI" sz="1200" b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fld id="{ED0767D8-3070-443B-A4A7-8C0EF7AE207F}" type="slidenum">
              <a:rPr lang="fi-FI" sz="1200" b="0">
                <a:solidFill>
                  <a:prstClr val="black"/>
                </a:solidFill>
                <a:latin typeface="Arial" pitchFamily="34" charset="0"/>
              </a:rPr>
              <a:pPr/>
              <a:t>6</a:t>
            </a:fld>
            <a:endParaRPr lang="fi-FI" sz="1200" b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EDE133-E92D-405C-973B-C8064B808EDD}" type="slidenum">
              <a:rPr lang="fi-FI" smtClean="0"/>
              <a:pPr>
                <a:defRPr/>
              </a:pPr>
              <a:t>7</a:t>
            </a:fld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E882752-EA73-495C-982E-338FD08A56A7}" type="datetime1">
              <a:rPr lang="fi-FI" smtClean="0"/>
              <a:t>24.1.2012</a:t>
            </a:fld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F01D6-70CF-4B39-B5DF-B0EFD0B21C4E}" type="slidenum">
              <a:rPr lang="fi-FI" smtClean="0"/>
              <a:pPr/>
              <a:t>8</a:t>
            </a:fld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F761BD7-50D6-4CD0-A942-70AA5D90AE9D}" type="datetime1">
              <a:rPr lang="fi-FI" smtClean="0"/>
              <a:t>24.1.2012</a:t>
            </a:fld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F01D6-70CF-4B39-B5DF-B0EFD0B21C4E}" type="slidenum">
              <a:rPr lang="fi-FI" smtClean="0"/>
              <a:pPr/>
              <a:t>9</a:t>
            </a:fld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AF41622-14B4-42A7-BA67-8DE5BAE769A1}" type="datetime1">
              <a:rPr lang="fi-FI" smtClean="0"/>
              <a:t>24.1.2012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2" cstate="print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r>
              <a:rPr lang="fi-FI" smtClean="0"/>
              <a:t>15.6.2011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2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5573713"/>
            <a:ext cx="15621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1079500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684213" y="1800225"/>
            <a:ext cx="3810000" cy="42449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6613" y="1800225"/>
            <a:ext cx="3810000" cy="42449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PJ - Metropolia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70F4B-15D6-4915-A47E-9C751482612F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15.6.2011</a:t>
            </a: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57350" y="2797175"/>
            <a:ext cx="6867525" cy="1470025"/>
          </a:xfrm>
          <a:noFill/>
        </p:spPr>
        <p:txBody>
          <a:bodyPr anchor="ctr"/>
          <a:lstStyle>
            <a:lvl1pPr>
              <a:spcBef>
                <a:spcPts val="200"/>
              </a:spcBef>
              <a:buClr>
                <a:srgbClr val="E16E23"/>
              </a:buClr>
              <a:buFont typeface="Wingdings" pitchFamily="2" charset="2"/>
              <a:buNone/>
              <a:defRPr sz="2400" smtClean="0">
                <a:solidFill>
                  <a:srgbClr val="4F5150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57350" y="5172075"/>
            <a:ext cx="5295900" cy="762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 smtClean="0"/>
            </a:lvl1pPr>
          </a:lstStyle>
          <a:p>
            <a:r>
              <a:rPr lang="fi-FI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58552840"/>
      </p:ext>
    </p:extLst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1079500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684213" y="1800225"/>
            <a:ext cx="3810000" cy="42449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6613" y="1800225"/>
            <a:ext cx="3810000" cy="4244975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DED58-A621-4484-9C25-673FB4BBB429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047476"/>
      </p:ext>
    </p:extLst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527050"/>
            <a:ext cx="8005763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" y="1354138"/>
            <a:ext cx="8005763" cy="453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0B155-950E-4F42-A61C-DEDEFE9D5F68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513707"/>
      </p:ext>
    </p:extLst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9131-6886-41ED-A249-FFA3C84C7443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487184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b="1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57350" y="2797175"/>
            <a:ext cx="6867525" cy="1470025"/>
          </a:xfrm>
          <a:noFill/>
        </p:spPr>
        <p:txBody>
          <a:bodyPr anchor="ctr"/>
          <a:lstStyle>
            <a:lvl1pPr>
              <a:spcBef>
                <a:spcPts val="200"/>
              </a:spcBef>
              <a:buClr>
                <a:srgbClr val="E16E23"/>
              </a:buClr>
              <a:buFont typeface="Wingdings" charset="2"/>
              <a:buNone/>
              <a:defRPr>
                <a:solidFill>
                  <a:srgbClr val="4F5150"/>
                </a:solidFill>
                <a:cs typeface="ＭＳ Ｐゴシック" charset="-128"/>
              </a:defRPr>
            </a:lvl1pPr>
          </a:lstStyle>
          <a:p>
            <a:r>
              <a:rPr lang="fi-FI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57350" y="5172075"/>
            <a:ext cx="5295900" cy="762000"/>
          </a:xfrm>
        </p:spPr>
        <p:txBody>
          <a:bodyPr/>
          <a:lstStyle>
            <a:lvl1pPr marL="0" indent="0">
              <a:buFont typeface="Wingdings" charset="2"/>
              <a:buNone/>
              <a:defRPr sz="1400">
                <a:cs typeface="ＭＳ Ｐゴシック" charset="-128"/>
              </a:defRPr>
            </a:lvl1pPr>
          </a:lstStyle>
          <a:p>
            <a:r>
              <a:rPr lang="fi-FI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94975202"/>
      </p:ext>
    </p:extLst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527050"/>
            <a:ext cx="8005763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" y="1354138"/>
            <a:ext cx="8005763" cy="453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561B7-C174-4FFD-92C9-911C8A38CC94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36776"/>
      </p:ext>
    </p:extLst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255C6-6EA8-4059-AA26-4014A70370ED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07338"/>
      </p:ext>
    </p:extLst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527050"/>
            <a:ext cx="8005763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5DAE-D91B-4CFC-8F2F-DB9F07A15301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81969"/>
      </p:ext>
    </p:extLst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Click to edit Master subtitle style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FD8AE-19BD-4325-9AF4-AC9FEE20A483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056811"/>
      </p:ext>
    </p:extLst>
  </p:cSld>
  <p:clrMapOvr>
    <a:masterClrMapping/>
  </p:clrMapOvr>
  <p:transition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b="1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57350" y="2797175"/>
            <a:ext cx="6867525" cy="1470025"/>
          </a:xfrm>
          <a:noFill/>
        </p:spPr>
        <p:txBody>
          <a:bodyPr anchor="ctr"/>
          <a:lstStyle>
            <a:lvl1pPr>
              <a:spcBef>
                <a:spcPts val="200"/>
              </a:spcBef>
              <a:buClr>
                <a:srgbClr val="E16E23"/>
              </a:buClr>
              <a:buFont typeface="Wingdings" charset="2"/>
              <a:buNone/>
              <a:defRPr>
                <a:solidFill>
                  <a:srgbClr val="4F5150"/>
                </a:solidFill>
                <a:cs typeface="ＭＳ Ｐゴシック" charset="-128"/>
              </a:defRPr>
            </a:lvl1pPr>
          </a:lstStyle>
          <a:p>
            <a:r>
              <a:rPr lang="fi-FI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57350" y="5172075"/>
            <a:ext cx="5295900" cy="762000"/>
          </a:xfrm>
        </p:spPr>
        <p:txBody>
          <a:bodyPr/>
          <a:lstStyle>
            <a:lvl1pPr marL="0" indent="0">
              <a:buFont typeface="Wingdings" charset="2"/>
              <a:buNone/>
              <a:defRPr sz="1400">
                <a:cs typeface="ＭＳ Ｐゴシック" charset="-128"/>
              </a:defRPr>
            </a:lvl1pPr>
          </a:lstStyle>
          <a:p>
            <a:r>
              <a:rPr lang="fi-FI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48478717"/>
      </p:ext>
    </p:extLst>
  </p:cSld>
  <p:clrMapOvr>
    <a:masterClrMapping/>
  </p:clrMapOvr>
  <p:transition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527050"/>
            <a:ext cx="8005763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850" y="1354138"/>
            <a:ext cx="8005763" cy="453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561B7-C174-4FFD-92C9-911C8A38CC94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44597"/>
      </p:ext>
    </p:extLst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255C6-6EA8-4059-AA26-4014A70370ED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70259"/>
      </p:ext>
    </p:extLst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527050"/>
            <a:ext cx="8005763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5DAE-D91B-4CFC-8F2F-DB9F07A15301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25418"/>
      </p:ext>
    </p:extLst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Click to edit Master subtitle style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FD8AE-19BD-4325-9AF4-AC9FEE20A483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01362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 userDrawn="1"/>
        </p:nvPicPr>
        <p:blipFill>
          <a:blip r:embed="rId17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 userDrawn="1"/>
        </p:nvPicPr>
        <p:blipFill>
          <a:blip r:embed="rId18" cstate="print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marL="1143000" lvl="2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Third level</a:t>
            </a:r>
          </a:p>
          <a:p>
            <a:pPr marL="1600200" lvl="3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Fourth level</a:t>
            </a:r>
          </a:p>
          <a:p>
            <a:pPr marL="2057400" lvl="4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fi-FI" smtClean="0"/>
              <a:t>15.6.2011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  <p:sldLayoutId id="2147483665" r:id="rId15"/>
  </p:sldLayoutIdLst>
  <p:transition>
    <p:wipe dir="d"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metropolia_uusi_palkki1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0795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800225"/>
            <a:ext cx="7772400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6764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E3C8F0-5672-4E25-9431-4BA0755DA3E0}" type="slidenum">
              <a:rPr lang="fi-FI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 dirty="0">
              <a:solidFill>
                <a:srgbClr val="FFFFFF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  <p:pic>
        <p:nvPicPr>
          <p:cNvPr id="1032" name="Picture 8" descr="yläreunan_linja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79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yläreunan_linja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1" descr="metropolia_uusi_palkki1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1838" y="803275"/>
            <a:ext cx="80057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1797050"/>
            <a:ext cx="8005762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0" smtClean="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6764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 smtClean="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37BDEC-54C8-49DE-A2F7-385561129356}" type="slidenum">
              <a:rPr lang="fi-FI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0" smtClean="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033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b="1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26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transition>
    <p:wipe dir="d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yläreunan_linja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1" descr="metropolia_uusi_palkki1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1838" y="803275"/>
            <a:ext cx="80057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1797050"/>
            <a:ext cx="8005762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0" smtClean="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6764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0" smtClean="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37BDEC-54C8-49DE-A2F7-385561129356}" type="slidenum">
              <a:rPr lang="fi-FI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0" smtClean="0">
                <a:solidFill>
                  <a:schemeClr val="bg1"/>
                </a:solidFill>
                <a:ea typeface="+mn-ea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033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i-FI" sz="2400" b="1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514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transition>
    <p:wipe dir="d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ations.theseus.f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Metropolia ammattikorkeakoulu</a:t>
            </a:r>
            <a:br>
              <a:rPr lang="fi-FI" dirty="0" smtClean="0"/>
            </a:br>
            <a:r>
              <a:rPr lang="fi-FI" dirty="0" smtClean="0"/>
              <a:t>BIM opetuksessa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>
                <a:solidFill>
                  <a:schemeClr val="tx1"/>
                </a:solidFill>
              </a:rPr>
              <a:t>Päivi Jäväjä, yliopettaja, rakennusalan tietotekniikka</a:t>
            </a:r>
          </a:p>
          <a:p>
            <a:r>
              <a:rPr lang="fi-FI" dirty="0" smtClean="0">
                <a:solidFill>
                  <a:schemeClr val="tx1"/>
                </a:solidFill>
              </a:rPr>
              <a:t>15.6.2011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PJ - Metropolia</a:t>
            </a: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A22B8C-7A1E-4708-8159-93FE97DA725C}" type="slidenum">
              <a:rPr lang="fi-FI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731838" y="798513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fi-FI">
                <a:cs typeface="ＭＳ Ｐゴシック" charset="-128"/>
              </a:rPr>
              <a:t>Metropolia lyhyesti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731838" y="1803400"/>
            <a:ext cx="7772400" cy="44831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fi-FI" sz="2000" dirty="0" smtClean="0"/>
              <a:t>Monialainen ja Suomen suurin ammattikorkeakoulu</a:t>
            </a:r>
          </a:p>
          <a:p>
            <a:pPr>
              <a:lnSpc>
                <a:spcPct val="90000"/>
              </a:lnSpc>
              <a:defRPr/>
            </a:pPr>
            <a:r>
              <a:rPr lang="fi-FI" sz="2000" dirty="0" smtClean="0"/>
              <a:t>Toimipaikat sijaitsevat Helsingissä, Espoossa ja Vantaalla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fi-FI" sz="2000" dirty="0" smtClean="0"/>
          </a:p>
          <a:p>
            <a:pPr>
              <a:lnSpc>
                <a:spcPct val="90000"/>
              </a:lnSpc>
              <a:defRPr/>
            </a:pPr>
            <a:r>
              <a:rPr lang="fi-FI" sz="2000" dirty="0" smtClean="0"/>
              <a:t>Neljä koulutusalaa:</a:t>
            </a:r>
          </a:p>
          <a:p>
            <a:pPr lvl="1">
              <a:lnSpc>
                <a:spcPct val="90000"/>
              </a:lnSpc>
              <a:defRPr/>
            </a:pPr>
            <a:r>
              <a:rPr lang="fi-FI" sz="1800" dirty="0" smtClean="0"/>
              <a:t>kulttuuri</a:t>
            </a:r>
          </a:p>
          <a:p>
            <a:pPr lvl="1">
              <a:lnSpc>
                <a:spcPct val="90000"/>
              </a:lnSpc>
              <a:defRPr/>
            </a:pPr>
            <a:r>
              <a:rPr lang="fi-FI" sz="1800" dirty="0" smtClean="0"/>
              <a:t>liiketalous</a:t>
            </a:r>
          </a:p>
          <a:p>
            <a:pPr lvl="1">
              <a:lnSpc>
                <a:spcPct val="90000"/>
              </a:lnSpc>
              <a:defRPr/>
            </a:pPr>
            <a:r>
              <a:rPr lang="fi-FI" sz="1800" dirty="0" smtClean="0"/>
              <a:t>sosiaali- ja terveysala</a:t>
            </a:r>
          </a:p>
          <a:p>
            <a:pPr lvl="1">
              <a:lnSpc>
                <a:spcPct val="90000"/>
              </a:lnSpc>
              <a:defRPr/>
            </a:pPr>
            <a:r>
              <a:rPr lang="fi-FI" sz="1800" dirty="0" smtClean="0"/>
              <a:t>tekniikka ja liikenne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defRPr/>
            </a:pPr>
            <a:endParaRPr lang="fi-FI" sz="1800" dirty="0" smtClean="0"/>
          </a:p>
          <a:p>
            <a:pPr>
              <a:lnSpc>
                <a:spcPct val="90000"/>
              </a:lnSpc>
              <a:defRPr/>
            </a:pPr>
            <a:r>
              <a:rPr lang="fi-FI" sz="2000" dirty="0" smtClean="0"/>
              <a:t>Opiskelijoita 15 000</a:t>
            </a:r>
          </a:p>
          <a:p>
            <a:pPr>
              <a:lnSpc>
                <a:spcPct val="90000"/>
              </a:lnSpc>
              <a:defRPr/>
            </a:pPr>
            <a:r>
              <a:rPr lang="fi-FI" sz="2000" dirty="0" smtClean="0"/>
              <a:t>2009 ammattikorkeakoulututkinnosta valmistui 1800 ja ylemmästä </a:t>
            </a:r>
            <a:r>
              <a:rPr lang="fi-FI" sz="2000" dirty="0" err="1" smtClean="0"/>
              <a:t>AMK-tutkinnosta</a:t>
            </a:r>
            <a:r>
              <a:rPr lang="fi-FI" sz="2000" dirty="0" smtClean="0"/>
              <a:t> 130 opiskelijaa</a:t>
            </a:r>
          </a:p>
          <a:p>
            <a:pPr>
              <a:lnSpc>
                <a:spcPct val="90000"/>
              </a:lnSpc>
              <a:defRPr/>
            </a:pPr>
            <a:r>
              <a:rPr lang="fi-FI" sz="2000" dirty="0" smtClean="0"/>
              <a:t>Henkilökuntaa 1100</a:t>
            </a:r>
          </a:p>
        </p:txBody>
      </p:sp>
      <p:sp>
        <p:nvSpPr>
          <p:cNvPr id="7175" name="Slide Number Placeholder 4"/>
          <p:cNvSpPr txBox="1">
            <a:spLocks noGrp="1"/>
          </p:cNvSpPr>
          <p:nvPr/>
        </p:nvSpPr>
        <p:spPr bwMode="auto">
          <a:xfrm>
            <a:off x="6786563" y="6551613"/>
            <a:ext cx="16764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8BF278A5-C396-4483-8C92-44D05E5B9725}" type="slidenum">
              <a:rPr lang="fi-FI" sz="1000" smtClean="0">
                <a:solidFill>
                  <a:srgbClr val="FFFFFF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i-FI" sz="10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4395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 txBox="1">
            <a:spLocks noChangeArrowheads="1"/>
          </p:cNvSpPr>
          <p:nvPr/>
        </p:nvSpPr>
        <p:spPr bwMode="auto">
          <a:xfrm>
            <a:off x="568325" y="1243013"/>
            <a:ext cx="77724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ts val="2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b="0">
              <a:solidFill>
                <a:srgbClr val="4F5150"/>
              </a:solidFill>
            </a:endParaRPr>
          </a:p>
        </p:txBody>
      </p:sp>
      <p:sp>
        <p:nvSpPr>
          <p:cNvPr id="322562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>
              <a:defRPr/>
            </a:pPr>
            <a:r>
              <a:rPr lang="fi-FI">
                <a:cs typeface="ＭＳ Ｐゴシック" charset="-128"/>
              </a:rPr>
              <a:t>Metropolia lyhyesti</a:t>
            </a:r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731838" y="1797050"/>
            <a:ext cx="8005762" cy="4532313"/>
          </a:xfrm>
        </p:spPr>
        <p:txBody>
          <a:bodyPr/>
          <a:lstStyle/>
          <a:p>
            <a:pPr>
              <a:defRPr/>
            </a:pPr>
            <a:r>
              <a:rPr lang="fi-FI" sz="2000" smtClean="0"/>
              <a:t>Budjetti 110 miljoonaa euroa</a:t>
            </a:r>
          </a:p>
          <a:p>
            <a:pPr>
              <a:defRPr/>
            </a:pPr>
            <a:r>
              <a:rPr lang="fi-FI" sz="2000" smtClean="0"/>
              <a:t>Evtek ja Stadia yhdistyivät Metropoliaksi 1.8.2008</a:t>
            </a:r>
          </a:p>
          <a:p>
            <a:pPr>
              <a:defRPr/>
            </a:pPr>
            <a:r>
              <a:rPr lang="fi-FI" sz="2000" smtClean="0"/>
              <a:t>Metropolia Ammattikorkeakoulu Oy:n omistavat:</a:t>
            </a:r>
          </a:p>
          <a:p>
            <a:pPr>
              <a:defRPr/>
            </a:pPr>
            <a:endParaRPr lang="fi-FI" sz="2000" smtClean="0"/>
          </a:p>
        </p:txBody>
      </p:sp>
      <p:graphicFrame>
        <p:nvGraphicFramePr>
          <p:cNvPr id="6149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274888" y="2921000"/>
          <a:ext cx="4545012" cy="303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4" imgW="6096060" imgH="4067085" progId="MSGraph.Chart.8">
                  <p:embed followColorScheme="full"/>
                </p:oleObj>
              </mc:Choice>
              <mc:Fallback>
                <p:oleObj name="Chart" r:id="rId4" imgW="6096060" imgH="406708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4888" y="2921000"/>
                        <a:ext cx="4545012" cy="303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6754813" y="4052888"/>
            <a:ext cx="23891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i-FI" b="0">
                <a:solidFill>
                  <a:srgbClr val="4F5150"/>
                </a:solidFill>
              </a:rPr>
              <a:t>Helsinki 42 %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2232025" y="5300663"/>
            <a:ext cx="2139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i-FI" b="0">
                <a:solidFill>
                  <a:srgbClr val="4F5150"/>
                </a:solidFill>
              </a:rPr>
              <a:t>Espoo 27 %</a:t>
            </a:r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668338" y="3632200"/>
            <a:ext cx="2613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i-FI" b="0">
                <a:solidFill>
                  <a:srgbClr val="4F5150"/>
                </a:solidFill>
              </a:rPr>
              <a:t>Vantaa 26 %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165350" y="2940050"/>
            <a:ext cx="2325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i-FI" b="0">
                <a:solidFill>
                  <a:srgbClr val="4F5150"/>
                </a:solidFill>
              </a:rPr>
              <a:t>Kirkkonummi 4 %</a:t>
            </a:r>
          </a:p>
        </p:txBody>
      </p:sp>
      <p:sp>
        <p:nvSpPr>
          <p:cNvPr id="6154" name="TextBox 11"/>
          <p:cNvSpPr txBox="1">
            <a:spLocks noChangeArrowheads="1"/>
          </p:cNvSpPr>
          <p:nvPr/>
        </p:nvSpPr>
        <p:spPr bwMode="auto">
          <a:xfrm>
            <a:off x="4319588" y="2930525"/>
            <a:ext cx="20304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i-FI" b="0">
                <a:solidFill>
                  <a:srgbClr val="4F5150"/>
                </a:solidFill>
              </a:rPr>
              <a:t>Kauniainen 1 %</a:t>
            </a:r>
          </a:p>
        </p:txBody>
      </p:sp>
      <p:sp>
        <p:nvSpPr>
          <p:cNvPr id="6156" name="Slide Number Placeholder 4"/>
          <p:cNvSpPr txBox="1">
            <a:spLocks noGrp="1"/>
          </p:cNvSpPr>
          <p:nvPr/>
        </p:nvSpPr>
        <p:spPr bwMode="auto">
          <a:xfrm>
            <a:off x="6786563" y="6551613"/>
            <a:ext cx="16764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pPr algn="r"/>
            <a:fld id="{0CDFF115-60D5-494C-ABE8-C27513DC77D0}" type="slidenum">
              <a:rPr lang="fi-FI" sz="1000" b="0">
                <a:solidFill>
                  <a:schemeClr val="bg1"/>
                </a:solidFill>
              </a:rPr>
              <a:pPr algn="r"/>
              <a:t>3</a:t>
            </a:fld>
            <a:endParaRPr lang="fi-FI" sz="1000" b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10B155-950E-4F42-A61C-DEDEFE9D5F68}" type="slidenum">
              <a:rPr lang="fi-FI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193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n numeron paikkamerkki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F8272-8CC3-4C07-89E9-6E4399AA05B5}" type="slidenum">
              <a:rPr lang="fi-FI" smtClean="0"/>
              <a:pPr>
                <a:defRPr/>
              </a:pPr>
              <a:t>4</a:t>
            </a:fld>
            <a:endParaRPr lang="fi-FI" dirty="0"/>
          </a:p>
        </p:txBody>
      </p:sp>
      <p:sp>
        <p:nvSpPr>
          <p:cNvPr id="8195" name="Rounded Rectangle 18"/>
          <p:cNvSpPr>
            <a:spLocks noChangeArrowheads="1"/>
          </p:cNvSpPr>
          <p:nvPr/>
        </p:nvSpPr>
        <p:spPr bwMode="auto">
          <a:xfrm>
            <a:off x="6146800" y="4391025"/>
            <a:ext cx="2633663" cy="86518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/>
            <a:r>
              <a:rPr lang="fi-FI" sz="1200"/>
              <a:t>13</a:t>
            </a:r>
          </a:p>
          <a:p>
            <a:endParaRPr lang="fi-FI" sz="1200"/>
          </a:p>
          <a:p>
            <a:endParaRPr lang="fi-FI" sz="1200"/>
          </a:p>
          <a:p>
            <a:r>
              <a:rPr lang="fi-FI" sz="1200" b="1"/>
              <a:t>Kulttuuriala</a:t>
            </a:r>
          </a:p>
        </p:txBody>
      </p:sp>
      <p:sp>
        <p:nvSpPr>
          <p:cNvPr id="8196" name="Rounded Rectangle 19"/>
          <p:cNvSpPr>
            <a:spLocks noChangeArrowheads="1"/>
          </p:cNvSpPr>
          <p:nvPr/>
        </p:nvSpPr>
        <p:spPr bwMode="auto">
          <a:xfrm>
            <a:off x="5942013" y="4033838"/>
            <a:ext cx="2479675" cy="928687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/>
            <a:r>
              <a:rPr lang="fi-FI" sz="1200"/>
              <a:t>6</a:t>
            </a:r>
          </a:p>
          <a:p>
            <a:endParaRPr lang="fi-FI" sz="1200"/>
          </a:p>
          <a:p>
            <a:endParaRPr lang="fi-FI" sz="1200"/>
          </a:p>
          <a:p>
            <a:r>
              <a:rPr lang="fi-FI" sz="1200" b="1"/>
              <a:t>Liiketoimintaosaaminen</a:t>
            </a:r>
          </a:p>
        </p:txBody>
      </p:sp>
      <p:sp>
        <p:nvSpPr>
          <p:cNvPr id="8197" name="Rounded Rectangle 20"/>
          <p:cNvSpPr>
            <a:spLocks noChangeArrowheads="1"/>
          </p:cNvSpPr>
          <p:nvPr/>
        </p:nvSpPr>
        <p:spPr bwMode="auto">
          <a:xfrm>
            <a:off x="5732463" y="3748088"/>
            <a:ext cx="2400300" cy="928687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/>
            <a:r>
              <a:rPr lang="fi-FI" sz="1200"/>
              <a:t>12</a:t>
            </a:r>
          </a:p>
          <a:p>
            <a:endParaRPr lang="fi-FI" sz="1200"/>
          </a:p>
          <a:p>
            <a:endParaRPr lang="fi-FI" sz="1200" b="1"/>
          </a:p>
          <a:p>
            <a:r>
              <a:rPr lang="fi-FI" sz="1200" b="1"/>
              <a:t>Terveys- ja hoitoala</a:t>
            </a:r>
          </a:p>
        </p:txBody>
      </p:sp>
      <p:sp>
        <p:nvSpPr>
          <p:cNvPr id="8198" name="Rounded Rectangle 21"/>
          <p:cNvSpPr>
            <a:spLocks noChangeArrowheads="1"/>
          </p:cNvSpPr>
          <p:nvPr/>
        </p:nvSpPr>
        <p:spPr bwMode="auto">
          <a:xfrm>
            <a:off x="5529263" y="3462338"/>
            <a:ext cx="2243137" cy="92868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/>
            <a:r>
              <a:rPr lang="fi-FI" sz="1200" dirty="0"/>
              <a:t>Koulutusohjelmia 9                            </a:t>
            </a:r>
          </a:p>
          <a:p>
            <a:pPr algn="r"/>
            <a:endParaRPr lang="fi-FI" sz="1200" dirty="0"/>
          </a:p>
          <a:p>
            <a:r>
              <a:rPr lang="fi-FI" sz="1200" b="1" dirty="0"/>
              <a:t>Hyvinvointi ja toimintakyky</a:t>
            </a:r>
          </a:p>
        </p:txBody>
      </p:sp>
      <p:sp>
        <p:nvSpPr>
          <p:cNvPr id="8199" name="Rounded Rectangle 22"/>
          <p:cNvSpPr>
            <a:spLocks noChangeArrowheads="1"/>
          </p:cNvSpPr>
          <p:nvPr/>
        </p:nvSpPr>
        <p:spPr bwMode="auto">
          <a:xfrm>
            <a:off x="3584575" y="2374900"/>
            <a:ext cx="2357438" cy="92868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1400" dirty="0"/>
              <a:t>Rakennus- ja kiinteistöala</a:t>
            </a:r>
          </a:p>
          <a:p>
            <a:endParaRPr lang="fi-FI" sz="1200" dirty="0"/>
          </a:p>
          <a:p>
            <a:r>
              <a:rPr lang="fi-FI" sz="1200" dirty="0"/>
              <a:t>Johtaja Jukka Nivala</a:t>
            </a:r>
          </a:p>
          <a:p>
            <a:r>
              <a:rPr lang="fi-FI" sz="1200" b="1" dirty="0"/>
              <a:t>Tekniikan ja liikenteen ala</a:t>
            </a:r>
          </a:p>
        </p:txBody>
      </p:sp>
      <p:sp>
        <p:nvSpPr>
          <p:cNvPr id="8200" name="Rounded Rectangle 23"/>
          <p:cNvSpPr>
            <a:spLocks noChangeArrowheads="1"/>
          </p:cNvSpPr>
          <p:nvPr/>
        </p:nvSpPr>
        <p:spPr bwMode="auto">
          <a:xfrm>
            <a:off x="1857375" y="1222375"/>
            <a:ext cx="2357438" cy="928688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400" dirty="0"/>
              <a:t>Tieto- ja viestintäteknologia</a:t>
            </a:r>
          </a:p>
          <a:p>
            <a:r>
              <a:rPr lang="fi-FI" sz="1200" dirty="0"/>
              <a:t>Johtaja Seija Ristimäki</a:t>
            </a:r>
          </a:p>
          <a:p>
            <a:r>
              <a:rPr lang="fi-FI" sz="1200" b="1" dirty="0"/>
              <a:t>Tekniikan ja liikenteen ala</a:t>
            </a:r>
          </a:p>
        </p:txBody>
      </p:sp>
      <p:sp>
        <p:nvSpPr>
          <p:cNvPr id="8201" name="Rounded Rectangle 24"/>
          <p:cNvSpPr>
            <a:spLocks noChangeArrowheads="1"/>
          </p:cNvSpPr>
          <p:nvPr/>
        </p:nvSpPr>
        <p:spPr bwMode="auto">
          <a:xfrm>
            <a:off x="200025" y="142875"/>
            <a:ext cx="2357438" cy="92868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400"/>
              <a:t>Teollinen tuotanto ja logistiikka</a:t>
            </a:r>
          </a:p>
          <a:p>
            <a:r>
              <a:rPr lang="fi-FI" sz="1200"/>
              <a:t>Johtaja Risto Salminen</a:t>
            </a:r>
          </a:p>
          <a:p>
            <a:r>
              <a:rPr lang="fi-FI" sz="1200" b="1"/>
              <a:t>Tekniikan ja liikenteen ala</a:t>
            </a:r>
          </a:p>
        </p:txBody>
      </p:sp>
      <p:sp>
        <p:nvSpPr>
          <p:cNvPr id="8202" name="Rectangle 53"/>
          <p:cNvSpPr>
            <a:spLocks noChangeArrowheads="1"/>
          </p:cNvSpPr>
          <p:nvPr/>
        </p:nvSpPr>
        <p:spPr bwMode="auto">
          <a:xfrm>
            <a:off x="3602038" y="3440113"/>
            <a:ext cx="1760537" cy="285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1100"/>
              <a:t>DP in Civil Engineering </a:t>
            </a:r>
            <a:r>
              <a:rPr lang="fi-FI" sz="800"/>
              <a:t>(*</a:t>
            </a:r>
          </a:p>
        </p:txBody>
      </p:sp>
      <p:sp>
        <p:nvSpPr>
          <p:cNvPr id="8203" name="Rectangle 54"/>
          <p:cNvSpPr>
            <a:spLocks noChangeArrowheads="1"/>
          </p:cNvSpPr>
          <p:nvPr/>
        </p:nvSpPr>
        <p:spPr bwMode="auto">
          <a:xfrm>
            <a:off x="3602038" y="4159250"/>
            <a:ext cx="1619250" cy="428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1100"/>
              <a:t>Rakennusalan työnjohto (LVI, RAK)</a:t>
            </a:r>
          </a:p>
        </p:txBody>
      </p:sp>
      <p:sp>
        <p:nvSpPr>
          <p:cNvPr id="8204" name="Rectangle 55"/>
          <p:cNvSpPr>
            <a:spLocks noChangeArrowheads="1"/>
          </p:cNvSpPr>
          <p:nvPr/>
        </p:nvSpPr>
        <p:spPr bwMode="auto">
          <a:xfrm>
            <a:off x="3602038" y="4659313"/>
            <a:ext cx="1619250" cy="285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1100"/>
              <a:t>Rakennustekniikka</a:t>
            </a:r>
          </a:p>
        </p:txBody>
      </p:sp>
      <p:sp>
        <p:nvSpPr>
          <p:cNvPr id="8205" name="Rectangle 56"/>
          <p:cNvSpPr>
            <a:spLocks noChangeArrowheads="1"/>
          </p:cNvSpPr>
          <p:nvPr/>
        </p:nvSpPr>
        <p:spPr bwMode="auto">
          <a:xfrm>
            <a:off x="3602038" y="5016500"/>
            <a:ext cx="1619250" cy="28575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Talotekniikka</a:t>
            </a:r>
          </a:p>
        </p:txBody>
      </p:sp>
      <p:sp>
        <p:nvSpPr>
          <p:cNvPr id="8206" name="Rectangle 57"/>
          <p:cNvSpPr>
            <a:spLocks noChangeArrowheads="1"/>
          </p:cNvSpPr>
          <p:nvPr/>
        </p:nvSpPr>
        <p:spPr bwMode="auto">
          <a:xfrm>
            <a:off x="3602038" y="5373688"/>
            <a:ext cx="1619250" cy="285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1100"/>
              <a:t>Rakennusalan YAMK</a:t>
            </a:r>
          </a:p>
        </p:txBody>
      </p:sp>
      <p:sp>
        <p:nvSpPr>
          <p:cNvPr id="8207" name="Rectangle 60"/>
          <p:cNvSpPr>
            <a:spLocks noChangeArrowheads="1"/>
          </p:cNvSpPr>
          <p:nvPr/>
        </p:nvSpPr>
        <p:spPr bwMode="auto">
          <a:xfrm>
            <a:off x="3602038" y="5730875"/>
            <a:ext cx="1619250" cy="428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1100" dirty="0"/>
              <a:t>Construction and Real </a:t>
            </a:r>
            <a:r>
              <a:rPr lang="fi-FI" sz="1100" dirty="0" err="1"/>
              <a:t>Estate</a:t>
            </a:r>
            <a:r>
              <a:rPr lang="fi-FI" sz="1100" dirty="0"/>
              <a:t> </a:t>
            </a:r>
            <a:r>
              <a:rPr lang="fi-FI" sz="1100" dirty="0" err="1"/>
              <a:t>Manageement</a:t>
            </a:r>
            <a:r>
              <a:rPr lang="fi-FI" sz="1100" dirty="0"/>
              <a:t> </a:t>
            </a: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857375" y="2230438"/>
            <a:ext cx="1635125" cy="3546475"/>
            <a:chOff x="1227" y="1979"/>
            <a:chExt cx="1030" cy="2234"/>
          </a:xfrm>
        </p:grpSpPr>
        <p:sp>
          <p:nvSpPr>
            <p:cNvPr id="8232" name="Rectangle 46"/>
            <p:cNvSpPr>
              <a:spLocks noChangeArrowheads="1"/>
            </p:cNvSpPr>
            <p:nvPr/>
          </p:nvSpPr>
          <p:spPr bwMode="auto">
            <a:xfrm>
              <a:off x="1247" y="1979"/>
              <a:ext cx="990" cy="23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100"/>
                <a:t>Hyvinvointiteknologia</a:t>
              </a:r>
            </a:p>
          </p:txBody>
        </p:sp>
        <p:sp>
          <p:nvSpPr>
            <p:cNvPr id="8233" name="Rectangle 47"/>
            <p:cNvSpPr>
              <a:spLocks noChangeArrowheads="1"/>
            </p:cNvSpPr>
            <p:nvPr/>
          </p:nvSpPr>
          <p:spPr bwMode="auto">
            <a:xfrm>
              <a:off x="1227" y="2259"/>
              <a:ext cx="1030" cy="273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000"/>
                <a:t>Industrial Management</a:t>
              </a:r>
            </a:p>
            <a:p>
              <a:r>
                <a:rPr lang="fi-FI" sz="1000"/>
                <a:t>YAMK</a:t>
              </a:r>
            </a:p>
          </p:txBody>
        </p:sp>
        <p:sp>
          <p:nvSpPr>
            <p:cNvPr id="8234" name="Rectangle 48"/>
            <p:cNvSpPr>
              <a:spLocks noChangeArrowheads="1"/>
            </p:cNvSpPr>
            <p:nvPr/>
          </p:nvSpPr>
          <p:spPr bwMode="auto">
            <a:xfrm>
              <a:off x="1247" y="2574"/>
              <a:ext cx="990" cy="23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100"/>
                <a:t>Information technol.</a:t>
              </a:r>
            </a:p>
          </p:txBody>
        </p:sp>
        <p:sp>
          <p:nvSpPr>
            <p:cNvPr id="8235" name="Rectangle 49"/>
            <p:cNvSpPr>
              <a:spLocks noChangeArrowheads="1"/>
            </p:cNvSpPr>
            <p:nvPr/>
          </p:nvSpPr>
          <p:spPr bwMode="auto">
            <a:xfrm>
              <a:off x="1247" y="2854"/>
              <a:ext cx="990" cy="23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100"/>
                <a:t>     -”-             YAMK</a:t>
              </a:r>
            </a:p>
          </p:txBody>
        </p:sp>
        <p:sp>
          <p:nvSpPr>
            <p:cNvPr id="8236" name="Rectangle 50"/>
            <p:cNvSpPr>
              <a:spLocks noChangeArrowheads="1"/>
            </p:cNvSpPr>
            <p:nvPr/>
          </p:nvSpPr>
          <p:spPr bwMode="auto">
            <a:xfrm>
              <a:off x="1247" y="3134"/>
              <a:ext cx="990" cy="23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100"/>
                <a:t>Media Engineering</a:t>
              </a:r>
            </a:p>
          </p:txBody>
        </p:sp>
        <p:sp>
          <p:nvSpPr>
            <p:cNvPr id="8237" name="Rectangle 51"/>
            <p:cNvSpPr>
              <a:spLocks noChangeArrowheads="1"/>
            </p:cNvSpPr>
            <p:nvPr/>
          </p:nvSpPr>
          <p:spPr bwMode="auto">
            <a:xfrm>
              <a:off x="1247" y="3414"/>
              <a:ext cx="990" cy="23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100"/>
                <a:t>Mediatekniikka</a:t>
              </a:r>
            </a:p>
          </p:txBody>
        </p:sp>
        <p:sp>
          <p:nvSpPr>
            <p:cNvPr id="8238" name="Rectangle 52"/>
            <p:cNvSpPr>
              <a:spLocks noChangeArrowheads="1"/>
            </p:cNvSpPr>
            <p:nvPr/>
          </p:nvSpPr>
          <p:spPr bwMode="auto">
            <a:xfrm>
              <a:off x="1247" y="3694"/>
              <a:ext cx="990" cy="23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100"/>
                <a:t>Tietotekniikka</a:t>
              </a:r>
            </a:p>
          </p:txBody>
        </p:sp>
        <p:sp>
          <p:nvSpPr>
            <p:cNvPr id="8239" name="Rectangle 65"/>
            <p:cNvSpPr>
              <a:spLocks noChangeArrowheads="1"/>
            </p:cNvSpPr>
            <p:nvPr/>
          </p:nvSpPr>
          <p:spPr bwMode="auto">
            <a:xfrm>
              <a:off x="1247" y="3975"/>
              <a:ext cx="990" cy="23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fi-FI" sz="1100"/>
                <a:t>Tuotantotalous</a:t>
              </a:r>
            </a:p>
          </p:txBody>
        </p:sp>
      </p:grpSp>
      <p:sp>
        <p:nvSpPr>
          <p:cNvPr id="38" name="Rectangle 71"/>
          <p:cNvSpPr/>
          <p:nvPr/>
        </p:nvSpPr>
        <p:spPr bwMode="auto">
          <a:xfrm>
            <a:off x="2720975" y="287338"/>
            <a:ext cx="1928813" cy="714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10 koulutusohjelmaa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 n.120 opettajaa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 40 muuta henkilökuntaa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 2900 opiskelijaa</a:t>
            </a:r>
          </a:p>
        </p:txBody>
      </p:sp>
      <p:sp>
        <p:nvSpPr>
          <p:cNvPr id="39" name="Rectangle 72"/>
          <p:cNvSpPr/>
          <p:nvPr/>
        </p:nvSpPr>
        <p:spPr bwMode="auto">
          <a:xfrm>
            <a:off x="6448425" y="938213"/>
            <a:ext cx="1928813" cy="1143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fi-FI" sz="1100" b="1" dirty="0">
                <a:ea typeface="ＭＳ Ｐゴシック" pitchFamily="48" charset="-128"/>
              </a:rPr>
              <a:t>Koko Metropoliassa</a:t>
            </a:r>
          </a:p>
          <a:p>
            <a:pPr>
              <a:defRPr/>
            </a:pPr>
            <a:endParaRPr lang="fi-FI" sz="1100" dirty="0">
              <a:ea typeface="ＭＳ Ｐゴシック" pitchFamily="48" charset="-128"/>
            </a:endParaRP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64 koulutusohjelmaa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 650 opettajaa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 400 muuta henkilökuntaa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 15 000 opiskelijaa</a:t>
            </a:r>
          </a:p>
        </p:txBody>
      </p:sp>
      <p:sp>
        <p:nvSpPr>
          <p:cNvPr id="40" name="Rounded Rectangular Callout 73"/>
          <p:cNvSpPr/>
          <p:nvPr/>
        </p:nvSpPr>
        <p:spPr bwMode="auto">
          <a:xfrm>
            <a:off x="5416550" y="5387975"/>
            <a:ext cx="2071688" cy="500063"/>
          </a:xfrm>
          <a:prstGeom prst="wedgeRoundRectCallout">
            <a:avLst>
              <a:gd name="adj1" fmla="val -63763"/>
              <a:gd name="adj2" fmla="val 58321"/>
              <a:gd name="adj3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fi-FI" sz="900" i="1" dirty="0">
                <a:ea typeface="ＭＳ Ｐゴシック" pitchFamily="48" charset="-128"/>
              </a:rPr>
              <a:t>M.Sc.-tutkintoon johtava koulutus yhteistoteutuksena  FHTW-Berlinin kanssa</a:t>
            </a:r>
          </a:p>
        </p:txBody>
      </p:sp>
      <p:sp>
        <p:nvSpPr>
          <p:cNvPr id="41" name="Rectangle 74"/>
          <p:cNvSpPr/>
          <p:nvPr/>
        </p:nvSpPr>
        <p:spPr bwMode="auto">
          <a:xfrm>
            <a:off x="6021388" y="2520950"/>
            <a:ext cx="1928812" cy="714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FFC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fi-FI" sz="1100" dirty="0"/>
              <a:t>5 + 1 koulutusohjelmaa</a:t>
            </a:r>
          </a:p>
          <a:p>
            <a:pPr>
              <a:defRPr/>
            </a:pPr>
            <a:r>
              <a:rPr lang="fi-FI" sz="1100" dirty="0"/>
              <a:t>n. 45  opettajaa</a:t>
            </a:r>
          </a:p>
          <a:p>
            <a:pPr>
              <a:defRPr/>
            </a:pPr>
            <a:r>
              <a:rPr lang="fi-FI" sz="1100" dirty="0"/>
              <a:t>n.10 muuta henkilökuntaa</a:t>
            </a:r>
          </a:p>
          <a:p>
            <a:pPr>
              <a:defRPr/>
            </a:pPr>
            <a:r>
              <a:rPr lang="fi-FI" sz="1100" dirty="0"/>
              <a:t>n. 1600 opiskelijaa</a:t>
            </a:r>
          </a:p>
        </p:txBody>
      </p:sp>
      <p:sp>
        <p:nvSpPr>
          <p:cNvPr id="42" name="Rectangle 75"/>
          <p:cNvSpPr/>
          <p:nvPr/>
        </p:nvSpPr>
        <p:spPr bwMode="auto">
          <a:xfrm>
            <a:off x="4376738" y="1366838"/>
            <a:ext cx="1928812" cy="7143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8 koulutusohjelmaa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n.105 opettajaa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 30 muuta henkilökuntaa</a:t>
            </a:r>
          </a:p>
          <a:p>
            <a:pPr>
              <a:defRPr/>
            </a:pPr>
            <a:r>
              <a:rPr lang="fi-FI" sz="1100" dirty="0">
                <a:ea typeface="ＭＳ Ｐゴシック" pitchFamily="48" charset="-128"/>
              </a:rPr>
              <a:t>n. 2700 opiskelijaa</a:t>
            </a:r>
          </a:p>
        </p:txBody>
      </p:sp>
      <p:sp>
        <p:nvSpPr>
          <p:cNvPr id="8214" name="Rectangle 25"/>
          <p:cNvSpPr>
            <a:spLocks noChangeArrowheads="1"/>
          </p:cNvSpPr>
          <p:nvPr/>
        </p:nvSpPr>
        <p:spPr bwMode="auto">
          <a:xfrm>
            <a:off x="201613" y="1150938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Sähkötekniikka</a:t>
            </a:r>
          </a:p>
        </p:txBody>
      </p:sp>
      <p:sp>
        <p:nvSpPr>
          <p:cNvPr id="8215" name="Rectangle 26"/>
          <p:cNvSpPr>
            <a:spLocks noChangeArrowheads="1"/>
          </p:cNvSpPr>
          <p:nvPr/>
        </p:nvSpPr>
        <p:spPr bwMode="auto">
          <a:xfrm>
            <a:off x="201613" y="1509713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Automaatiotekniikka</a:t>
            </a:r>
          </a:p>
        </p:txBody>
      </p:sp>
      <p:sp>
        <p:nvSpPr>
          <p:cNvPr id="8216" name="Rectangle 27"/>
          <p:cNvSpPr>
            <a:spLocks noChangeArrowheads="1"/>
          </p:cNvSpPr>
          <p:nvPr/>
        </p:nvSpPr>
        <p:spPr bwMode="auto">
          <a:xfrm>
            <a:off x="201613" y="1870075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Elektroniikka</a:t>
            </a:r>
          </a:p>
        </p:txBody>
      </p:sp>
      <p:sp>
        <p:nvSpPr>
          <p:cNvPr id="8217" name="Rectangle 28"/>
          <p:cNvSpPr>
            <a:spLocks noChangeArrowheads="1"/>
          </p:cNvSpPr>
          <p:nvPr/>
        </p:nvSpPr>
        <p:spPr bwMode="auto">
          <a:xfrm>
            <a:off x="201613" y="2230438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Bio- ja elint. tekniikka</a:t>
            </a:r>
          </a:p>
        </p:txBody>
      </p:sp>
      <p:sp>
        <p:nvSpPr>
          <p:cNvPr id="8218" name="Rectangle 29"/>
          <p:cNvSpPr>
            <a:spLocks noChangeArrowheads="1"/>
          </p:cNvSpPr>
          <p:nvPr/>
        </p:nvSpPr>
        <p:spPr bwMode="auto">
          <a:xfrm>
            <a:off x="200025" y="2590800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Kemiantekniikka</a:t>
            </a:r>
          </a:p>
        </p:txBody>
      </p:sp>
      <p:sp>
        <p:nvSpPr>
          <p:cNvPr id="8219" name="Rectangle 30"/>
          <p:cNvSpPr>
            <a:spLocks noChangeArrowheads="1"/>
          </p:cNvSpPr>
          <p:nvPr/>
        </p:nvSpPr>
        <p:spPr bwMode="auto">
          <a:xfrm>
            <a:off x="200025" y="2951163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Laboratorioala</a:t>
            </a:r>
          </a:p>
        </p:txBody>
      </p:sp>
      <p:sp>
        <p:nvSpPr>
          <p:cNvPr id="8220" name="Rectangle 62"/>
          <p:cNvSpPr>
            <a:spLocks noChangeArrowheads="1"/>
          </p:cNvSpPr>
          <p:nvPr/>
        </p:nvSpPr>
        <p:spPr bwMode="auto">
          <a:xfrm>
            <a:off x="200025" y="3311525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Mater. ja pintak. tekn.</a:t>
            </a:r>
          </a:p>
        </p:txBody>
      </p:sp>
      <p:sp>
        <p:nvSpPr>
          <p:cNvPr id="8221" name="Rectangle 63"/>
          <p:cNvSpPr>
            <a:spLocks noChangeArrowheads="1"/>
          </p:cNvSpPr>
          <p:nvPr/>
        </p:nvSpPr>
        <p:spPr bwMode="auto">
          <a:xfrm>
            <a:off x="200025" y="3670300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Automaat.tekn. YAMK</a:t>
            </a:r>
          </a:p>
        </p:txBody>
      </p:sp>
      <p:sp>
        <p:nvSpPr>
          <p:cNvPr id="8222" name="Rectangle 64"/>
          <p:cNvSpPr>
            <a:spLocks noChangeArrowheads="1"/>
          </p:cNvSpPr>
          <p:nvPr/>
        </p:nvSpPr>
        <p:spPr bwMode="auto">
          <a:xfrm>
            <a:off x="200025" y="4030663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Auto- ja kuljetustekn.</a:t>
            </a:r>
          </a:p>
        </p:txBody>
      </p:sp>
      <p:sp>
        <p:nvSpPr>
          <p:cNvPr id="8223" name="Rectangle 68"/>
          <p:cNvSpPr>
            <a:spLocks noChangeArrowheads="1"/>
          </p:cNvSpPr>
          <p:nvPr/>
        </p:nvSpPr>
        <p:spPr bwMode="auto">
          <a:xfrm>
            <a:off x="200025" y="4391025"/>
            <a:ext cx="162877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 dirty="0"/>
              <a:t>Kone- ja </a:t>
            </a:r>
            <a:r>
              <a:rPr lang="fi-FI" sz="1100" dirty="0" err="1"/>
              <a:t>tuotantotekn</a:t>
            </a:r>
            <a:r>
              <a:rPr lang="fi-FI" sz="1100" dirty="0"/>
              <a:t>.</a:t>
            </a:r>
          </a:p>
        </p:txBody>
      </p:sp>
      <p:sp>
        <p:nvSpPr>
          <p:cNvPr id="8224" name="Rectangle 30"/>
          <p:cNvSpPr>
            <a:spLocks noChangeArrowheads="1"/>
          </p:cNvSpPr>
          <p:nvPr/>
        </p:nvSpPr>
        <p:spPr bwMode="auto">
          <a:xfrm>
            <a:off x="200025" y="4751388"/>
            <a:ext cx="1571625" cy="28575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Environmental Eng.</a:t>
            </a:r>
          </a:p>
        </p:txBody>
      </p:sp>
      <p:sp>
        <p:nvSpPr>
          <p:cNvPr id="8225" name="TextBox 87"/>
          <p:cNvSpPr txBox="1">
            <a:spLocks noChangeArrowheads="1"/>
          </p:cNvSpPr>
          <p:nvPr/>
        </p:nvSpPr>
        <p:spPr bwMode="auto">
          <a:xfrm>
            <a:off x="4613275" y="295275"/>
            <a:ext cx="425291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2200" b="1"/>
              <a:t>Tekniikka osana Metropoliaa</a:t>
            </a:r>
          </a:p>
        </p:txBody>
      </p:sp>
      <p:sp>
        <p:nvSpPr>
          <p:cNvPr id="8226" name="Ellipsi 54"/>
          <p:cNvSpPr>
            <a:spLocks noChangeArrowheads="1"/>
          </p:cNvSpPr>
          <p:nvPr/>
        </p:nvSpPr>
        <p:spPr bwMode="auto">
          <a:xfrm>
            <a:off x="2990850" y="1866900"/>
            <a:ext cx="3219450" cy="4619625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i-FI">
              <a:latin typeface="Arial" pitchFamily="34" charset="0"/>
            </a:endParaRPr>
          </a:p>
        </p:txBody>
      </p:sp>
      <p:sp>
        <p:nvSpPr>
          <p:cNvPr id="8227" name="Rectangle 53"/>
          <p:cNvSpPr>
            <a:spLocks noChangeArrowheads="1"/>
          </p:cNvSpPr>
          <p:nvPr/>
        </p:nvSpPr>
        <p:spPr bwMode="auto">
          <a:xfrm>
            <a:off x="3602038" y="3802063"/>
            <a:ext cx="1619250" cy="28575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fi-FI" sz="1100"/>
              <a:t>Maanmittaustekniikka</a:t>
            </a:r>
          </a:p>
        </p:txBody>
      </p:sp>
      <p:sp>
        <p:nvSpPr>
          <p:cNvPr id="8228" name="Tekstikehys 56"/>
          <p:cNvSpPr txBox="1">
            <a:spLocks noChangeArrowheads="1"/>
          </p:cNvSpPr>
          <p:nvPr/>
        </p:nvSpPr>
        <p:spPr bwMode="auto">
          <a:xfrm>
            <a:off x="1352550" y="5905500"/>
            <a:ext cx="20526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200"/>
              <a:t>(* Käynnistyy syksyllä 2011</a:t>
            </a:r>
          </a:p>
        </p:txBody>
      </p:sp>
      <p:sp>
        <p:nvSpPr>
          <p:cNvPr id="58" name="Rectangle 4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15.6.2011</a:t>
            </a:r>
            <a:endParaRPr lang="fi-FI" dirty="0"/>
          </a:p>
        </p:txBody>
      </p:sp>
      <p:sp>
        <p:nvSpPr>
          <p:cNvPr id="8230" name="Footer Placeholder 5"/>
          <p:cNvSpPr txBox="1">
            <a:spLocks noGrp="1"/>
          </p:cNvSpPr>
          <p:nvPr/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</a:rPr>
              <a:t>Metropolia Ammattikorkeakoulu</a:t>
            </a:r>
            <a:endParaRPr lang="fi-FI" sz="1000">
              <a:solidFill>
                <a:schemeClr val="bg1"/>
              </a:solidFill>
            </a:endParaRPr>
          </a:p>
        </p:txBody>
      </p:sp>
      <p:sp>
        <p:nvSpPr>
          <p:cNvPr id="47" name="Alatunnisteen paikkamerkki 4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PJ - Metropolia</a:t>
            </a: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fld id="{C4C9A236-CFB3-451E-A636-4AF115016E1D}" type="slidenum">
              <a:rPr lang="fi-FI" sz="1000" b="0">
                <a:solidFill>
                  <a:srgbClr val="FFFFFF"/>
                </a:solidFill>
              </a:rPr>
              <a:pPr/>
              <a:t>5</a:t>
            </a:fld>
            <a:endParaRPr lang="fi-FI" sz="1000" b="0">
              <a:solidFill>
                <a:srgbClr val="FFFFFF"/>
              </a:solidFill>
            </a:endParaRPr>
          </a:p>
        </p:txBody>
      </p:sp>
      <p:sp>
        <p:nvSpPr>
          <p:cNvPr id="296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9438" y="1556792"/>
            <a:ext cx="4027487" cy="4582120"/>
          </a:xfrm>
        </p:spPr>
        <p:txBody>
          <a:bodyPr/>
          <a:lstStyle/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fi-FI" sz="2000" dirty="0" smtClean="0"/>
              <a:t>  Vanha maantie 6, Leppävaara, Espoo</a:t>
            </a:r>
          </a:p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endParaRPr lang="fi-FI" sz="2000" dirty="0" smtClean="0"/>
          </a:p>
          <a:p>
            <a:pPr marL="361950" indent="-361950" eaLnBrk="1" hangingPunct="1">
              <a:spcBef>
                <a:spcPct val="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fi-FI" sz="2800" dirty="0" smtClean="0">
                <a:solidFill>
                  <a:schemeClr val="hlink"/>
                </a:solidFill>
              </a:rPr>
              <a:t>Koulutusohjelmat:</a:t>
            </a:r>
            <a:endParaRPr lang="fi-FI" dirty="0" smtClean="0"/>
          </a:p>
          <a:p>
            <a:pPr marL="361950" indent="-361950" eaLnBrk="1" hangingPunct="1">
              <a:spcBef>
                <a:spcPct val="0"/>
              </a:spcBef>
              <a:buClr>
                <a:schemeClr val="hlink"/>
              </a:buClr>
              <a:defRPr/>
            </a:pPr>
            <a:r>
              <a:rPr lang="fi-FI" sz="2000" dirty="0" smtClean="0"/>
              <a:t>Maanmittaustekniikka </a:t>
            </a:r>
          </a:p>
          <a:p>
            <a:pPr marL="361950" indent="-361950">
              <a:defRPr/>
            </a:pPr>
            <a:r>
              <a:rPr lang="fi-FI" sz="2000" dirty="0" smtClean="0"/>
              <a:t>Mediatekniikka </a:t>
            </a:r>
          </a:p>
          <a:p>
            <a:pPr marL="361950" indent="-361950">
              <a:defRPr/>
            </a:pPr>
            <a:r>
              <a:rPr lang="fi-FI" sz="2000" dirty="0" smtClean="0"/>
              <a:t>Rakennusalan työnjohto </a:t>
            </a:r>
          </a:p>
          <a:p>
            <a:pPr marL="361950" indent="-361950">
              <a:defRPr/>
            </a:pPr>
            <a:r>
              <a:rPr lang="fi-FI" sz="2000" dirty="0" smtClean="0"/>
              <a:t>Talotekniikka </a:t>
            </a:r>
          </a:p>
          <a:p>
            <a:pPr marL="361950" indent="-361950">
              <a:defRPr/>
            </a:pPr>
            <a:r>
              <a:rPr lang="fi-FI" sz="2000" dirty="0" smtClean="0"/>
              <a:t>Tietotekniikka </a:t>
            </a:r>
          </a:p>
          <a:p>
            <a:pPr marL="361950" indent="-361950">
              <a:defRPr/>
            </a:pPr>
            <a:r>
              <a:rPr lang="fi-FI" sz="2000" dirty="0" smtClean="0"/>
              <a:t>Tuotantotalous</a:t>
            </a:r>
            <a:br>
              <a:rPr lang="fi-FI" sz="2000" dirty="0" smtClean="0"/>
            </a:br>
            <a:r>
              <a:rPr lang="fi-FI" sz="2000" dirty="0" smtClean="0"/>
              <a:t>- Logistiikka ja      liiketoiminta </a:t>
            </a:r>
          </a:p>
          <a:p>
            <a:pPr marL="361950" indent="-361950">
              <a:defRPr/>
            </a:pPr>
            <a:r>
              <a:rPr lang="fi-FI" sz="2000" dirty="0" err="1" smtClean="0"/>
              <a:t>Information</a:t>
            </a:r>
            <a:r>
              <a:rPr lang="fi-FI" sz="2000" dirty="0" smtClean="0"/>
              <a:t> Technology </a:t>
            </a:r>
          </a:p>
          <a:p>
            <a:pPr marL="361950" indent="-361950">
              <a:defRPr/>
            </a:pPr>
            <a:r>
              <a:rPr lang="fi-FI" sz="2000" dirty="0" smtClean="0"/>
              <a:t>Media Engineering </a:t>
            </a:r>
            <a:endParaRPr lang="fi-FI" dirty="0" smtClean="0">
              <a:solidFill>
                <a:srgbClr val="E16E23"/>
              </a:solidFill>
            </a:endParaRPr>
          </a:p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endParaRPr lang="fi-FI" dirty="0" smtClean="0">
              <a:solidFill>
                <a:srgbClr val="E16E23"/>
              </a:solidFill>
            </a:endParaRPr>
          </a:p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endParaRPr lang="fi-FI" sz="2000" dirty="0" smtClean="0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title"/>
          </p:nvPr>
        </p:nvSpPr>
        <p:spPr>
          <a:xfrm>
            <a:off x="731838" y="803275"/>
            <a:ext cx="8005762" cy="533400"/>
          </a:xfrm>
        </p:spPr>
        <p:txBody>
          <a:bodyPr/>
          <a:lstStyle/>
          <a:p>
            <a:pPr>
              <a:defRPr/>
            </a:pPr>
            <a:r>
              <a:rPr lang="fi-FI" dirty="0" smtClean="0">
                <a:cs typeface="ＭＳ Ｐゴシック" charset="-128"/>
              </a:rPr>
              <a:t>Toimipaikat </a:t>
            </a:r>
            <a:r>
              <a:rPr lang="fi-FI" dirty="0" err="1" smtClean="0">
                <a:cs typeface="ＭＳ Ｐゴシック" charset="-128"/>
              </a:rPr>
              <a:t>RaKi</a:t>
            </a:r>
            <a:endParaRPr lang="fi-FI" dirty="0">
              <a:cs typeface="ＭＳ Ｐゴシック" charset="-128"/>
            </a:endParaRPr>
          </a:p>
        </p:txBody>
      </p:sp>
      <p:sp>
        <p:nvSpPr>
          <p:cNvPr id="296964" name="Oval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27038" y="1757363"/>
            <a:ext cx="304800" cy="2921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folHlink"/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blurRad="63500" dist="38099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z="140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pic>
        <p:nvPicPr>
          <p:cNvPr id="14344" name="Picture 6" descr="leppävaa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1141413"/>
            <a:ext cx="3878262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04901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ahoma" pitchFamily="34" charset="0"/>
                <a:ea typeface="ＭＳ Ｐゴシック" pitchFamily="34" charset="-128"/>
              </a:defRPr>
            </a:lvl9pPr>
          </a:lstStyle>
          <a:p>
            <a:fld id="{D452C32E-F267-4C8B-95EB-C2B91AA07244}" type="slidenum">
              <a:rPr lang="fi-FI" sz="1000" b="0">
                <a:solidFill>
                  <a:srgbClr val="FFFFFF"/>
                </a:solidFill>
              </a:rPr>
              <a:pPr/>
              <a:t>6</a:t>
            </a:fld>
            <a:endParaRPr lang="fi-FI" sz="1000" b="0">
              <a:solidFill>
                <a:srgbClr val="FFFFFF"/>
              </a:solidFill>
            </a:endParaRPr>
          </a:p>
        </p:txBody>
      </p:sp>
      <p:sp>
        <p:nvSpPr>
          <p:cNvPr id="297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1797050"/>
            <a:ext cx="3632200" cy="3911600"/>
          </a:xfrm>
        </p:spPr>
        <p:txBody>
          <a:bodyPr/>
          <a:lstStyle/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fi-FI" sz="2000" dirty="0" smtClean="0"/>
              <a:t>  </a:t>
            </a:r>
            <a:r>
              <a:rPr lang="fi-FI" sz="2000" dirty="0" err="1" smtClean="0"/>
              <a:t>Agriconlankatu</a:t>
            </a:r>
            <a:r>
              <a:rPr lang="fi-FI" sz="2000" dirty="0" smtClean="0"/>
              <a:t> 1-3, Helsinki</a:t>
            </a:r>
          </a:p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endParaRPr lang="fi-FI" sz="2000" dirty="0" smtClean="0"/>
          </a:p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endParaRPr lang="fi-FI" sz="2000" dirty="0" smtClean="0"/>
          </a:p>
          <a:p>
            <a:pPr marL="361950" indent="-361950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fi-FI" sz="2800" dirty="0" smtClean="0">
                <a:solidFill>
                  <a:schemeClr val="hlink"/>
                </a:solidFill>
              </a:rPr>
              <a:t>Koulutusohjelmat:</a:t>
            </a:r>
            <a:endParaRPr lang="fi-FI" sz="2800" dirty="0" smtClean="0">
              <a:solidFill>
                <a:srgbClr val="E16E23"/>
              </a:solidFill>
            </a:endParaRPr>
          </a:p>
          <a:p>
            <a:pPr marL="361950" indent="-361950">
              <a:lnSpc>
                <a:spcPct val="90000"/>
              </a:lnSpc>
              <a:defRPr/>
            </a:pPr>
            <a:r>
              <a:rPr lang="fi-FI" sz="2000" dirty="0" smtClean="0"/>
              <a:t>Rakennustekniikka </a:t>
            </a:r>
          </a:p>
          <a:p>
            <a:pPr marL="361950" indent="-361950">
              <a:lnSpc>
                <a:spcPct val="90000"/>
              </a:lnSpc>
              <a:defRPr/>
            </a:pPr>
            <a:r>
              <a:rPr lang="fi-FI" sz="2000" dirty="0" smtClean="0"/>
              <a:t>Rakennusalan työnjohto </a:t>
            </a:r>
            <a:endParaRPr lang="fi-FI" dirty="0" smtClean="0">
              <a:solidFill>
                <a:srgbClr val="E16E23"/>
              </a:solidFill>
            </a:endParaRPr>
          </a:p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endParaRPr lang="fi-FI" dirty="0" smtClean="0">
              <a:solidFill>
                <a:srgbClr val="E16E23"/>
              </a:solidFill>
            </a:endParaRPr>
          </a:p>
          <a:p>
            <a:pPr marL="361950" indent="-361950">
              <a:lnSpc>
                <a:spcPct val="80000"/>
              </a:lnSpc>
              <a:buFont typeface="Wingdings" pitchFamily="2" charset="2"/>
              <a:buNone/>
              <a:defRPr/>
            </a:pPr>
            <a:endParaRPr lang="fi-FI" sz="2000" dirty="0" smtClean="0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title"/>
          </p:nvPr>
        </p:nvSpPr>
        <p:spPr>
          <a:xfrm>
            <a:off x="731838" y="803275"/>
            <a:ext cx="8005762" cy="533400"/>
          </a:xfrm>
        </p:spPr>
        <p:txBody>
          <a:bodyPr/>
          <a:lstStyle/>
          <a:p>
            <a:pPr>
              <a:defRPr/>
            </a:pPr>
            <a:r>
              <a:rPr lang="fi-FI" dirty="0" smtClean="0">
                <a:cs typeface="ＭＳ Ｐゴシック" charset="-128"/>
              </a:rPr>
              <a:t>Toimipaikat </a:t>
            </a:r>
            <a:r>
              <a:rPr lang="fi-FI" dirty="0" err="1" smtClean="0">
                <a:cs typeface="ＭＳ Ｐゴシック" charset="-128"/>
              </a:rPr>
              <a:t>RaKi</a:t>
            </a:r>
            <a:endParaRPr lang="fi-FI" dirty="0">
              <a:cs typeface="ＭＳ Ｐゴシック" charset="-128"/>
            </a:endParaRPr>
          </a:p>
        </p:txBody>
      </p:sp>
      <p:sp>
        <p:nvSpPr>
          <p:cNvPr id="297988" name="Oval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27038" y="1785938"/>
            <a:ext cx="304800" cy="2921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folHlink"/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blurRad="63500" dist="38099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z="1400" b="1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pic>
        <p:nvPicPr>
          <p:cNvPr id="15368" name="Picture 6" descr="agricolankat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1141413"/>
            <a:ext cx="3878262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15.6.2011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PJ - Metropolia</a:t>
            </a:r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005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8025"/>
            <a:ext cx="7772400" cy="533400"/>
          </a:xfrm>
        </p:spPr>
        <p:txBody>
          <a:bodyPr/>
          <a:lstStyle/>
          <a:p>
            <a:pPr>
              <a:defRPr/>
            </a:pPr>
            <a:r>
              <a:rPr lang="fi-FI" dirty="0" smtClean="0">
                <a:solidFill>
                  <a:schemeClr val="accent1"/>
                </a:solidFill>
              </a:rPr>
              <a:t>Tietomallintamisen koulutus </a:t>
            </a:r>
            <a:r>
              <a:rPr lang="fi-FI" dirty="0" err="1" smtClean="0">
                <a:solidFill>
                  <a:schemeClr val="accent1"/>
                </a:solidFill>
              </a:rPr>
              <a:t>Rakennustekiikassa</a:t>
            </a:r>
            <a:endParaRPr lang="fi-FI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PJ - Metropolia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5E7B1-70E9-450E-A704-5656F9BB7CE4}" type="slidenum">
              <a:rPr lang="fi-FI" smtClean="0"/>
              <a:pPr>
                <a:defRPr/>
              </a:pPr>
              <a:t>7</a:t>
            </a:fld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15.6.2011</a:t>
            </a:r>
            <a:endParaRPr lang="fi-FI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263952"/>
              </p:ext>
            </p:extLst>
          </p:nvPr>
        </p:nvGraphicFramePr>
        <p:xfrm>
          <a:off x="467544" y="1268760"/>
          <a:ext cx="8153400" cy="4950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0356"/>
                <a:gridCol w="3402130"/>
                <a:gridCol w="678393"/>
                <a:gridCol w="3092521"/>
              </a:tblGrid>
              <a:tr h="391814">
                <a:tc>
                  <a:txBody>
                    <a:bodyPr/>
                    <a:lstStyle/>
                    <a:p>
                      <a:r>
                        <a:rPr lang="fi-FI" dirty="0" smtClean="0"/>
                        <a:t>Vuosi-kurssi</a:t>
                      </a:r>
                      <a:endParaRPr lang="fi-FI" dirty="0"/>
                    </a:p>
                  </a:txBody>
                  <a:tcPr>
                    <a:solidFill>
                      <a:srgbClr val="EE821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Kurssi</a:t>
                      </a:r>
                      <a:endParaRPr lang="fi-FI" dirty="0"/>
                    </a:p>
                  </a:txBody>
                  <a:tcPr>
                    <a:solidFill>
                      <a:srgbClr val="EE821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Laajuus</a:t>
                      </a:r>
                      <a:endParaRPr lang="fi-FI" dirty="0"/>
                    </a:p>
                  </a:txBody>
                  <a:tcPr>
                    <a:solidFill>
                      <a:srgbClr val="EE821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Sisältö</a:t>
                      </a:r>
                      <a:endParaRPr lang="fi-FI" dirty="0"/>
                    </a:p>
                  </a:txBody>
                  <a:tcPr>
                    <a:solidFill>
                      <a:srgbClr val="EE8216"/>
                    </a:solidFill>
                  </a:tcPr>
                </a:tc>
              </a:tr>
              <a:tr h="327675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1. </a:t>
                      </a:r>
                      <a:r>
                        <a:rPr lang="fi-FI" sz="1600" dirty="0" err="1" smtClean="0"/>
                        <a:t>vsk</a:t>
                      </a:r>
                      <a:r>
                        <a:rPr lang="fi-FI" sz="1600" dirty="0" smtClean="0"/>
                        <a:t> 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Tekninen dokumentointi (CAD)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3op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Autocad</a:t>
                      </a:r>
                      <a:r>
                        <a:rPr lang="fi-FI" sz="1200" dirty="0" smtClean="0"/>
                        <a:t> ja </a:t>
                      </a:r>
                      <a:r>
                        <a:rPr lang="fi-FI" sz="1200" dirty="0" err="1" smtClean="0"/>
                        <a:t>Archicad-mallintamisen</a:t>
                      </a:r>
                      <a:r>
                        <a:rPr lang="fi-FI" sz="1200" baseline="0" dirty="0" smtClean="0"/>
                        <a:t> perusteet</a:t>
                      </a:r>
                      <a:endParaRPr lang="fi-FI" sz="1200" dirty="0"/>
                    </a:p>
                  </a:txBody>
                  <a:tcPr/>
                </a:tc>
              </a:tr>
              <a:tr h="446539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1. </a:t>
                      </a:r>
                      <a:r>
                        <a:rPr lang="fi-FI" sz="1600" dirty="0" err="1" smtClean="0"/>
                        <a:t>vsk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Johdantoprojekti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5op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Matematiikka,</a:t>
                      </a:r>
                      <a:r>
                        <a:rPr lang="fi-FI" sz="1200" baseline="0" dirty="0" smtClean="0"/>
                        <a:t> fysiikka, statiikka, rakenneanalyysi ja mallinnus </a:t>
                      </a:r>
                      <a:r>
                        <a:rPr lang="fi-FI" sz="1200" baseline="0" dirty="0" err="1" smtClean="0"/>
                        <a:t>Teklalla</a:t>
                      </a:r>
                      <a:endParaRPr lang="fi-FI" sz="1200" dirty="0"/>
                    </a:p>
                  </a:txBody>
                  <a:tcPr/>
                </a:tc>
              </a:tr>
              <a:tr h="391814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2. </a:t>
                      </a:r>
                      <a:r>
                        <a:rPr lang="fi-FI" sz="1600" dirty="0" err="1" smtClean="0"/>
                        <a:t>vsk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Rakentamisen IT-sovellukset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3op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Excel,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baseline="0" dirty="0" err="1" smtClean="0"/>
                        <a:t>Planet</a:t>
                      </a:r>
                      <a:r>
                        <a:rPr lang="fi-FI" sz="1200" baseline="0" dirty="0" smtClean="0"/>
                        <a:t>, Robot ja Tekla perusteita</a:t>
                      </a:r>
                      <a:endParaRPr lang="fi-FI" sz="1200" dirty="0"/>
                    </a:p>
                  </a:txBody>
                  <a:tcPr/>
                </a:tc>
              </a:tr>
              <a:tr h="391814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2. </a:t>
                      </a:r>
                      <a:r>
                        <a:rPr lang="fi-FI" sz="1600" dirty="0" err="1" smtClean="0"/>
                        <a:t>vsk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Tuotemallintamisen perusteet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3op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Tietomallintamisen prosessi,</a:t>
                      </a:r>
                      <a:r>
                        <a:rPr lang="fi-FI" sz="1200" baseline="0" dirty="0" smtClean="0"/>
                        <a:t> ohjeistukset, säännöt, menetelmät, </a:t>
                      </a:r>
                      <a:r>
                        <a:rPr lang="fi-FI" sz="1200" baseline="0" dirty="0" err="1" smtClean="0"/>
                        <a:t>Tekla-mallinnus</a:t>
                      </a:r>
                      <a:r>
                        <a:rPr lang="fi-FI" sz="1200" baseline="0" dirty="0" smtClean="0"/>
                        <a:t> ja –CM, </a:t>
                      </a:r>
                      <a:r>
                        <a:rPr lang="fi-FI" sz="1200" baseline="0" dirty="0" err="1" smtClean="0"/>
                        <a:t>Solibri-mallintarkastus</a:t>
                      </a:r>
                      <a:endParaRPr lang="fi-FI" sz="1200" dirty="0" smtClean="0"/>
                    </a:p>
                  </a:txBody>
                  <a:tcPr/>
                </a:tc>
              </a:tr>
              <a:tr h="391814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3.</a:t>
                      </a:r>
                      <a:r>
                        <a:rPr lang="fi-FI" sz="1600" baseline="0" dirty="0" smtClean="0"/>
                        <a:t> </a:t>
                      </a:r>
                      <a:r>
                        <a:rPr lang="fi-FI" sz="1600" baseline="0" dirty="0" err="1" smtClean="0"/>
                        <a:t>vsk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Tuotemallintamisen erikoisopintojakso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3op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Tekla-jatkokurssi</a:t>
                      </a:r>
                      <a:r>
                        <a:rPr lang="fi-FI" sz="1200" dirty="0" smtClean="0"/>
                        <a:t> painottuen joko rakennesuunnitteluun tai tuotantoon</a:t>
                      </a:r>
                      <a:endParaRPr lang="fi-FI" sz="1200" dirty="0"/>
                    </a:p>
                  </a:txBody>
                  <a:tcPr/>
                </a:tc>
              </a:tr>
              <a:tr h="391814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3.-4. </a:t>
                      </a:r>
                      <a:r>
                        <a:rPr lang="fi-FI" sz="1600" dirty="0" err="1" smtClean="0"/>
                        <a:t>vsk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Projektityö</a:t>
                      </a:r>
                      <a:r>
                        <a:rPr lang="fi-FI" sz="1400" baseline="0" dirty="0" smtClean="0"/>
                        <a:t>t ja insinöörityöt yrityksiin</a:t>
                      </a:r>
                    </a:p>
                    <a:p>
                      <a:endParaRPr lang="fi-FI" sz="1400" baseline="0" dirty="0" smtClean="0"/>
                    </a:p>
                    <a:p>
                      <a:r>
                        <a:rPr lang="fi-FI" sz="1400" baseline="0" dirty="0" err="1" smtClean="0"/>
                        <a:t>Master-työt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8op + 15op</a:t>
                      </a:r>
                    </a:p>
                    <a:p>
                      <a:r>
                        <a:rPr lang="fi-FI" sz="1400" dirty="0" smtClean="0"/>
                        <a:t>30op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BIM-aiheita</a:t>
                      </a:r>
                      <a:r>
                        <a:rPr lang="fi-FI" sz="1200" dirty="0" smtClean="0"/>
                        <a:t> vuodesta</a:t>
                      </a:r>
                      <a:r>
                        <a:rPr lang="fi-FI" sz="1200" baseline="0" dirty="0" smtClean="0"/>
                        <a:t> 2006</a:t>
                      </a:r>
                      <a:endParaRPr lang="fi-FI" sz="1200" dirty="0"/>
                    </a:p>
                  </a:txBody>
                  <a:tcPr/>
                </a:tc>
              </a:tr>
              <a:tr h="391814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YAMK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Korjausrakentamisen</a:t>
                      </a:r>
                      <a:r>
                        <a:rPr lang="fi-FI" sz="1400" baseline="0" dirty="0" smtClean="0"/>
                        <a:t> tuotemallintaminen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5op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YAMK-koulutusohjelmassa</a:t>
                      </a:r>
                      <a:r>
                        <a:rPr lang="fi-FI" sz="1200" dirty="0" smtClean="0"/>
                        <a:t>, teoriaa ja käyt.</a:t>
                      </a:r>
                      <a:endParaRPr lang="fi-FI" sz="1200" dirty="0"/>
                    </a:p>
                  </a:txBody>
                  <a:tcPr/>
                </a:tc>
              </a:tr>
              <a:tr h="391814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ConREM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Product Modeling (BIM)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5op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Kv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baseline="0" dirty="0" err="1" smtClean="0"/>
                        <a:t>Master-ohjelmassa</a:t>
                      </a:r>
                      <a:r>
                        <a:rPr lang="fi-FI" sz="1200" baseline="0" dirty="0" smtClean="0"/>
                        <a:t>, tietomallin teoriaa</a:t>
                      </a:r>
                      <a:endParaRPr lang="fi-FI" sz="1200" dirty="0"/>
                    </a:p>
                  </a:txBody>
                  <a:tcPr/>
                </a:tc>
              </a:tr>
              <a:tr h="391814">
                <a:tc>
                  <a:txBody>
                    <a:bodyPr/>
                    <a:lstStyle/>
                    <a:p>
                      <a:r>
                        <a:rPr lang="fi-FI" sz="1600" dirty="0" smtClean="0"/>
                        <a:t>ConREM</a:t>
                      </a:r>
                      <a:endParaRPr lang="fi-FI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Practical Applications of PM (BIM)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 smtClean="0"/>
                        <a:t>5op</a:t>
                      </a:r>
                      <a:endParaRPr lang="fi-FI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Kv</a:t>
                      </a:r>
                      <a:r>
                        <a:rPr lang="fi-FI" sz="1200" dirty="0" smtClean="0"/>
                        <a:t> </a:t>
                      </a:r>
                      <a:r>
                        <a:rPr lang="fi-FI" sz="1200" dirty="0" err="1" smtClean="0"/>
                        <a:t>Master-ohjelmassa</a:t>
                      </a:r>
                      <a:r>
                        <a:rPr lang="fi-FI" sz="1200" dirty="0" smtClean="0"/>
                        <a:t>, käyt.</a:t>
                      </a:r>
                      <a:r>
                        <a:rPr lang="fi-FI" sz="1200" baseline="0" dirty="0" smtClean="0"/>
                        <a:t> sovelluksia</a:t>
                      </a:r>
                      <a:endParaRPr lang="fi-FI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chemeClr val="accent1"/>
                </a:solidFill>
              </a:rPr>
              <a:t>Projekti- ja insinöörityöt yrityksiin</a:t>
            </a:r>
            <a:endParaRPr lang="fi-FI" dirty="0">
              <a:solidFill>
                <a:schemeClr val="accent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Tietomallintamisen </a:t>
            </a:r>
          </a:p>
          <a:p>
            <a:pPr lvl="1"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insinööritöitä (15op) noin 30</a:t>
            </a:r>
          </a:p>
          <a:p>
            <a:pPr lvl="1"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käynnissä 5</a:t>
            </a:r>
          </a:p>
          <a:p>
            <a:pPr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Tietomallintamisen </a:t>
            </a:r>
          </a:p>
          <a:p>
            <a:pPr lvl="1">
              <a:lnSpc>
                <a:spcPct val="90000"/>
              </a:lnSpc>
            </a:pPr>
            <a:r>
              <a:rPr lang="fi-FI" dirty="0" err="1" smtClean="0">
                <a:solidFill>
                  <a:schemeClr val="tx1"/>
                </a:solidFill>
              </a:rPr>
              <a:t>mastertöitä</a:t>
            </a:r>
            <a:r>
              <a:rPr lang="fi-FI" dirty="0" smtClean="0">
                <a:solidFill>
                  <a:schemeClr val="tx1"/>
                </a:solidFill>
              </a:rPr>
              <a:t> (30op) noin 10</a:t>
            </a:r>
          </a:p>
          <a:p>
            <a:pPr lvl="1"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käynnissä 3</a:t>
            </a:r>
          </a:p>
          <a:p>
            <a:pPr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Tietomallintamisen </a:t>
            </a:r>
          </a:p>
          <a:p>
            <a:pPr lvl="1"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projektitöitä (12op) noin 10</a:t>
            </a:r>
            <a:br>
              <a:rPr lang="fi-FI" dirty="0" smtClean="0">
                <a:solidFill>
                  <a:schemeClr val="tx1"/>
                </a:solidFill>
              </a:rPr>
            </a:br>
            <a:endParaRPr lang="fi-FI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fi-FI" dirty="0" smtClean="0">
                <a:solidFill>
                  <a:schemeClr val="tx1"/>
                </a:solidFill>
              </a:rPr>
              <a:t>Insinöörityöt löytyvät Metropolian Kallion kirjastosta ja useimmat viimeiset myös internetistä </a:t>
            </a:r>
            <a:r>
              <a:rPr lang="fi-FI" dirty="0" smtClean="0">
                <a:solidFill>
                  <a:schemeClr val="tx1"/>
                </a:solidFill>
                <a:hlinkClick r:id="rId3"/>
              </a:rPr>
              <a:t>https://publications.theseus.fi/</a:t>
            </a:r>
            <a:endParaRPr lang="fi-FI" dirty="0" smtClean="0">
              <a:solidFill>
                <a:schemeClr val="tx1"/>
              </a:solidFill>
            </a:endParaRPr>
          </a:p>
          <a:p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15.6.2011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PJ - Metropolia</a:t>
            </a:r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8</a:t>
            </a:fld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9872" y="3185007"/>
            <a:ext cx="4967909" cy="642942"/>
          </a:xfrm>
        </p:spPr>
        <p:txBody>
          <a:bodyPr>
            <a:noAutofit/>
          </a:bodyPr>
          <a:lstStyle/>
          <a:p>
            <a:pPr eaLnBrk="0" hangingPunct="0">
              <a:spcBef>
                <a:spcPts val="200"/>
              </a:spcBef>
            </a:pPr>
            <a:r>
              <a:rPr lang="fi-FI" sz="2000" dirty="0" smtClean="0">
                <a:solidFill>
                  <a:srgbClr val="4F5150"/>
                </a:solidFill>
              </a:rPr>
              <a:t>www.metropolia.fi</a:t>
            </a:r>
            <a:br>
              <a:rPr lang="fi-FI" sz="2000" dirty="0" smtClean="0">
                <a:solidFill>
                  <a:srgbClr val="4F5150"/>
                </a:solidFill>
              </a:rPr>
            </a:br>
            <a:r>
              <a:rPr lang="fi-FI" sz="2000" dirty="0" smtClean="0">
                <a:solidFill>
                  <a:srgbClr val="4F5150"/>
                </a:solidFill>
              </a:rPr>
              <a:t>paivi.javaja@metropolia.fi</a:t>
            </a:r>
            <a:endParaRPr lang="en-US" sz="2000" dirty="0">
              <a:solidFill>
                <a:srgbClr val="4F5150"/>
              </a:solidFill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6938" y="3186113"/>
            <a:ext cx="14859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1560" y="2996952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800" dirty="0" smtClean="0"/>
              <a:t>Kiitos!</a:t>
            </a:r>
            <a:endParaRPr lang="fi-FI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Blank Presentatio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a_strategia">
  <a:themeElements>
    <a:clrScheme name="Metropolia_strategia 3">
      <a:dk1>
        <a:srgbClr val="000000"/>
      </a:dk1>
      <a:lt1>
        <a:srgbClr val="FFFFFF"/>
      </a:lt1>
      <a:dk2>
        <a:srgbClr val="DD5001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Blank Presentatio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3">
        <a:dk1>
          <a:srgbClr val="000000"/>
        </a:dk1>
        <a:lt1>
          <a:srgbClr val="FFFFFF"/>
        </a:lt1>
        <a:dk2>
          <a:srgbClr val="DD5001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Metropolia_strategia">
  <a:themeElements>
    <a:clrScheme name="Metropolia_strategia 3">
      <a:dk1>
        <a:srgbClr val="000000"/>
      </a:dk1>
      <a:lt1>
        <a:srgbClr val="FFFFFF"/>
      </a:lt1>
      <a:dk2>
        <a:srgbClr val="DD5001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Blank Presentatio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3">
        <a:dk1>
          <a:srgbClr val="000000"/>
        </a:dk1>
        <a:lt1>
          <a:srgbClr val="FFFFFF"/>
        </a:lt1>
        <a:dk2>
          <a:srgbClr val="DD5001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2031</TotalTime>
  <Words>527</Words>
  <Application>Microsoft Office PowerPoint</Application>
  <PresentationFormat>On-screen Show (4:3)</PresentationFormat>
  <Paragraphs>218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Office Theme</vt:lpstr>
      <vt:lpstr>Metropolia_strategia</vt:lpstr>
      <vt:lpstr>1_Metropolia_strategia</vt:lpstr>
      <vt:lpstr>2_Metropolia_strategia</vt:lpstr>
      <vt:lpstr>Chart</vt:lpstr>
      <vt:lpstr> Metropolia ammattikorkeakoulu BIM opetuksessa</vt:lpstr>
      <vt:lpstr>Metropolia lyhyesti</vt:lpstr>
      <vt:lpstr>Metropolia lyhyesti</vt:lpstr>
      <vt:lpstr>PowerPoint Presentation</vt:lpstr>
      <vt:lpstr>Toimipaikat RaKi</vt:lpstr>
      <vt:lpstr>Toimipaikat RaKi</vt:lpstr>
      <vt:lpstr>Tietomallintamisen koulutus Rakennustekiikassa</vt:lpstr>
      <vt:lpstr>Projekti- ja insinöörityöt yrityksiin</vt:lpstr>
      <vt:lpstr>www.metropolia.fi paivi.javaja@metropolia.fi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Tanja Kyynäräinen</dc:creator>
  <cp:lastModifiedBy>Päivi Jäväjä</cp:lastModifiedBy>
  <cp:revision>204</cp:revision>
  <dcterms:created xsi:type="dcterms:W3CDTF">2010-08-23T13:17:22Z</dcterms:created>
  <dcterms:modified xsi:type="dcterms:W3CDTF">2012-01-24T17:33:44Z</dcterms:modified>
</cp:coreProperties>
</file>