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81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B9AB-0223-49E0-BFAA-7C84F3965A19}" type="datetimeFigureOut">
              <a:rPr lang="fi-FI" smtClean="0"/>
              <a:t>13.1.2012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D861-6BAD-4F97-A5C2-2EA8F4A25D6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1361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B9AB-0223-49E0-BFAA-7C84F3965A19}" type="datetimeFigureOut">
              <a:rPr lang="fi-FI" smtClean="0"/>
              <a:t>13.1.2012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D861-6BAD-4F97-A5C2-2EA8F4A25D6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33149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B9AB-0223-49E0-BFAA-7C84F3965A19}" type="datetimeFigureOut">
              <a:rPr lang="fi-FI" smtClean="0"/>
              <a:t>13.1.2012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D861-6BAD-4F97-A5C2-2EA8F4A25D6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8073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B9AB-0223-49E0-BFAA-7C84F3965A19}" type="datetimeFigureOut">
              <a:rPr lang="fi-FI" smtClean="0"/>
              <a:t>13.1.2012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D861-6BAD-4F97-A5C2-2EA8F4A25D6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78113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B9AB-0223-49E0-BFAA-7C84F3965A19}" type="datetimeFigureOut">
              <a:rPr lang="fi-FI" smtClean="0"/>
              <a:t>13.1.2012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D861-6BAD-4F97-A5C2-2EA8F4A25D6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07500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B9AB-0223-49E0-BFAA-7C84F3965A19}" type="datetimeFigureOut">
              <a:rPr lang="fi-FI" smtClean="0"/>
              <a:t>13.1.2012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D861-6BAD-4F97-A5C2-2EA8F4A25D6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47808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B9AB-0223-49E0-BFAA-7C84F3965A19}" type="datetimeFigureOut">
              <a:rPr lang="fi-FI" smtClean="0"/>
              <a:t>13.1.2012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D861-6BAD-4F97-A5C2-2EA8F4A25D6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24892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B9AB-0223-49E0-BFAA-7C84F3965A19}" type="datetimeFigureOut">
              <a:rPr lang="fi-FI" smtClean="0"/>
              <a:t>13.1.2012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D861-6BAD-4F97-A5C2-2EA8F4A25D6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93358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B9AB-0223-49E0-BFAA-7C84F3965A19}" type="datetimeFigureOut">
              <a:rPr lang="fi-FI" smtClean="0"/>
              <a:t>13.1.2012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D861-6BAD-4F97-A5C2-2EA8F4A25D6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3655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B9AB-0223-49E0-BFAA-7C84F3965A19}" type="datetimeFigureOut">
              <a:rPr lang="fi-FI" smtClean="0"/>
              <a:t>13.1.2012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D861-6BAD-4F97-A5C2-2EA8F4A25D6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92675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B9AB-0223-49E0-BFAA-7C84F3965A19}" type="datetimeFigureOut">
              <a:rPr lang="fi-FI" smtClean="0"/>
              <a:t>13.1.2012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CD861-6BAD-4F97-A5C2-2EA8F4A25D6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38754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FB9AB-0223-49E0-BFAA-7C84F3965A19}" type="datetimeFigureOut">
              <a:rPr lang="fi-FI" smtClean="0"/>
              <a:t>13.1.2012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CD861-6BAD-4F97-A5C2-2EA8F4A25D6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47704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innoschool.tkk.fi/framet/InnoSchool_kirja.pdf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013176"/>
            <a:ext cx="7772400" cy="1470025"/>
          </a:xfrm>
        </p:spPr>
        <p:txBody>
          <a:bodyPr>
            <a:normAutofit/>
          </a:bodyPr>
          <a:lstStyle/>
          <a:p>
            <a:r>
              <a:rPr lang="fi-FI" sz="3600" dirty="0" smtClean="0"/>
              <a:t>Pedagogiikan ja tilan välinen suhde</a:t>
            </a:r>
            <a:endParaRPr lang="fi-FI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992" y="764704"/>
            <a:ext cx="6224016" cy="456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445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2420888"/>
            <a:ext cx="7632848" cy="1752600"/>
          </a:xfrm>
        </p:spPr>
        <p:txBody>
          <a:bodyPr>
            <a:normAutofit/>
          </a:bodyPr>
          <a:lstStyle/>
          <a:p>
            <a:pPr algn="l"/>
            <a:r>
              <a:rPr lang="fi-FI" dirty="0" smtClean="0"/>
              <a:t>Miten oppimisympäristöt määritellään  tilojen suunnittelun ja pedagogiikan näkökulmasta?</a:t>
            </a:r>
          </a:p>
        </p:txBody>
      </p:sp>
    </p:spTree>
    <p:extLst>
      <p:ext uri="{BB962C8B-B14F-4D97-AF65-F5344CB8AC3E}">
        <p14:creationId xmlns:p14="http://schemas.microsoft.com/office/powerpoint/2010/main" val="149462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1052736"/>
            <a:ext cx="6984776" cy="5040560"/>
          </a:xfrm>
        </p:spPr>
        <p:txBody>
          <a:bodyPr>
            <a:normAutofit/>
          </a:bodyPr>
          <a:lstStyle/>
          <a:p>
            <a:pPr algn="l"/>
            <a:r>
              <a:rPr lang="fi-FI" dirty="0" smtClean="0"/>
              <a:t>Perinteinen oppimistilanne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Luokkahuone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Yksilöllinen oppiminen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Ope puhuu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1 oppiaine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Formaali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Vähän uutta teknologiaa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9462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1115616" y="1052736"/>
            <a:ext cx="7056784" cy="504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i-FI" dirty="0" smtClean="0"/>
              <a:t>Tulevaisuuden oppimistilanne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tila tarpeen mukaan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Yhteisöllinen tiedon tuottaminen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vuorovaikutteinen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Integroidaan opetusta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Formaali ja </a:t>
            </a:r>
            <a:r>
              <a:rPr lang="fi-FI" dirty="0" err="1" smtClean="0"/>
              <a:t>informaali</a:t>
            </a:r>
            <a:endParaRPr lang="fi-FI" dirty="0" smtClean="0"/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Monipuolisesti uutta teknologiaa ja mediaa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2975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2468488"/>
            <a:ext cx="7632848" cy="2256656"/>
          </a:xfrm>
        </p:spPr>
        <p:txBody>
          <a:bodyPr>
            <a:normAutofit/>
          </a:bodyPr>
          <a:lstStyle/>
          <a:p>
            <a:pPr algn="l"/>
            <a:r>
              <a:rPr lang="fi-FI" dirty="0" smtClean="0"/>
              <a:t>Tulevaisuudessa opetuksen työvälineet muuttuvat täydellisesti,</a:t>
            </a:r>
          </a:p>
          <a:p>
            <a:pPr algn="l"/>
            <a:r>
              <a:rPr lang="fi-FI" dirty="0" smtClean="0"/>
              <a:t>tekniikka ja media ovat </a:t>
            </a:r>
            <a:r>
              <a:rPr lang="fi-FI" dirty="0" smtClean="0"/>
              <a:t>pääroolissa</a:t>
            </a:r>
          </a:p>
          <a:p>
            <a:pPr algn="l"/>
            <a:endParaRPr lang="fi-FI" dirty="0" smtClean="0"/>
          </a:p>
          <a:p>
            <a:pPr algn="l"/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016493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2636912"/>
            <a:ext cx="7632848" cy="2544688"/>
          </a:xfrm>
        </p:spPr>
        <p:txBody>
          <a:bodyPr>
            <a:normAutofit/>
          </a:bodyPr>
          <a:lstStyle/>
          <a:p>
            <a:pPr algn="l"/>
            <a:endParaRPr lang="fi-FI" sz="2400" dirty="0" smtClean="0"/>
          </a:p>
          <a:p>
            <a:pPr algn="l"/>
            <a:r>
              <a:rPr lang="fi-FI" sz="2400" dirty="0">
                <a:hlinkClick r:id="rId2"/>
              </a:rPr>
              <a:t>http://</a:t>
            </a:r>
            <a:r>
              <a:rPr lang="fi-FI" sz="2400" dirty="0" smtClean="0">
                <a:hlinkClick r:id="rId2"/>
              </a:rPr>
              <a:t>innoschool.tkk.fi/framet/InnoSchool_kirja.pdf</a:t>
            </a:r>
            <a:endParaRPr lang="fi-FI" sz="2400" dirty="0" smtClean="0"/>
          </a:p>
          <a:p>
            <a:pPr algn="l"/>
            <a:endParaRPr lang="fi-FI" sz="2400" dirty="0" smtClean="0"/>
          </a:p>
        </p:txBody>
      </p:sp>
    </p:spTree>
    <p:extLst>
      <p:ext uri="{BB962C8B-B14F-4D97-AF65-F5344CB8AC3E}">
        <p14:creationId xmlns:p14="http://schemas.microsoft.com/office/powerpoint/2010/main" val="1627874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i-FI" sz="3600" dirty="0" smtClean="0"/>
              <a:t>Formaalin ja </a:t>
            </a:r>
            <a:r>
              <a:rPr lang="fi-FI" sz="3600" dirty="0" err="1" smtClean="0"/>
              <a:t>informaalin</a:t>
            </a:r>
            <a:r>
              <a:rPr lang="fi-FI" sz="3600" dirty="0" smtClean="0"/>
              <a:t> </a:t>
            </a:r>
            <a:br>
              <a:rPr lang="fi-FI" sz="3600" dirty="0" smtClean="0"/>
            </a:br>
            <a:r>
              <a:rPr lang="fi-FI" sz="3600" dirty="0" smtClean="0"/>
              <a:t>oppimisen rajapinnat</a:t>
            </a:r>
            <a:endParaRPr lang="fi-FI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34330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2420888"/>
            <a:ext cx="7632848" cy="1752600"/>
          </a:xfrm>
        </p:spPr>
        <p:txBody>
          <a:bodyPr>
            <a:normAutofit fontScale="92500"/>
          </a:bodyPr>
          <a:lstStyle/>
          <a:p>
            <a:pPr algn="l"/>
            <a:r>
              <a:rPr lang="fi-FI" dirty="0" smtClean="0"/>
              <a:t>Formaali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oppiminen perustuu opetussuunnitelmaan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Perinteinen kouluopetus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48132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2420888"/>
            <a:ext cx="7632848" cy="17526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fi-FI" dirty="0" err="1" smtClean="0"/>
              <a:t>Informaali</a:t>
            </a:r>
            <a:r>
              <a:rPr lang="fi-FI" dirty="0" smtClean="0"/>
              <a:t>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Opitaan ihmisistä sosiaalisissa tilanteissa ja välineistä tekemisen kautta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”Piilo-opetussuunnitelma”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17523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2420888"/>
            <a:ext cx="7632848" cy="1752600"/>
          </a:xfrm>
        </p:spPr>
        <p:txBody>
          <a:bodyPr>
            <a:normAutofit/>
          </a:bodyPr>
          <a:lstStyle/>
          <a:p>
            <a:pPr algn="l"/>
            <a:r>
              <a:rPr lang="fi-FI" dirty="0" smtClean="0"/>
              <a:t>Kokonaisvaltainen oppimisprosessi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Formaalin ja </a:t>
            </a:r>
            <a:r>
              <a:rPr lang="fi-FI" dirty="0" err="1" smtClean="0"/>
              <a:t>informaalin</a:t>
            </a:r>
            <a:r>
              <a:rPr lang="fi-FI" dirty="0" smtClean="0"/>
              <a:t> sulauttaminen yhdeksi</a:t>
            </a:r>
          </a:p>
          <a:p>
            <a:pPr algn="l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74714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2420888"/>
            <a:ext cx="7632848" cy="17526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fi-FI" dirty="0" smtClean="0"/>
              <a:t>Koulutyössä on annettava tilaa </a:t>
            </a:r>
            <a:r>
              <a:rPr lang="fi-FI" dirty="0" err="1" smtClean="0"/>
              <a:t>informaalille</a:t>
            </a:r>
            <a:r>
              <a:rPr lang="fi-FI" dirty="0" smtClean="0"/>
              <a:t> oppimiselle</a:t>
            </a:r>
          </a:p>
          <a:p>
            <a:pPr algn="l"/>
            <a:r>
              <a:rPr lang="fi-FI" dirty="0" smtClean="0"/>
              <a:t>Uudenlainen pedagogiikka keskittyy oppilaan kokonaisvaltaiseen oppimisprosessin tukemiseen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695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196752"/>
            <a:ext cx="7632848" cy="4608512"/>
          </a:xfrm>
        </p:spPr>
        <p:txBody>
          <a:bodyPr>
            <a:normAutofit lnSpcReduction="10000"/>
          </a:bodyPr>
          <a:lstStyle/>
          <a:p>
            <a:pPr algn="l"/>
            <a:r>
              <a:rPr lang="fi-FI" dirty="0" err="1" smtClean="0"/>
              <a:t>Informaali</a:t>
            </a:r>
            <a:r>
              <a:rPr lang="fi-FI" dirty="0" smtClean="0"/>
              <a:t> oppiminen on luonteeltaan: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Holistista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Toiminta ja kokemuspohjaista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Induktiivista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Välineellistä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Strukturoimatonta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Oppijalähtöistä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yhteisöllistä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695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2420888"/>
            <a:ext cx="7632848" cy="17526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fi-FI" dirty="0" smtClean="0"/>
              <a:t>Oppilas 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On tiedon tuottaja ja omistaja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Opettaja antaa selkeät suuntaviivat työn lähtökohdaksi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94624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2420888"/>
            <a:ext cx="7632848" cy="1752600"/>
          </a:xfrm>
        </p:spPr>
        <p:txBody>
          <a:bodyPr>
            <a:normAutofit/>
          </a:bodyPr>
          <a:lstStyle/>
          <a:p>
            <a:pPr algn="l"/>
            <a:r>
              <a:rPr lang="fi-FI" dirty="0" smtClean="0"/>
              <a:t>Vallalla oleva oppimiskäsitys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Konstruktivismi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fi-FI" dirty="0" smtClean="0"/>
              <a:t>Sosiokulttuurinen luonne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494624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133</Words>
  <Application>Microsoft Office PowerPoint</Application>
  <PresentationFormat>On-screen Show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Pedagogiikan ja tilan välinen suhde</vt:lpstr>
      <vt:lpstr>Formaalin ja informaalin  oppimisen rajapinnat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Pedagogiikan ja tilan välinen suhde</dc:title>
  <dc:creator>Administrator</dc:creator>
  <cp:lastModifiedBy>Administrator</cp:lastModifiedBy>
  <cp:revision>5</cp:revision>
  <dcterms:created xsi:type="dcterms:W3CDTF">2012-01-13T06:25:23Z</dcterms:created>
  <dcterms:modified xsi:type="dcterms:W3CDTF">2012-01-13T07:07:34Z</dcterms:modified>
</cp:coreProperties>
</file>