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8" r:id="rId4"/>
    <p:sldId id="269" r:id="rId5"/>
    <p:sldId id="268" r:id="rId6"/>
    <p:sldId id="270" r:id="rId7"/>
    <p:sldId id="263" r:id="rId8"/>
    <p:sldId id="272" r:id="rId9"/>
    <p:sldId id="277" r:id="rId10"/>
    <p:sldId id="262" r:id="rId11"/>
    <p:sldId id="276" r:id="rId12"/>
    <p:sldId id="273" r:id="rId13"/>
    <p:sldId id="264" r:id="rId14"/>
    <p:sldId id="266" r:id="rId15"/>
    <p:sldId id="275" r:id="rId16"/>
    <p:sldId id="265" r:id="rId17"/>
    <p:sldId id="259" r:id="rId18"/>
    <p:sldId id="267" r:id="rId19"/>
    <p:sldId id="274" r:id="rId20"/>
    <p:sldId id="258" r:id="rId21"/>
    <p:sldId id="261" r:id="rId22"/>
    <p:sldId id="271" r:id="rId2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44" autoAdjust="0"/>
    <p:restoredTop sz="94660"/>
  </p:normalViewPr>
  <p:slideViewPr>
    <p:cSldViewPr>
      <p:cViewPr varScale="1">
        <p:scale>
          <a:sx n="85" d="100"/>
          <a:sy n="85" d="100"/>
        </p:scale>
        <p:origin x="-3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3EE66-183F-4360-81A4-F2FD1344DF06}" type="datetimeFigureOut">
              <a:rPr lang="fi-FI" smtClean="0"/>
              <a:t>6.2.2012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A631D-AB4C-48A7-9E96-823CF21DBB3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15367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A631D-AB4C-48A7-9E96-823CF21DBB33}" type="slidenum">
              <a:rPr lang="fi-FI" smtClean="0"/>
              <a:t>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53098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4489F-6A23-4E04-B8E6-3D4A91F2EC88}" type="datetimeFigureOut">
              <a:rPr lang="fi-FI" smtClean="0"/>
              <a:t>6.2.2012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2478-0D81-41E4-8720-635AC666561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01221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4489F-6A23-4E04-B8E6-3D4A91F2EC88}" type="datetimeFigureOut">
              <a:rPr lang="fi-FI" smtClean="0"/>
              <a:t>6.2.2012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2478-0D81-41E4-8720-635AC666561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96744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4489F-6A23-4E04-B8E6-3D4A91F2EC88}" type="datetimeFigureOut">
              <a:rPr lang="fi-FI" smtClean="0"/>
              <a:t>6.2.2012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2478-0D81-41E4-8720-635AC666561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638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4489F-6A23-4E04-B8E6-3D4A91F2EC88}" type="datetimeFigureOut">
              <a:rPr lang="fi-FI" smtClean="0"/>
              <a:t>6.2.2012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2478-0D81-41E4-8720-635AC666561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47558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4489F-6A23-4E04-B8E6-3D4A91F2EC88}" type="datetimeFigureOut">
              <a:rPr lang="fi-FI" smtClean="0"/>
              <a:t>6.2.2012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2478-0D81-41E4-8720-635AC666561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83271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4489F-6A23-4E04-B8E6-3D4A91F2EC88}" type="datetimeFigureOut">
              <a:rPr lang="fi-FI" smtClean="0"/>
              <a:t>6.2.2012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2478-0D81-41E4-8720-635AC666561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19163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4489F-6A23-4E04-B8E6-3D4A91F2EC88}" type="datetimeFigureOut">
              <a:rPr lang="fi-FI" smtClean="0"/>
              <a:t>6.2.2012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2478-0D81-41E4-8720-635AC666561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20906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4489F-6A23-4E04-B8E6-3D4A91F2EC88}" type="datetimeFigureOut">
              <a:rPr lang="fi-FI" smtClean="0"/>
              <a:t>6.2.2012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2478-0D81-41E4-8720-635AC666561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59710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4489F-6A23-4E04-B8E6-3D4A91F2EC88}" type="datetimeFigureOut">
              <a:rPr lang="fi-FI" smtClean="0"/>
              <a:t>6.2.2012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2478-0D81-41E4-8720-635AC666561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24055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4489F-6A23-4E04-B8E6-3D4A91F2EC88}" type="datetimeFigureOut">
              <a:rPr lang="fi-FI" smtClean="0"/>
              <a:t>6.2.2012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2478-0D81-41E4-8720-635AC666561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3354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4489F-6A23-4E04-B8E6-3D4A91F2EC88}" type="datetimeFigureOut">
              <a:rPr lang="fi-FI" smtClean="0"/>
              <a:t>6.2.2012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2478-0D81-41E4-8720-635AC666561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52811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4489F-6A23-4E04-B8E6-3D4A91F2EC88}" type="datetimeFigureOut">
              <a:rPr lang="fi-FI" smtClean="0"/>
              <a:t>6.2.2012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D2478-0D81-41E4-8720-635AC666561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58015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users.metropolia.fi/~tunnu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jelmointiputka.net/oppaat/opas.php?tunnus=php_01" TargetMode="External"/><Relationship Id="rId2" Type="http://schemas.openxmlformats.org/officeDocument/2006/relationships/hyperlink" Target="http://www.ohjelmointiputka.net/oppaat/opas.php?tunnus=mysqlphp0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3schools.com/php/default.asp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-a.fi/Unixin_komentorivin_perusteet" TargetMode="External"/><Relationship Id="rId2" Type="http://schemas.openxmlformats.org/officeDocument/2006/relationships/hyperlink" Target="http://linux.fi/wiki/Aloittelijalle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Yhteisöt ja kommunikaatiosuunnittelu</a:t>
            </a:r>
            <a:br>
              <a:rPr lang="fi-FI" dirty="0" smtClean="0"/>
            </a:br>
            <a:r>
              <a:rPr lang="fi-FI" dirty="0" smtClean="0"/>
              <a:t>Verkkopalvelut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Pauli Laine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45559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Palvelimen käyttö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 smtClean="0"/>
              <a:t>Palvelimet:</a:t>
            </a:r>
          </a:p>
          <a:p>
            <a:pPr lvl="1"/>
            <a:r>
              <a:rPr lang="fi-FI" dirty="0" smtClean="0"/>
              <a:t>195.148.97.131</a:t>
            </a:r>
            <a:endParaRPr lang="fi-FI" dirty="0" smtClean="0"/>
          </a:p>
          <a:p>
            <a:r>
              <a:rPr lang="fi-FI" dirty="0" smtClean="0"/>
              <a:t>Käyttäjätunnukset </a:t>
            </a:r>
            <a:r>
              <a:rPr lang="fi-FI" dirty="0" smtClean="0"/>
              <a:t>ja </a:t>
            </a:r>
            <a:r>
              <a:rPr lang="fi-FI" dirty="0" smtClean="0"/>
              <a:t>salasanat</a:t>
            </a:r>
          </a:p>
          <a:p>
            <a:pPr marL="0" indent="0">
              <a:buNone/>
            </a:pPr>
            <a:r>
              <a:rPr lang="fi-FI" dirty="0" smtClean="0"/>
              <a:t>	tunnus@195.148.97.131</a:t>
            </a:r>
            <a:endParaRPr lang="fi-FI" dirty="0" smtClean="0"/>
          </a:p>
          <a:p>
            <a:r>
              <a:rPr lang="fi-FI" dirty="0" smtClean="0"/>
              <a:t>Terminaali</a:t>
            </a:r>
          </a:p>
          <a:p>
            <a:pPr marL="0" indent="0">
              <a:buNone/>
            </a:pPr>
            <a:r>
              <a:rPr lang="fi-FI" dirty="0" smtClean="0"/>
              <a:t>Macin terminaaliohjelmasta (</a:t>
            </a:r>
            <a:r>
              <a:rPr lang="fi-FI" dirty="0" err="1" smtClean="0"/>
              <a:t>applications</a:t>
            </a:r>
            <a:r>
              <a:rPr lang="fi-FI" dirty="0" smtClean="0"/>
              <a:t> -&gt; </a:t>
            </a:r>
            <a:r>
              <a:rPr lang="fi-FI" dirty="0" err="1" smtClean="0"/>
              <a:t>utilities</a:t>
            </a:r>
            <a:r>
              <a:rPr lang="fi-FI" dirty="0" smtClean="0"/>
              <a:t>:</a:t>
            </a:r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err="1" smtClean="0"/>
              <a:t>ssh</a:t>
            </a:r>
            <a:r>
              <a:rPr lang="fi-FI" dirty="0"/>
              <a:t> tunnus@195.148.97.131</a:t>
            </a:r>
          </a:p>
          <a:p>
            <a:pPr marL="0" indent="0">
              <a:buNone/>
            </a:pPr>
            <a:r>
              <a:rPr lang="fi-FI" dirty="0" smtClean="0"/>
              <a:t>	terminaali kysyy salasanaa</a:t>
            </a:r>
            <a:endParaRPr lang="fi-FI" dirty="0" smtClean="0"/>
          </a:p>
          <a:p>
            <a:r>
              <a:rPr lang="fi-FI" dirty="0" smtClean="0"/>
              <a:t>Tiedostojen </a:t>
            </a:r>
            <a:r>
              <a:rPr lang="fi-FI" dirty="0" smtClean="0"/>
              <a:t>siirto </a:t>
            </a:r>
            <a:r>
              <a:rPr lang="fi-FI" dirty="0" err="1" smtClean="0"/>
              <a:t>cyberduck</a:t>
            </a:r>
            <a:endParaRPr lang="fi-FI" dirty="0" smtClean="0"/>
          </a:p>
          <a:p>
            <a:pPr lvl="1"/>
            <a:r>
              <a:rPr lang="fi-FI" dirty="0" smtClean="0"/>
              <a:t>Käytä </a:t>
            </a:r>
            <a:r>
              <a:rPr lang="fi-FI" dirty="0" err="1" smtClean="0"/>
              <a:t>sftp</a:t>
            </a:r>
            <a:endParaRPr lang="fi-FI" dirty="0"/>
          </a:p>
          <a:p>
            <a:r>
              <a:rPr lang="fi-FI" dirty="0" smtClean="0"/>
              <a:t>Editoi omalla koneella ja siirrä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11355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Metropolian</a:t>
            </a:r>
            <a:r>
              <a:rPr lang="fi-FI" dirty="0" smtClean="0"/>
              <a:t> kotisivut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>
                <a:hlinkClick r:id="rId2"/>
              </a:rPr>
              <a:t>http://users.metropolia.fi</a:t>
            </a:r>
            <a:r>
              <a:rPr lang="fi-FI" dirty="0" smtClean="0">
                <a:hlinkClick r:id="rId2"/>
              </a:rPr>
              <a:t>/~tunnus</a:t>
            </a:r>
            <a:endParaRPr lang="fi-FI" dirty="0" smtClean="0"/>
          </a:p>
          <a:p>
            <a:pPr lvl="1"/>
            <a:r>
              <a:rPr lang="fi-FI" dirty="0" smtClean="0"/>
              <a:t>Selvitä kuinka tämä hakemisto näkyy </a:t>
            </a:r>
            <a:r>
              <a:rPr lang="fi-FI" dirty="0" err="1" smtClean="0"/>
              <a:t>Metropolian</a:t>
            </a:r>
            <a:r>
              <a:rPr lang="fi-FI" dirty="0" smtClean="0"/>
              <a:t> verkkolevylläsi</a:t>
            </a:r>
          </a:p>
          <a:p>
            <a:pPr lvl="1"/>
            <a:r>
              <a:rPr lang="fi-FI" dirty="0" smtClean="0"/>
              <a:t>Vertaa </a:t>
            </a:r>
            <a:r>
              <a:rPr lang="fi-FI" dirty="0" err="1" smtClean="0"/>
              <a:t>linux</a:t>
            </a:r>
            <a:r>
              <a:rPr lang="fi-FI" dirty="0" smtClean="0"/>
              <a:t> palvelimeen</a:t>
            </a:r>
          </a:p>
          <a:p>
            <a:r>
              <a:rPr lang="fi-FI" dirty="0" smtClean="0"/>
              <a:t>Voit käyttää myös tätä palvelinta tehtäviesi tekemiseen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5768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Linux</a:t>
            </a:r>
            <a:br>
              <a:rPr lang="fi-FI" dirty="0" smtClean="0"/>
            </a:br>
            <a:r>
              <a:rPr lang="fi-FI" dirty="0"/>
              <a:t>	</a:t>
            </a:r>
            <a:r>
              <a:rPr lang="fi-FI" dirty="0" smtClean="0"/>
              <a:t>	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pwd</a:t>
            </a:r>
            <a:r>
              <a:rPr lang="fi-FI" dirty="0" smtClean="0"/>
              <a:t>  - kertoo nykyisen hakemistosi</a:t>
            </a:r>
          </a:p>
          <a:p>
            <a:r>
              <a:rPr lang="fi-FI" dirty="0" err="1" smtClean="0"/>
              <a:t>ls</a:t>
            </a:r>
            <a:r>
              <a:rPr lang="fi-FI" dirty="0" smtClean="0"/>
              <a:t>     - listaa hakemiston tiedot</a:t>
            </a:r>
          </a:p>
          <a:p>
            <a:r>
              <a:rPr lang="fi-FI" dirty="0" err="1" smtClean="0"/>
              <a:t>mkdir</a:t>
            </a:r>
            <a:r>
              <a:rPr lang="fi-FI" dirty="0" smtClean="0"/>
              <a:t>   -  tekee uuden kansion </a:t>
            </a:r>
          </a:p>
          <a:p>
            <a:r>
              <a:rPr lang="fi-FI" dirty="0"/>
              <a:t>c</a:t>
            </a:r>
            <a:r>
              <a:rPr lang="fi-FI" dirty="0" smtClean="0"/>
              <a:t>p   x y  -   kopioi  x:n y:ksi/hyn</a:t>
            </a:r>
          </a:p>
          <a:p>
            <a:r>
              <a:rPr lang="fi-FI" dirty="0" err="1" smtClean="0"/>
              <a:t>rm</a:t>
            </a:r>
            <a:r>
              <a:rPr lang="fi-FI" dirty="0" smtClean="0"/>
              <a:t>  x  - poistaa  x:n</a:t>
            </a:r>
          </a:p>
          <a:p>
            <a:r>
              <a:rPr lang="fi-FI" dirty="0"/>
              <a:t>m</a:t>
            </a:r>
            <a:r>
              <a:rPr lang="fi-FI" dirty="0" smtClean="0"/>
              <a:t>v </a:t>
            </a:r>
          </a:p>
          <a:p>
            <a:r>
              <a:rPr lang="fi-FI" dirty="0" err="1" smtClean="0"/>
              <a:t>man</a:t>
            </a:r>
            <a:r>
              <a:rPr lang="fi-FI" dirty="0" smtClean="0"/>
              <a:t>  - help tietoja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52807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PHP-alkeet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Muuttujat</a:t>
            </a:r>
          </a:p>
          <a:p>
            <a:r>
              <a:rPr lang="fi-FI" dirty="0" smtClean="0"/>
              <a:t>Funktiot</a:t>
            </a:r>
          </a:p>
          <a:p>
            <a:r>
              <a:rPr lang="fi-FI" dirty="0" smtClean="0"/>
              <a:t>Toistot</a:t>
            </a:r>
          </a:p>
          <a:p>
            <a:r>
              <a:rPr lang="fi-FI" dirty="0" smtClean="0"/>
              <a:t>Ehdot</a:t>
            </a:r>
          </a:p>
          <a:p>
            <a:r>
              <a:rPr lang="fi-FI" dirty="0" smtClean="0"/>
              <a:t>Luokat</a:t>
            </a:r>
          </a:p>
          <a:p>
            <a:r>
              <a:rPr lang="fi-FI" dirty="0" smtClean="0"/>
              <a:t>Kytkeytyminen </a:t>
            </a:r>
            <a:r>
              <a:rPr lang="fi-FI" dirty="0" err="1" smtClean="0"/>
              <a:t>MySQL:n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22236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PHP-koodia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fi-FI" dirty="0"/>
              <a:t>&lt;!DOCTYPE html&gt;</a:t>
            </a:r>
          </a:p>
          <a:p>
            <a:pPr marL="0" indent="0">
              <a:buNone/>
            </a:pPr>
            <a:r>
              <a:rPr lang="fi-FI" dirty="0"/>
              <a:t>&lt;html&gt;</a:t>
            </a:r>
          </a:p>
          <a:p>
            <a:pPr marL="0" indent="0">
              <a:buNone/>
            </a:pPr>
            <a:r>
              <a:rPr lang="fi-FI" dirty="0"/>
              <a:t>  &lt;</a:t>
            </a:r>
            <a:r>
              <a:rPr lang="fi-FI" dirty="0" err="1"/>
              <a:t>head</a:t>
            </a:r>
            <a:r>
              <a:rPr lang="fi-FI" dirty="0"/>
              <a:t>&gt;</a:t>
            </a:r>
          </a:p>
          <a:p>
            <a:pPr marL="0" indent="0">
              <a:buNone/>
            </a:pPr>
            <a:r>
              <a:rPr lang="fi-FI" dirty="0"/>
              <a:t>    &lt;</a:t>
            </a:r>
            <a:r>
              <a:rPr lang="fi-FI" dirty="0" err="1"/>
              <a:t>title</a:t>
            </a:r>
            <a:r>
              <a:rPr lang="fi-FI" dirty="0"/>
              <a:t>&gt;Ensimmäinen </a:t>
            </a:r>
            <a:r>
              <a:rPr lang="fi-FI" dirty="0" err="1"/>
              <a:t>PHP-sivu</a:t>
            </a:r>
            <a:r>
              <a:rPr lang="fi-FI" dirty="0"/>
              <a:t>&lt;/</a:t>
            </a:r>
            <a:r>
              <a:rPr lang="fi-FI" dirty="0" err="1"/>
              <a:t>title</a:t>
            </a:r>
            <a:r>
              <a:rPr lang="fi-FI" dirty="0"/>
              <a:t>&gt;</a:t>
            </a:r>
          </a:p>
          <a:p>
            <a:pPr marL="0" indent="0">
              <a:buNone/>
            </a:pPr>
            <a:r>
              <a:rPr lang="fi-FI" dirty="0"/>
              <a:t>  &lt;/</a:t>
            </a:r>
            <a:r>
              <a:rPr lang="fi-FI" dirty="0" err="1"/>
              <a:t>head</a:t>
            </a:r>
            <a:r>
              <a:rPr lang="fi-FI" dirty="0"/>
              <a:t>&gt;</a:t>
            </a:r>
          </a:p>
          <a:p>
            <a:pPr marL="0" indent="0">
              <a:buNone/>
            </a:pPr>
            <a:r>
              <a:rPr lang="fi-FI" dirty="0"/>
              <a:t>  &lt;</a:t>
            </a:r>
            <a:r>
              <a:rPr lang="fi-FI" dirty="0" err="1"/>
              <a:t>body</a:t>
            </a:r>
            <a:r>
              <a:rPr lang="fi-FI" dirty="0"/>
              <a:t>&gt;</a:t>
            </a:r>
          </a:p>
          <a:p>
            <a:pPr marL="0" indent="0">
              <a:buNone/>
            </a:pPr>
            <a:r>
              <a:rPr lang="fi-FI" dirty="0"/>
              <a:t>    &lt;p&gt;Vuorokaudessa on &lt;?</a:t>
            </a:r>
            <a:r>
              <a:rPr lang="fi-FI" dirty="0" err="1"/>
              <a:t>php</a:t>
            </a:r>
            <a:r>
              <a:rPr lang="fi-FI" dirty="0"/>
              <a:t> </a:t>
            </a:r>
            <a:r>
              <a:rPr lang="fi-FI" dirty="0" err="1"/>
              <a:t>echo</a:t>
            </a:r>
            <a:r>
              <a:rPr lang="fi-FI" dirty="0"/>
              <a:t> 24 * 60 * 60; ?&gt; sekuntia.&lt;/p&gt;</a:t>
            </a:r>
          </a:p>
          <a:p>
            <a:pPr marL="0" indent="0">
              <a:buNone/>
            </a:pPr>
            <a:r>
              <a:rPr lang="fi-FI" dirty="0"/>
              <a:t>    &lt;p&gt;Tänään on &lt;?</a:t>
            </a:r>
            <a:r>
              <a:rPr lang="fi-FI" dirty="0" err="1"/>
              <a:t>php</a:t>
            </a:r>
            <a:r>
              <a:rPr lang="fi-FI" dirty="0"/>
              <a:t> </a:t>
            </a:r>
            <a:r>
              <a:rPr lang="fi-FI" dirty="0" err="1"/>
              <a:t>echo</a:t>
            </a:r>
            <a:r>
              <a:rPr lang="fi-FI" dirty="0"/>
              <a:t> </a:t>
            </a:r>
            <a:r>
              <a:rPr lang="fi-FI" dirty="0" err="1"/>
              <a:t>date("j.n.Y</a:t>
            </a:r>
            <a:r>
              <a:rPr lang="fi-FI" dirty="0"/>
              <a:t>"); ?&gt;.&lt;/p&gt;</a:t>
            </a:r>
          </a:p>
          <a:p>
            <a:pPr marL="0" indent="0">
              <a:buNone/>
            </a:pPr>
            <a:r>
              <a:rPr lang="fi-FI" dirty="0"/>
              <a:t>    &lt;p&gt;Palvelimella on </a:t>
            </a:r>
            <a:r>
              <a:rPr lang="fi-FI" dirty="0" err="1"/>
              <a:t>PHP:n</a:t>
            </a:r>
            <a:r>
              <a:rPr lang="fi-FI" dirty="0"/>
              <a:t> versio &lt;?</a:t>
            </a:r>
            <a:r>
              <a:rPr lang="fi-FI" dirty="0" err="1"/>
              <a:t>php</a:t>
            </a:r>
            <a:r>
              <a:rPr lang="fi-FI" dirty="0"/>
              <a:t> </a:t>
            </a:r>
            <a:r>
              <a:rPr lang="fi-FI" dirty="0" err="1"/>
              <a:t>echo</a:t>
            </a:r>
            <a:r>
              <a:rPr lang="fi-FI" dirty="0"/>
              <a:t> PHP_VERSION; ?&gt;.&lt;/p&gt;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    </a:t>
            </a:r>
            <a:r>
              <a:rPr lang="fi-FI" dirty="0"/>
              <a:t>&lt;?</a:t>
            </a:r>
            <a:r>
              <a:rPr lang="fi-FI" dirty="0" err="1"/>
              <a:t>php</a:t>
            </a:r>
            <a:endParaRPr lang="fi-FI" dirty="0"/>
          </a:p>
          <a:p>
            <a:pPr marL="0" indent="0">
              <a:buNone/>
            </a:pPr>
            <a:r>
              <a:rPr lang="fi-FI" dirty="0"/>
              <a:t>    </a:t>
            </a:r>
            <a:r>
              <a:rPr lang="fi-FI" dirty="0" err="1"/>
              <a:t>echo</a:t>
            </a:r>
            <a:r>
              <a:rPr lang="fi-FI" dirty="0"/>
              <a:t> "&lt;</a:t>
            </a:r>
            <a:r>
              <a:rPr lang="fi-FI" dirty="0" err="1"/>
              <a:t>ul</a:t>
            </a:r>
            <a:r>
              <a:rPr lang="fi-FI" dirty="0"/>
              <a:t>&gt;";</a:t>
            </a:r>
          </a:p>
          <a:p>
            <a:pPr marL="0" indent="0">
              <a:buNone/>
            </a:pPr>
            <a:r>
              <a:rPr lang="nn-NO" dirty="0"/>
              <a:t>    for ($i = 1; $i &lt;= 10; $i++) {</a:t>
            </a:r>
          </a:p>
          <a:p>
            <a:pPr marL="0" indent="0">
              <a:buNone/>
            </a:pPr>
            <a:r>
              <a:rPr lang="fi-FI" dirty="0"/>
              <a:t>        </a:t>
            </a:r>
            <a:r>
              <a:rPr lang="fi-FI" dirty="0" err="1"/>
              <a:t>echo</a:t>
            </a:r>
            <a:r>
              <a:rPr lang="fi-FI" dirty="0"/>
              <a:t> "&lt;li&gt;" . $i;</a:t>
            </a:r>
          </a:p>
          <a:p>
            <a:pPr marL="0" indent="0">
              <a:buNone/>
            </a:pPr>
            <a:r>
              <a:rPr lang="fi-FI" dirty="0"/>
              <a:t> </a:t>
            </a:r>
            <a:r>
              <a:rPr lang="fi-FI" dirty="0" smtClean="0"/>
              <a:t>       }</a:t>
            </a:r>
            <a:endParaRPr lang="fi-FI" dirty="0"/>
          </a:p>
          <a:p>
            <a:pPr marL="0" indent="0">
              <a:buNone/>
            </a:pPr>
            <a:r>
              <a:rPr lang="fi-FI" dirty="0"/>
              <a:t>    </a:t>
            </a:r>
            <a:r>
              <a:rPr lang="fi-FI" dirty="0" err="1"/>
              <a:t>echo</a:t>
            </a:r>
            <a:r>
              <a:rPr lang="fi-FI" dirty="0"/>
              <a:t> "&lt;/</a:t>
            </a:r>
            <a:r>
              <a:rPr lang="fi-FI" dirty="0" err="1"/>
              <a:t>ul</a:t>
            </a:r>
            <a:r>
              <a:rPr lang="fi-FI" dirty="0"/>
              <a:t>&gt;";</a:t>
            </a:r>
          </a:p>
          <a:p>
            <a:pPr marL="0" indent="0">
              <a:buNone/>
            </a:pPr>
            <a:r>
              <a:rPr lang="fi-FI" dirty="0"/>
              <a:t>    </a:t>
            </a:r>
            <a:r>
              <a:rPr lang="fi-FI" dirty="0" smtClean="0"/>
              <a:t>?&gt;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  &lt;/</a:t>
            </a:r>
            <a:r>
              <a:rPr lang="fi-FI" dirty="0" err="1"/>
              <a:t>body</a:t>
            </a:r>
            <a:r>
              <a:rPr lang="fi-FI" dirty="0"/>
              <a:t>&gt;</a:t>
            </a:r>
          </a:p>
          <a:p>
            <a:pPr marL="0" indent="0">
              <a:buNone/>
            </a:pPr>
            <a:r>
              <a:rPr lang="fi-FI" dirty="0"/>
              <a:t>&lt;/html&gt;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12313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PHP-n</a:t>
            </a:r>
            <a:r>
              <a:rPr lang="fi-FI" dirty="0" smtClean="0"/>
              <a:t> käyttö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PHP-koodia</a:t>
            </a:r>
            <a:r>
              <a:rPr lang="fi-FI" dirty="0" smtClean="0"/>
              <a:t> voi olla joko HTML:n seassa tai</a:t>
            </a:r>
          </a:p>
          <a:p>
            <a:r>
              <a:rPr lang="fi-FI" dirty="0" smtClean="0"/>
              <a:t>Erillisenä .</a:t>
            </a:r>
            <a:r>
              <a:rPr lang="fi-FI" dirty="0" err="1" smtClean="0"/>
              <a:t>php</a:t>
            </a:r>
            <a:r>
              <a:rPr lang="fi-FI" dirty="0" smtClean="0"/>
              <a:t> tiedostona</a:t>
            </a:r>
          </a:p>
          <a:p>
            <a:r>
              <a:rPr lang="fi-FI" dirty="0" smtClean="0"/>
              <a:t>Voit ladata osia myös html-sivulta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96115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MySQL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Tietokannan perustaminen</a:t>
            </a:r>
          </a:p>
          <a:p>
            <a:r>
              <a:rPr lang="fi-FI" dirty="0" smtClean="0"/>
              <a:t>Tietokannan avaaminen</a:t>
            </a:r>
          </a:p>
          <a:p>
            <a:r>
              <a:rPr lang="fi-FI" dirty="0" smtClean="0"/>
              <a:t>Tietokannan tarkastelu ja muuttaminen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15251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Suunnittele ja toteuta suppea yhteisöllinen verkkopalvelu</a:t>
            </a:r>
          </a:p>
          <a:p>
            <a:r>
              <a:rPr lang="fi-FI" dirty="0" smtClean="0"/>
              <a:t>Kysymyksiä</a:t>
            </a:r>
          </a:p>
          <a:p>
            <a:pPr lvl="1"/>
            <a:r>
              <a:rPr lang="fi-FI" dirty="0" smtClean="0"/>
              <a:t>Voiko olla osa havainnointitehtävän perusteella syntynyttä protoa/tuotetta?</a:t>
            </a:r>
          </a:p>
          <a:p>
            <a:pPr lvl="1"/>
            <a:r>
              <a:rPr lang="fi-FI" dirty="0" smtClean="0"/>
              <a:t>Tarvitaanko </a:t>
            </a:r>
            <a:r>
              <a:rPr lang="fi-FI" dirty="0" err="1" smtClean="0"/>
              <a:t>sisäänkirjautumista</a:t>
            </a:r>
            <a:r>
              <a:rPr lang="fi-FI" dirty="0" smtClean="0"/>
              <a:t> vai voiko olla täysin avoin</a:t>
            </a:r>
          </a:p>
          <a:p>
            <a:pPr lvl="1"/>
            <a:r>
              <a:rPr lang="fi-FI" dirty="0" smtClean="0"/>
              <a:t>Mitä toiminnallisuuksia käytät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31444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 smtClean="0"/>
              <a:t>Sosiaalinen sivu, joka kerää käyttäjiltä tietoa ja tallentaa ne tietokantaan. Tietokantaan kerättyjä tietoja voi tarkastella tai käyttää</a:t>
            </a:r>
          </a:p>
          <a:p>
            <a:r>
              <a:rPr lang="fi-FI" dirty="0" smtClean="0"/>
              <a:t>Jos havainnointitehtävästä juontava </a:t>
            </a:r>
            <a:r>
              <a:rPr lang="fi-FI" dirty="0" err="1" smtClean="0"/>
              <a:t>protobriiffaus</a:t>
            </a:r>
            <a:r>
              <a:rPr lang="fi-FI" dirty="0" smtClean="0"/>
              <a:t> liian vaikea, voit tehdä suppeamman</a:t>
            </a:r>
          </a:p>
          <a:p>
            <a:r>
              <a:rPr lang="fi-FI" dirty="0" smtClean="0"/>
              <a:t>Arvosanaan vaikuttavia tekijöitä</a:t>
            </a:r>
          </a:p>
          <a:p>
            <a:pPr lvl="1"/>
            <a:r>
              <a:rPr lang="fi-FI" dirty="0" smtClean="0"/>
              <a:t>Kiinnostavuus (esim. voisiko olla sosiaalinen </a:t>
            </a:r>
            <a:r>
              <a:rPr lang="fi-FI" dirty="0" err="1" smtClean="0"/>
              <a:t>php-piirtokone</a:t>
            </a:r>
            <a:r>
              <a:rPr lang="fi-FI" dirty="0" smtClean="0"/>
              <a:t>)</a:t>
            </a:r>
          </a:p>
          <a:p>
            <a:pPr lvl="1"/>
            <a:r>
              <a:rPr lang="fi-FI" dirty="0" err="1" smtClean="0"/>
              <a:t>Protobriiffauksen</a:t>
            </a:r>
            <a:r>
              <a:rPr lang="fi-FI" dirty="0" smtClean="0"/>
              <a:t> soveltaminen</a:t>
            </a:r>
          </a:p>
          <a:p>
            <a:pPr lvl="1"/>
            <a:r>
              <a:rPr lang="fi-FI" dirty="0" err="1" smtClean="0"/>
              <a:t>Loggautuminen/suojaus</a:t>
            </a:r>
            <a:endParaRPr lang="fi-FI" dirty="0" smtClean="0"/>
          </a:p>
          <a:p>
            <a:pPr lvl="1"/>
            <a:r>
              <a:rPr lang="fi-FI" dirty="0" smtClean="0"/>
              <a:t>Datan esittämisen kiinnostavuus</a:t>
            </a:r>
          </a:p>
          <a:p>
            <a:pPr lvl="1"/>
            <a:r>
              <a:rPr lang="fi-FI" dirty="0" smtClean="0"/>
              <a:t>Datan käyttö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22021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Tehtävän osat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Kuvaus palvelusta</a:t>
            </a:r>
          </a:p>
          <a:p>
            <a:pPr lvl="1"/>
            <a:r>
              <a:rPr lang="fi-FI" dirty="0" smtClean="0"/>
              <a:t>Esite (käyttäjälle)</a:t>
            </a:r>
          </a:p>
          <a:p>
            <a:pPr lvl="1"/>
            <a:r>
              <a:rPr lang="fi-FI" dirty="0" smtClean="0"/>
              <a:t>Dokumentaatio (jatkokehittäjälle/itselle)</a:t>
            </a:r>
          </a:p>
          <a:p>
            <a:r>
              <a:rPr lang="fi-FI" dirty="0" smtClean="0"/>
              <a:t>Toimiva palvelu palvelimella</a:t>
            </a:r>
          </a:p>
          <a:p>
            <a:pPr lvl="1"/>
            <a:r>
              <a:rPr lang="fi-FI" dirty="0" smtClean="0"/>
              <a:t>Demo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32223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Osion sisältö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Linux/unix alkeet</a:t>
            </a:r>
          </a:p>
          <a:p>
            <a:r>
              <a:rPr lang="fi-FI" dirty="0" smtClean="0"/>
              <a:t>PHP alkeet</a:t>
            </a:r>
          </a:p>
          <a:p>
            <a:r>
              <a:rPr lang="fi-FI" dirty="0" err="1" smtClean="0"/>
              <a:t>Mysql</a:t>
            </a:r>
            <a:r>
              <a:rPr lang="fi-FI" dirty="0" smtClean="0"/>
              <a:t> alkeet</a:t>
            </a:r>
          </a:p>
          <a:p>
            <a:r>
              <a:rPr lang="fi-FI" dirty="0" smtClean="0"/>
              <a:t>Harjoitustyö</a:t>
            </a:r>
          </a:p>
          <a:p>
            <a:r>
              <a:rPr lang="fi-FI" dirty="0" smtClean="0"/>
              <a:t>Tavoite</a:t>
            </a:r>
          </a:p>
          <a:p>
            <a:pPr lvl="1"/>
            <a:r>
              <a:rPr lang="fi-FI" dirty="0" smtClean="0"/>
              <a:t>Ymmärtää palvelimen ja tietokantojen toiminta tiedon tallentamisessa ja jakelussa</a:t>
            </a:r>
          </a:p>
          <a:p>
            <a:pPr lvl="1"/>
            <a:r>
              <a:rPr lang="fi-FI" dirty="0" smtClean="0"/>
              <a:t>Osaat tehdä ainakin yksinkertaisen palvelin- ja tietokantasovelluksen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118302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Linkkejä – PHP ja </a:t>
            </a:r>
            <a:r>
              <a:rPr lang="fi-FI" dirty="0" err="1" smtClean="0"/>
              <a:t>MySQL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>
                <a:hlinkClick r:id="rId2"/>
              </a:rPr>
              <a:t>http://www.ohjelmointiputka.net/oppaat/opas.php?tunnus=mysqlphp01</a:t>
            </a:r>
            <a:endParaRPr lang="fi-FI" dirty="0" smtClean="0"/>
          </a:p>
          <a:p>
            <a:r>
              <a:rPr lang="fi-FI" dirty="0" smtClean="0">
                <a:hlinkClick r:id="rId3"/>
              </a:rPr>
              <a:t>http://www.ohjelmointiputka.net/oppaat/opas.php?tunnus=php_01</a:t>
            </a:r>
            <a:endParaRPr lang="fi-FI" dirty="0" smtClean="0"/>
          </a:p>
          <a:p>
            <a:r>
              <a:rPr lang="fi-FI" dirty="0" smtClean="0">
                <a:hlinkClick r:id="rId4"/>
              </a:rPr>
              <a:t>http://www.w3schools.com/php/default.asp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38152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Linkkejä - Linux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>
                <a:hlinkClick r:id="rId2"/>
              </a:rPr>
              <a:t>http://linux.fi/wiki/Aloittelijalle</a:t>
            </a:r>
            <a:endParaRPr lang="fi-FI" dirty="0" smtClean="0"/>
          </a:p>
          <a:p>
            <a:r>
              <a:rPr lang="fi-FI" dirty="0" smtClean="0">
                <a:hlinkClick r:id="rId3"/>
              </a:rPr>
              <a:t>http://www.l-a.fi/Unixin_komentorivin_perusteet#Komentorivin_peruskomennot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457846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Vinkkejä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Käytä mahdollisimman paljon valmista koodia</a:t>
            </a:r>
          </a:p>
          <a:p>
            <a:pPr lvl="1"/>
            <a:r>
              <a:rPr lang="fi-FI" dirty="0" smtClean="0"/>
              <a:t>Opi lukemaan, soveltamaan ja muuttamaan koodia (esim. w3school esimerkit)</a:t>
            </a:r>
          </a:p>
          <a:p>
            <a:pPr lvl="1"/>
            <a:r>
              <a:rPr lang="fi-FI" dirty="0" smtClean="0"/>
              <a:t>Vältä ’tyhjästä kirjoittamista’, näin vältät virheitä</a:t>
            </a:r>
          </a:p>
          <a:p>
            <a:pPr lvl="1"/>
            <a:r>
              <a:rPr lang="fi-FI" dirty="0" smtClean="0"/>
              <a:t>Lue oppaita, foorumeita, </a:t>
            </a:r>
            <a:r>
              <a:rPr lang="fi-FI" dirty="0" err="1" smtClean="0"/>
              <a:t>googlaa</a:t>
            </a:r>
            <a:r>
              <a:rPr lang="fi-FI" dirty="0" smtClean="0"/>
              <a:t> ongelmaa (esim. </a:t>
            </a:r>
            <a:r>
              <a:rPr lang="fi-FI" dirty="0" err="1" smtClean="0"/>
              <a:t>php</a:t>
            </a:r>
            <a:r>
              <a:rPr lang="fi-FI" dirty="0" smtClean="0"/>
              <a:t> </a:t>
            </a:r>
            <a:r>
              <a:rPr lang="fi-FI" dirty="0" err="1" smtClean="0"/>
              <a:t>drawing</a:t>
            </a:r>
            <a:r>
              <a:rPr lang="fi-FI" dirty="0" smtClean="0"/>
              <a:t> </a:t>
            </a:r>
            <a:r>
              <a:rPr lang="fi-FI" dirty="0" err="1" smtClean="0"/>
              <a:t>graphics</a:t>
            </a:r>
            <a:r>
              <a:rPr lang="fi-FI" dirty="0"/>
              <a:t> </a:t>
            </a:r>
            <a:r>
              <a:rPr lang="fi-FI" dirty="0" smtClean="0"/>
              <a:t>tai </a:t>
            </a:r>
            <a:r>
              <a:rPr lang="fi-FI" dirty="0" err="1" smtClean="0"/>
              <a:t>Mysql</a:t>
            </a:r>
            <a:r>
              <a:rPr lang="fi-FI" dirty="0" smtClean="0"/>
              <a:t> </a:t>
            </a:r>
            <a:r>
              <a:rPr lang="fi-FI" dirty="0" err="1" smtClean="0"/>
              <a:t>how</a:t>
            </a:r>
            <a:r>
              <a:rPr lang="fi-FI" dirty="0" smtClean="0"/>
              <a:t> to </a:t>
            </a:r>
            <a:r>
              <a:rPr lang="fi-FI" dirty="0" err="1" smtClean="0"/>
              <a:t>create</a:t>
            </a:r>
            <a:r>
              <a:rPr lang="fi-FI" dirty="0" smtClean="0"/>
              <a:t> </a:t>
            </a:r>
            <a:r>
              <a:rPr lang="fi-FI" dirty="0" err="1" smtClean="0"/>
              <a:t>database</a:t>
            </a:r>
            <a:r>
              <a:rPr lang="fi-FI" dirty="0" smtClean="0"/>
              <a:t>) – oppaita on äärettömästi</a:t>
            </a:r>
          </a:p>
          <a:p>
            <a:pPr lvl="1"/>
            <a:r>
              <a:rPr lang="fi-FI" dirty="0" smtClean="0"/>
              <a:t>Jos et osaa, älä syytä itseäsi – aihe on hankala </a:t>
            </a:r>
            <a:r>
              <a:rPr lang="fi-FI" smtClean="0"/>
              <a:t>ja monimutkainen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92377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Yleistä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Verkkopalvelujen perusta on yksinkertainen (keskitymme tähän)</a:t>
            </a:r>
          </a:p>
          <a:p>
            <a:r>
              <a:rPr lang="fi-FI" dirty="0" smtClean="0"/>
              <a:t>Tämän päälle/lisäksi on tullut aivan mielettömästi lisää kaikkea (tätä emme voi käsitellä täällä)</a:t>
            </a:r>
          </a:p>
          <a:p>
            <a:pPr lvl="1"/>
            <a:r>
              <a:rPr lang="fi-FI" dirty="0" err="1" smtClean="0"/>
              <a:t>Php-modulit</a:t>
            </a:r>
            <a:endParaRPr lang="fi-FI" dirty="0" smtClean="0"/>
          </a:p>
          <a:p>
            <a:pPr lvl="1"/>
            <a:r>
              <a:rPr lang="fi-FI" dirty="0" err="1" smtClean="0"/>
              <a:t>Apit</a:t>
            </a:r>
            <a:r>
              <a:rPr lang="fi-FI" dirty="0" smtClean="0"/>
              <a:t> (</a:t>
            </a:r>
            <a:r>
              <a:rPr lang="fi-FI" dirty="0" err="1" smtClean="0"/>
              <a:t>google</a:t>
            </a:r>
            <a:r>
              <a:rPr lang="fi-FI" dirty="0" smtClean="0"/>
              <a:t>, </a:t>
            </a:r>
            <a:r>
              <a:rPr lang="fi-FI" dirty="0" err="1" smtClean="0"/>
              <a:t>facebook</a:t>
            </a:r>
            <a:r>
              <a:rPr lang="fi-FI" dirty="0" smtClean="0"/>
              <a:t>)</a:t>
            </a:r>
          </a:p>
          <a:p>
            <a:pPr lvl="1"/>
            <a:r>
              <a:rPr lang="fi-FI" dirty="0" smtClean="0"/>
              <a:t>Turvallisuus</a:t>
            </a:r>
          </a:p>
          <a:p>
            <a:pPr lvl="1"/>
            <a:r>
              <a:rPr lang="fi-FI" dirty="0" err="1" smtClean="0"/>
              <a:t>Etc.etc.etc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62255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Mistä on kyse?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Websivu lähettää tietoa tai kyselyn palvelimelle (</a:t>
            </a:r>
            <a:r>
              <a:rPr lang="fi-FI" dirty="0" err="1" smtClean="0"/>
              <a:t>HTML+javascript</a:t>
            </a:r>
            <a:r>
              <a:rPr lang="fi-FI" dirty="0" smtClean="0"/>
              <a:t>)</a:t>
            </a:r>
          </a:p>
          <a:p>
            <a:r>
              <a:rPr lang="fi-FI" dirty="0" smtClean="0"/>
              <a:t>Palvelin vastaa (HTML+PHP)</a:t>
            </a:r>
          </a:p>
          <a:p>
            <a:pPr lvl="1"/>
            <a:r>
              <a:rPr lang="fi-FI" dirty="0" smtClean="0"/>
              <a:t>Jos tallennetaan paljon tietoa se pannaan tietokantaan -&gt; </a:t>
            </a:r>
            <a:r>
              <a:rPr lang="fi-FI" dirty="0" err="1" smtClean="0"/>
              <a:t>MySQL</a:t>
            </a:r>
            <a:endParaRPr lang="fi-FI" dirty="0" smtClean="0"/>
          </a:p>
          <a:p>
            <a:pPr lvl="1"/>
            <a:r>
              <a:rPr lang="fi-FI" dirty="0" smtClean="0"/>
              <a:t>Ja otetaan tietokannasta </a:t>
            </a:r>
            <a:r>
              <a:rPr lang="fi-FI" dirty="0" err="1" smtClean="0"/>
              <a:t>PHP+MySQL</a:t>
            </a:r>
            <a:r>
              <a:rPr lang="fi-FI" dirty="0" smtClean="0"/>
              <a:t> yhdistelmällä (</a:t>
            </a:r>
            <a:r>
              <a:rPr lang="fi-FI" dirty="0" err="1" smtClean="0"/>
              <a:t>PHP:stä</a:t>
            </a:r>
            <a:r>
              <a:rPr lang="fi-FI" dirty="0" smtClean="0"/>
              <a:t> </a:t>
            </a:r>
            <a:r>
              <a:rPr lang="fi-FI" dirty="0" err="1" smtClean="0"/>
              <a:t>loggaudutaan</a:t>
            </a:r>
            <a:r>
              <a:rPr lang="fi-FI" dirty="0" smtClean="0"/>
              <a:t> </a:t>
            </a:r>
            <a:r>
              <a:rPr lang="fi-FI" dirty="0" err="1" smtClean="0"/>
              <a:t>MySQL</a:t>
            </a:r>
            <a:r>
              <a:rPr lang="fi-FI" dirty="0" smtClean="0"/>
              <a:t> serverille, joka on erillinen ohjelma)</a:t>
            </a:r>
          </a:p>
          <a:p>
            <a:pPr lvl="1"/>
            <a:r>
              <a:rPr lang="fi-FI" dirty="0" smtClean="0"/>
              <a:t>Data lähetetään takaisin ja esitetään hienosti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6307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Kuinka opit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 smtClean="0"/>
              <a:t>Lue Unix tiedosto-opas</a:t>
            </a:r>
          </a:p>
          <a:p>
            <a:pPr lvl="1"/>
            <a:r>
              <a:rPr lang="fi-FI" dirty="0" smtClean="0"/>
              <a:t>Opettele </a:t>
            </a:r>
            <a:r>
              <a:rPr lang="fi-FI" dirty="0" err="1" smtClean="0"/>
              <a:t>loggautumaan</a:t>
            </a:r>
            <a:r>
              <a:rPr lang="fi-FI" dirty="0" smtClean="0"/>
              <a:t> serverille</a:t>
            </a:r>
          </a:p>
          <a:p>
            <a:pPr lvl="1"/>
            <a:r>
              <a:rPr lang="fi-FI" dirty="0" smtClean="0"/>
              <a:t>Opi liikkumaan tiedostopuussa</a:t>
            </a:r>
          </a:p>
          <a:p>
            <a:pPr lvl="1"/>
            <a:r>
              <a:rPr lang="fi-FI" dirty="0" smtClean="0"/>
              <a:t>Ymmärrä hallinta-asetukset</a:t>
            </a:r>
          </a:p>
          <a:p>
            <a:r>
              <a:rPr lang="fi-FI" dirty="0" smtClean="0"/>
              <a:t>(Asenna ja käytä </a:t>
            </a:r>
            <a:r>
              <a:rPr lang="fi-FI" dirty="0" err="1" smtClean="0"/>
              <a:t>Xampia</a:t>
            </a:r>
            <a:r>
              <a:rPr lang="fi-FI" dirty="0" smtClean="0"/>
              <a:t>! Vapaaehtoinen, mutta hyödyllinen)</a:t>
            </a:r>
          </a:p>
          <a:p>
            <a:r>
              <a:rPr lang="fi-FI" dirty="0" smtClean="0"/>
              <a:t>Lue </a:t>
            </a:r>
            <a:r>
              <a:rPr lang="fi-FI" dirty="0" err="1" smtClean="0"/>
              <a:t>PHP-opas</a:t>
            </a:r>
            <a:r>
              <a:rPr lang="fi-FI" dirty="0"/>
              <a:t> </a:t>
            </a:r>
            <a:r>
              <a:rPr lang="fi-FI" dirty="0" smtClean="0"/>
              <a:t>- harjoittele</a:t>
            </a:r>
          </a:p>
          <a:p>
            <a:r>
              <a:rPr lang="fi-FI" dirty="0" smtClean="0"/>
              <a:t>Lue </a:t>
            </a:r>
            <a:r>
              <a:rPr lang="fi-FI" dirty="0" err="1" smtClean="0"/>
              <a:t>MySQL-opas</a:t>
            </a:r>
            <a:r>
              <a:rPr lang="fi-FI" dirty="0" smtClean="0"/>
              <a:t> – harjoittele</a:t>
            </a:r>
          </a:p>
          <a:p>
            <a:pPr lvl="1"/>
            <a:r>
              <a:rPr lang="fi-FI" dirty="0" smtClean="0"/>
              <a:t>Ymmärrä tietokannan rakenne ja tallennettavan tiedon tyypit</a:t>
            </a:r>
          </a:p>
          <a:p>
            <a:r>
              <a:rPr lang="fi-FI" dirty="0" smtClean="0"/>
              <a:t>Lue opas </a:t>
            </a:r>
            <a:r>
              <a:rPr lang="fi-FI" dirty="0" err="1" smtClean="0"/>
              <a:t>PHP+MySQL</a:t>
            </a:r>
            <a:r>
              <a:rPr lang="fi-FI" dirty="0" smtClean="0"/>
              <a:t> yhdistämisestä - harjoittele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57888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Haasteet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Kolme eri kieltä (HTML, PHP, </a:t>
            </a:r>
            <a:r>
              <a:rPr lang="fi-FI" dirty="0" err="1" smtClean="0"/>
              <a:t>MySQL</a:t>
            </a:r>
            <a:r>
              <a:rPr lang="fi-FI" dirty="0" smtClean="0"/>
              <a:t>)</a:t>
            </a:r>
          </a:p>
          <a:p>
            <a:r>
              <a:rPr lang="fi-FI" dirty="0" smtClean="0"/>
              <a:t>Virheiden korjaus hankalaa, koska kunnon virheilmoituksia vaikea saada näkyville ja on vaikea tietää missä vika</a:t>
            </a:r>
          </a:p>
          <a:p>
            <a:r>
              <a:rPr lang="fi-FI" dirty="0" err="1" smtClean="0"/>
              <a:t>MySQL</a:t>
            </a:r>
            <a:r>
              <a:rPr lang="fi-FI" dirty="0" smtClean="0"/>
              <a:t> vaatii datan tyyppien määrittelyä</a:t>
            </a:r>
          </a:p>
        </p:txBody>
      </p:sp>
    </p:spTree>
    <p:extLst>
      <p:ext uri="{BB962C8B-B14F-4D97-AF65-F5344CB8AC3E}">
        <p14:creationId xmlns:p14="http://schemas.microsoft.com/office/powerpoint/2010/main" val="2200953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Aikataulu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 smtClean="0"/>
              <a:t>Ke 8.2 Alustus, käyttäjätunnukset</a:t>
            </a:r>
          </a:p>
          <a:p>
            <a:r>
              <a:rPr lang="fi-FI" dirty="0" smtClean="0"/>
              <a:t>To 9.2 </a:t>
            </a:r>
            <a:r>
              <a:rPr lang="fi-FI" dirty="0" err="1" smtClean="0"/>
              <a:t>PHP-kokeilua</a:t>
            </a:r>
            <a:r>
              <a:rPr lang="fi-FI" dirty="0" smtClean="0"/>
              <a:t> serverillä</a:t>
            </a:r>
          </a:p>
          <a:p>
            <a:r>
              <a:rPr lang="fi-FI" dirty="0" smtClean="0"/>
              <a:t>Ti 14.2 </a:t>
            </a:r>
            <a:r>
              <a:rPr lang="fi-FI" dirty="0" err="1" smtClean="0"/>
              <a:t>PHP-tehtävän</a:t>
            </a:r>
            <a:r>
              <a:rPr lang="fi-FI" dirty="0" smtClean="0"/>
              <a:t> anto</a:t>
            </a:r>
          </a:p>
          <a:p>
            <a:r>
              <a:rPr lang="fi-FI" dirty="0" smtClean="0"/>
              <a:t>To 16.2 Tehtävän tekoa ja </a:t>
            </a:r>
            <a:r>
              <a:rPr lang="fi-FI" dirty="0" err="1" smtClean="0"/>
              <a:t>PHP-opiskelua</a:t>
            </a:r>
            <a:endParaRPr lang="fi-FI" dirty="0" smtClean="0"/>
          </a:p>
          <a:p>
            <a:r>
              <a:rPr lang="fi-FI" dirty="0" smtClean="0"/>
              <a:t>Ti 28.2 Tehtävän purku</a:t>
            </a:r>
          </a:p>
          <a:p>
            <a:r>
              <a:rPr lang="fi-FI" dirty="0" smtClean="0"/>
              <a:t>Ke 29.2 </a:t>
            </a:r>
            <a:r>
              <a:rPr lang="fi-FI" dirty="0" err="1" smtClean="0"/>
              <a:t>Mysql-miniluento</a:t>
            </a:r>
            <a:endParaRPr lang="fi-FI" dirty="0" smtClean="0"/>
          </a:p>
          <a:p>
            <a:r>
              <a:rPr lang="fi-FI" dirty="0" smtClean="0"/>
              <a:t>Ti 6.3   PHP+ </a:t>
            </a:r>
            <a:r>
              <a:rPr lang="fi-FI" dirty="0" err="1" smtClean="0"/>
              <a:t>Mysql-tehtävän</a:t>
            </a:r>
            <a:r>
              <a:rPr lang="fi-FI" dirty="0" smtClean="0"/>
              <a:t> anto</a:t>
            </a:r>
          </a:p>
          <a:p>
            <a:r>
              <a:rPr lang="fi-FI" dirty="0" smtClean="0"/>
              <a:t>To 8.3 Tehtävien tekoa                    </a:t>
            </a:r>
          </a:p>
          <a:p>
            <a:r>
              <a:rPr lang="fi-FI" dirty="0" smtClean="0"/>
              <a:t>Ti 13.3  Tehtävän tekoa</a:t>
            </a:r>
          </a:p>
          <a:p>
            <a:r>
              <a:rPr lang="fi-FI" dirty="0" smtClean="0"/>
              <a:t>To 15.3  Tehtävän purku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25256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Tehtäviä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Suppeita tehtäviä:</a:t>
            </a:r>
          </a:p>
          <a:p>
            <a:pPr lvl="1"/>
            <a:r>
              <a:rPr lang="fi-FI" dirty="0" smtClean="0"/>
              <a:t>Kuvaa verkkopalvelun osat</a:t>
            </a:r>
          </a:p>
          <a:p>
            <a:pPr lvl="1"/>
            <a:r>
              <a:rPr lang="fi-FI" dirty="0" smtClean="0"/>
              <a:t>Analysoi jokin verkkopalvelu</a:t>
            </a:r>
          </a:p>
          <a:p>
            <a:pPr lvl="1"/>
            <a:r>
              <a:rPr lang="fi-FI" dirty="0" smtClean="0"/>
              <a:t>Tee </a:t>
            </a:r>
            <a:r>
              <a:rPr lang="fi-FI" dirty="0" err="1" smtClean="0"/>
              <a:t>php-sovellus</a:t>
            </a:r>
            <a:r>
              <a:rPr lang="fi-FI" dirty="0"/>
              <a:t> </a:t>
            </a:r>
            <a:r>
              <a:rPr lang="fi-FI" dirty="0" smtClean="0"/>
              <a:t>joka käsittelee informaatiota ja palauttaa tuloksen sivulle</a:t>
            </a:r>
          </a:p>
          <a:p>
            <a:pPr lvl="1"/>
            <a:r>
              <a:rPr lang="fi-FI" dirty="0" smtClean="0"/>
              <a:t>Hae ja tallenna käyttäjän antamaa tietoa</a:t>
            </a:r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Tee yhteisöllinen palvelu (numerolla arvioitava, iso tehtävä)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30649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Jos osaat jo	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Jos PHP, </a:t>
            </a:r>
            <a:r>
              <a:rPr lang="fi-FI" dirty="0" err="1" smtClean="0"/>
              <a:t>MySQL</a:t>
            </a:r>
            <a:r>
              <a:rPr lang="fi-FI" dirty="0" smtClean="0"/>
              <a:t> ja </a:t>
            </a:r>
            <a:r>
              <a:rPr lang="fi-FI" dirty="0" err="1" smtClean="0"/>
              <a:t>linux</a:t>
            </a:r>
            <a:r>
              <a:rPr lang="fi-FI" dirty="0" smtClean="0"/>
              <a:t> ovat sinulle jo </a:t>
            </a:r>
            <a:r>
              <a:rPr lang="fi-FI" dirty="0" err="1" smtClean="0"/>
              <a:t>tuttuja,niin</a:t>
            </a:r>
            <a:r>
              <a:rPr lang="fi-FI" dirty="0" smtClean="0"/>
              <a:t> mitä teet?</a:t>
            </a:r>
          </a:p>
          <a:p>
            <a:pPr lvl="1"/>
            <a:r>
              <a:rPr lang="fi-FI" dirty="0" smtClean="0"/>
              <a:t>Voit ehdottaa!</a:t>
            </a:r>
          </a:p>
          <a:p>
            <a:pPr lvl="1"/>
            <a:r>
              <a:rPr lang="fi-FI" dirty="0" smtClean="0"/>
              <a:t>Esim. </a:t>
            </a:r>
            <a:r>
              <a:rPr lang="fi-FI" dirty="0" err="1" smtClean="0"/>
              <a:t>Drupal</a:t>
            </a:r>
            <a:r>
              <a:rPr lang="fi-FI" dirty="0" smtClean="0"/>
              <a:t> + sen </a:t>
            </a:r>
            <a:r>
              <a:rPr lang="fi-FI" dirty="0" err="1" smtClean="0"/>
              <a:t>modulit</a:t>
            </a:r>
            <a:r>
              <a:rPr lang="fi-FI" dirty="0" smtClean="0"/>
              <a:t> ja tästä esitys muille opiskelijoille</a:t>
            </a:r>
          </a:p>
        </p:txBody>
      </p:sp>
    </p:spTree>
    <p:extLst>
      <p:ext uri="{BB962C8B-B14F-4D97-AF65-F5344CB8AC3E}">
        <p14:creationId xmlns:p14="http://schemas.microsoft.com/office/powerpoint/2010/main" val="2923261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7142</TotalTime>
  <Words>701</Words>
  <Application>Microsoft Office PowerPoint</Application>
  <PresentationFormat>On-screen Show (4:3)</PresentationFormat>
  <Paragraphs>156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Yhteisöt ja kommunikaatiosuunnittelu Verkkopalvelut</vt:lpstr>
      <vt:lpstr>Osion sisältö</vt:lpstr>
      <vt:lpstr>Yleistä</vt:lpstr>
      <vt:lpstr>Mistä on kyse?</vt:lpstr>
      <vt:lpstr>Kuinka opit</vt:lpstr>
      <vt:lpstr>Haasteet</vt:lpstr>
      <vt:lpstr>Aikataulu</vt:lpstr>
      <vt:lpstr>Tehtäviä</vt:lpstr>
      <vt:lpstr>Jos osaat jo </vt:lpstr>
      <vt:lpstr>Palvelimen käyttö</vt:lpstr>
      <vt:lpstr>Metropolian kotisivut</vt:lpstr>
      <vt:lpstr>Linux   </vt:lpstr>
      <vt:lpstr>PHP-alkeet</vt:lpstr>
      <vt:lpstr>PHP-koodia</vt:lpstr>
      <vt:lpstr>PHP-n käyttö</vt:lpstr>
      <vt:lpstr>MySQL</vt:lpstr>
      <vt:lpstr>TEHTÄVÄ</vt:lpstr>
      <vt:lpstr>Tehtävä</vt:lpstr>
      <vt:lpstr>Tehtävän osat</vt:lpstr>
      <vt:lpstr>Linkkejä – PHP ja MySQL </vt:lpstr>
      <vt:lpstr>Linkkejä - Linux</vt:lpstr>
      <vt:lpstr>Vinkkejä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Yhteisöt ja kommunikaatiosuunnittelu Verkkopalvelut</dc:title>
  <dc:creator>Administrator</dc:creator>
  <cp:lastModifiedBy>Administrator</cp:lastModifiedBy>
  <cp:revision>29</cp:revision>
  <dcterms:created xsi:type="dcterms:W3CDTF">2012-01-10T13:23:15Z</dcterms:created>
  <dcterms:modified xsi:type="dcterms:W3CDTF">2012-02-08T09:44:28Z</dcterms:modified>
</cp:coreProperties>
</file>