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59" r:id="rId3"/>
    <p:sldId id="260" r:id="rId4"/>
    <p:sldId id="263" r:id="rId5"/>
    <p:sldId id="262" r:id="rId6"/>
    <p:sldId id="261" r:id="rId7"/>
    <p:sldId id="264" r:id="rId8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10496-8173-4614-8FF9-50B53D99F034}" type="datetimeFigureOut">
              <a:rPr lang="fi-FI" smtClean="0"/>
              <a:pPr/>
              <a:t>24.1.2012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5635D8-35B2-461C-A167-E4B1DC1846C5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00191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 hasCustomPrompt="1"/>
          </p:nvPr>
        </p:nvSpPr>
        <p:spPr>
          <a:xfrm>
            <a:off x="685800" y="2825502"/>
            <a:ext cx="7772400" cy="1179562"/>
          </a:xfrm>
        </p:spPr>
        <p:txBody>
          <a:bodyPr>
            <a:normAutofit/>
          </a:bodyPr>
          <a:lstStyle>
            <a:lvl1pPr>
              <a:defRPr sz="3600" baseline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i-FI" dirty="0" smtClean="0"/>
              <a:t>Lisää esityksen otsikko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581128"/>
            <a:ext cx="6400800" cy="1057672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smtClean="0"/>
              <a:t>Lisää nimi</a:t>
            </a:r>
          </a:p>
          <a:p>
            <a:r>
              <a:rPr lang="fi-FI" dirty="0" smtClean="0"/>
              <a:t>Päivämäärä</a:t>
            </a:r>
            <a:endParaRPr lang="fi-FI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fi-FI" dirty="0" smtClean="0"/>
              <a:t>Lisää dian otsikko</a:t>
            </a:r>
            <a:endParaRPr lang="fi-FI" dirty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2D3D8B30-BF85-4026-8473-1D5D3F9690EC}" type="datetime1">
              <a:rPr lang="fi-FI" smtClean="0"/>
              <a:pPr/>
              <a:t>24.1.2012</a:t>
            </a:fld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1EC52BA3-812A-43FF-AE4D-F7EFE61EC85F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0" name="Tekstin paikkamerkki 9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628775"/>
            <a:ext cx="8207375" cy="4392613"/>
          </a:xfrm>
        </p:spPr>
        <p:txBody>
          <a:bodyPr/>
          <a:lstStyle>
            <a:lvl1pPr>
              <a:defRPr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fi-FI" dirty="0" smtClean="0"/>
              <a:t>Lisää perusteksti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659086"/>
            <a:ext cx="21336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17681-BCFC-46A2-8C75-E8CBD93D6142}" type="datetime1">
              <a:rPr lang="fi-FI" smtClean="0"/>
              <a:pPr/>
              <a:t>24.1.2012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659086"/>
            <a:ext cx="28956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659086"/>
            <a:ext cx="21336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52BA3-812A-43FF-AE4D-F7EFE61EC85F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70C0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tsikko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err="1" smtClean="0"/>
              <a:t>Infra-alan</a:t>
            </a:r>
            <a:r>
              <a:rPr lang="fi-FI" b="1" dirty="0" smtClean="0"/>
              <a:t> koulutus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sz="2000" dirty="0" err="1" smtClean="0"/>
              <a:t>PRE-ohjelma</a:t>
            </a:r>
            <a:r>
              <a:rPr lang="fi-FI" sz="2000" dirty="0" smtClean="0"/>
              <a:t>, </a:t>
            </a:r>
            <a:br>
              <a:rPr lang="fi-FI" sz="2000" dirty="0" smtClean="0"/>
            </a:br>
            <a:r>
              <a:rPr lang="fi-FI" sz="2000" dirty="0" err="1" smtClean="0"/>
              <a:t>Infra</a:t>
            </a:r>
            <a:r>
              <a:rPr lang="fi-FI" sz="2000" dirty="0" smtClean="0"/>
              <a:t> FINBIM –työpaketti</a:t>
            </a:r>
            <a:br>
              <a:rPr lang="fi-FI" sz="2000" dirty="0" smtClean="0"/>
            </a:br>
            <a:r>
              <a:rPr lang="fi-FI" sz="2000" dirty="0" smtClean="0"/>
              <a:t>Kimmo Laatunen</a:t>
            </a:r>
            <a:endParaRPr lang="fi-FI" sz="2000" dirty="0"/>
          </a:p>
        </p:txBody>
      </p:sp>
      <p:sp>
        <p:nvSpPr>
          <p:cNvPr id="5" name="Alaotsikk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err="1" smtClean="0"/>
              <a:t>Dr</a:t>
            </a:r>
            <a:r>
              <a:rPr lang="fi-FI" dirty="0" smtClean="0"/>
              <a:t>. Ari Ahonen</a:t>
            </a:r>
          </a:p>
          <a:p>
            <a:r>
              <a:rPr lang="fi-FI" dirty="0" smtClean="0"/>
              <a:t>13.10.2011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/>
              <a:t>Infra-alan</a:t>
            </a:r>
            <a:r>
              <a:rPr lang="fi-FI" b="1" dirty="0" smtClean="0"/>
              <a:t> koulutus</a:t>
            </a:r>
            <a:endParaRPr lang="fi-FI" b="1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i-FI" dirty="0" smtClean="0"/>
              <a:t> Kokous 13.10.2011</a:t>
            </a:r>
          </a:p>
          <a:p>
            <a:pPr lvl="1"/>
            <a:r>
              <a:rPr lang="fi-FI" dirty="0" smtClean="0"/>
              <a:t>Agenda:</a:t>
            </a:r>
          </a:p>
          <a:p>
            <a:pPr lvl="2"/>
            <a:r>
              <a:rPr lang="fi-FI" dirty="0" smtClean="0"/>
              <a:t> Yhteenveto tavoitteesta</a:t>
            </a:r>
          </a:p>
          <a:p>
            <a:pPr lvl="2"/>
            <a:r>
              <a:rPr lang="fi-FI" dirty="0" smtClean="0"/>
              <a:t> Osapuolet ja heidän tulosteensa</a:t>
            </a:r>
          </a:p>
          <a:p>
            <a:pPr lvl="2"/>
            <a:r>
              <a:rPr lang="fi-FI" dirty="0" smtClean="0"/>
              <a:t> Yhteenveto tulosteet vs. tavoite</a:t>
            </a:r>
          </a:p>
          <a:p>
            <a:pPr lvl="2"/>
            <a:r>
              <a:rPr lang="fi-FI" dirty="0" smtClean="0"/>
              <a:t> Jatkotoimenpiteet</a:t>
            </a:r>
          </a:p>
          <a:p>
            <a:pPr lvl="2"/>
            <a:r>
              <a:rPr lang="fi-FI" dirty="0" smtClean="0"/>
              <a:t> Seuraava kokous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52BA3-812A-43FF-AE4D-F7EFE61EC85F}" type="slidenum">
              <a:rPr lang="fi-FI" smtClean="0"/>
              <a:pPr/>
              <a:t>2</a:t>
            </a:fld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F9AC0-B1FF-4FD7-B145-DFCDA084752A}" type="datetime1">
              <a:rPr lang="fi-FI" smtClean="0"/>
              <a:pPr/>
              <a:t>24.1.2012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/>
              <a:t>Infra-alan</a:t>
            </a:r>
            <a:r>
              <a:rPr lang="fi-FI" b="1" dirty="0" smtClean="0"/>
              <a:t> koulutus</a:t>
            </a:r>
            <a:endParaRPr lang="fi-FI" b="1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i-FI" dirty="0" smtClean="0"/>
              <a:t> Tavoite:</a:t>
            </a:r>
          </a:p>
          <a:p>
            <a:pPr lvl="1"/>
            <a:r>
              <a:rPr lang="fi-FI" dirty="0" smtClean="0"/>
              <a:t> </a:t>
            </a:r>
            <a:r>
              <a:rPr lang="fi-FI" dirty="0" err="1" smtClean="0"/>
              <a:t>Infra-alan</a:t>
            </a:r>
            <a:r>
              <a:rPr lang="fi-FI" dirty="0" smtClean="0"/>
              <a:t> liiketoiminta paradigman muutos (esim. älyliikenne</a:t>
            </a:r>
          </a:p>
          <a:p>
            <a:pPr lvl="2"/>
            <a:r>
              <a:rPr lang="fi-FI" dirty="0" smtClean="0"/>
              <a:t> Nopeuttaa ja parantaa alan muutoksen onnistumista</a:t>
            </a:r>
          </a:p>
          <a:p>
            <a:pPr lvl="2"/>
            <a:r>
              <a:rPr lang="fi-FI" dirty="0" smtClean="0"/>
              <a:t> Koulutustarjonta (opetustyö) ja koulutusmateriaalin uudistaminen</a:t>
            </a:r>
          </a:p>
          <a:p>
            <a:pPr lvl="1"/>
            <a:endParaRPr lang="fi-FI" dirty="0" smtClean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52BA3-812A-43FF-AE4D-F7EFE61EC85F}" type="slidenum">
              <a:rPr lang="fi-FI" smtClean="0"/>
              <a:pPr/>
              <a:t>3</a:t>
            </a:fld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F9AC0-B1FF-4FD7-B145-DFCDA084752A}" type="datetime1">
              <a:rPr lang="fi-FI" smtClean="0"/>
              <a:pPr/>
              <a:t>24.1.2012</a:t>
            </a:fld>
            <a:endParaRPr lang="fi-FI" dirty="0"/>
          </a:p>
        </p:txBody>
      </p:sp>
      <p:graphicFrame>
        <p:nvGraphicFramePr>
          <p:cNvPr id="7" name="Taulukko 6"/>
          <p:cNvGraphicFramePr>
            <a:graphicFrameLocks noGrp="1"/>
          </p:cNvGraphicFramePr>
          <p:nvPr/>
        </p:nvGraphicFramePr>
        <p:xfrm>
          <a:off x="1403648" y="4437112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Täydennyskoulutus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Yliopistot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AMK:t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2. Asteen koulutus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/>
              <a:t>Infra-alan</a:t>
            </a:r>
            <a:r>
              <a:rPr lang="fi-FI" b="1" dirty="0" smtClean="0"/>
              <a:t> koulutus</a:t>
            </a:r>
            <a:endParaRPr lang="fi-FI" b="1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i-FI" dirty="0" smtClean="0"/>
              <a:t> Reijo Rasmus:</a:t>
            </a:r>
          </a:p>
          <a:p>
            <a:pPr lvl="1"/>
            <a:r>
              <a:rPr lang="fi-FI" dirty="0" smtClean="0"/>
              <a:t>Tarve:</a:t>
            </a:r>
          </a:p>
          <a:p>
            <a:pPr lvl="2"/>
            <a:r>
              <a:rPr lang="fi-FI" dirty="0" smtClean="0"/>
              <a:t> Pilveen aineistoa opetukseen todellisista kohteista </a:t>
            </a:r>
          </a:p>
          <a:p>
            <a:pPr lvl="2"/>
            <a:r>
              <a:rPr lang="fi-FI" dirty="0" smtClean="0"/>
              <a:t>Asiantuntijaluennoitsijoista tarvetta</a:t>
            </a:r>
          </a:p>
          <a:p>
            <a:pPr lvl="2"/>
            <a:endParaRPr lang="fi-FI" dirty="0" smtClean="0"/>
          </a:p>
          <a:p>
            <a:pPr lvl="1"/>
            <a:r>
              <a:rPr lang="fi-FI" dirty="0" smtClean="0"/>
              <a:t> Tarjonta:	</a:t>
            </a:r>
          </a:p>
          <a:p>
            <a:pPr lvl="2"/>
            <a:r>
              <a:rPr lang="fi-FI" dirty="0" smtClean="0"/>
              <a:t> Uusimmilla oppimisalustoille tehdyillä kaupallisilla ohjelmilla</a:t>
            </a:r>
          </a:p>
          <a:p>
            <a:pPr lvl="2"/>
            <a:r>
              <a:rPr lang="fi-FI" dirty="0" smtClean="0"/>
              <a:t> Opinnäytetyöt</a:t>
            </a:r>
          </a:p>
          <a:p>
            <a:pPr lvl="2"/>
            <a:r>
              <a:rPr lang="fi-FI" dirty="0" smtClean="0"/>
              <a:t> Uudistuva henkilökunta</a:t>
            </a:r>
          </a:p>
          <a:p>
            <a:pPr lvl="2"/>
            <a:r>
              <a:rPr lang="fi-FI" dirty="0" smtClean="0"/>
              <a:t> Simulaattori (2. asteelle ja yrityksille)</a:t>
            </a:r>
          </a:p>
          <a:p>
            <a:pPr lvl="2"/>
            <a:r>
              <a:rPr lang="fi-FI" dirty="0" smtClean="0"/>
              <a:t> Täydennyskoulutus yrityksille </a:t>
            </a:r>
            <a:r>
              <a:rPr lang="fi-FI" dirty="0" smtClean="0">
                <a:sym typeface="Wingdings" pitchFamily="2" charset="2"/>
              </a:rPr>
              <a:t> myös etäkoulutusta</a:t>
            </a:r>
            <a:endParaRPr lang="fi-FI" dirty="0" smtClean="0"/>
          </a:p>
          <a:p>
            <a:pPr lvl="1"/>
            <a:endParaRPr lang="fi-FI" dirty="0" smtClean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52BA3-812A-43FF-AE4D-F7EFE61EC85F}" type="slidenum">
              <a:rPr lang="fi-FI" smtClean="0"/>
              <a:pPr/>
              <a:t>4</a:t>
            </a:fld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F9AC0-B1FF-4FD7-B145-DFCDA084752A}" type="datetime1">
              <a:rPr lang="fi-FI" smtClean="0"/>
              <a:pPr/>
              <a:t>24.1.2012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/>
              <a:t>Infra-alan</a:t>
            </a:r>
            <a:r>
              <a:rPr lang="fi-FI" b="1" dirty="0" smtClean="0"/>
              <a:t> koulutus</a:t>
            </a:r>
            <a:endParaRPr lang="fi-FI" b="1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i-FI" dirty="0" smtClean="0"/>
              <a:t> Päivi </a:t>
            </a:r>
            <a:r>
              <a:rPr lang="fi-FI" dirty="0" err="1" smtClean="0"/>
              <a:t>Jäväjä</a:t>
            </a:r>
            <a:r>
              <a:rPr lang="fi-FI" dirty="0" smtClean="0"/>
              <a:t>:</a:t>
            </a:r>
          </a:p>
          <a:p>
            <a:pPr lvl="1"/>
            <a:r>
              <a:rPr lang="fi-FI" dirty="0" smtClean="0"/>
              <a:t>Yleistä:</a:t>
            </a:r>
          </a:p>
          <a:p>
            <a:pPr lvl="2"/>
            <a:r>
              <a:rPr lang="fi-FI" dirty="0" smtClean="0"/>
              <a:t> </a:t>
            </a:r>
            <a:r>
              <a:rPr lang="fi-FI" dirty="0" err="1" smtClean="0"/>
              <a:t>Infra-FINBIM-työpaketti</a:t>
            </a:r>
            <a:r>
              <a:rPr lang="fi-FI" dirty="0" smtClean="0"/>
              <a:t> tuottaa koko ajan aineistoa, mutta kuka alkaa hyödyntää sitä?</a:t>
            </a:r>
          </a:p>
          <a:p>
            <a:pPr lvl="3"/>
            <a:r>
              <a:rPr lang="fi-FI" dirty="0" smtClean="0"/>
              <a:t> </a:t>
            </a:r>
            <a:r>
              <a:rPr lang="fi-FI" dirty="0" smtClean="0">
                <a:sym typeface="Wingdings" pitchFamily="2" charset="2"/>
              </a:rPr>
              <a:t> Päivi tarjosi opinnäytetekijöitä materiaalin kokoajaksi </a:t>
            </a:r>
          </a:p>
          <a:p>
            <a:pPr lvl="3"/>
            <a:r>
              <a:rPr lang="fi-FI" b="1" dirty="0" smtClean="0"/>
              <a:t>Kenellä on oikeus käyttää materiaaleja? </a:t>
            </a:r>
          </a:p>
          <a:p>
            <a:pPr lvl="3"/>
            <a:r>
              <a:rPr lang="fi-FI" b="1" dirty="0" smtClean="0"/>
              <a:t>Sosiaalisen median käyttö jatkossa?</a:t>
            </a:r>
          </a:p>
          <a:p>
            <a:pPr lvl="1"/>
            <a:r>
              <a:rPr lang="fi-FI" dirty="0" smtClean="0"/>
              <a:t>Tarve:</a:t>
            </a:r>
          </a:p>
          <a:p>
            <a:pPr lvl="2"/>
            <a:r>
              <a:rPr lang="fi-FI" dirty="0" smtClean="0"/>
              <a:t> Pilveen opetusmateriaalipankki (Kuka luo? Kuka ylläpitää? Kuka käyttää?)</a:t>
            </a:r>
          </a:p>
          <a:p>
            <a:pPr lvl="3"/>
            <a:r>
              <a:rPr lang="fi-FI" dirty="0" smtClean="0"/>
              <a:t>aineistoa opetukseen todellisista kohteista </a:t>
            </a:r>
          </a:p>
          <a:p>
            <a:pPr lvl="2"/>
            <a:r>
              <a:rPr lang="fi-FI" dirty="0" smtClean="0"/>
              <a:t>Asiantuntijaluennoitsijoista tarvetta</a:t>
            </a:r>
          </a:p>
          <a:p>
            <a:pPr lvl="2"/>
            <a:endParaRPr lang="fi-FI" dirty="0" smtClean="0"/>
          </a:p>
          <a:p>
            <a:pPr lvl="1"/>
            <a:r>
              <a:rPr lang="fi-FI" dirty="0" smtClean="0"/>
              <a:t> Tarjonta:	</a:t>
            </a:r>
          </a:p>
          <a:p>
            <a:pPr lvl="2"/>
            <a:r>
              <a:rPr lang="fi-FI" dirty="0" smtClean="0"/>
              <a:t> Tutkimuksiin dokumentointia ja jalostajaa (ammattimaisten opettajien ohjauksessa)</a:t>
            </a:r>
          </a:p>
          <a:p>
            <a:pPr lvl="2"/>
            <a:r>
              <a:rPr lang="fi-FI" dirty="0" smtClean="0"/>
              <a:t> Tietoiskut huipputoimijoiden kanssa (jo nykykoulutukseen)</a:t>
            </a:r>
          </a:p>
          <a:p>
            <a:pPr lvl="2"/>
            <a:r>
              <a:rPr lang="fi-FI" dirty="0" smtClean="0"/>
              <a:t> Tietomalli-insinööri </a:t>
            </a:r>
            <a:r>
              <a:rPr lang="fi-FI" dirty="0" smtClean="0">
                <a:sym typeface="Wingdings" pitchFamily="2" charset="2"/>
              </a:rPr>
              <a:t> uusi erikoisosaamisalue?</a:t>
            </a:r>
          </a:p>
          <a:p>
            <a:pPr lvl="2"/>
            <a:r>
              <a:rPr lang="fi-FI" dirty="0" smtClean="0">
                <a:sym typeface="Wingdings" pitchFamily="2" charset="2"/>
              </a:rPr>
              <a:t> Oppisopimuskoulutus työelämässä oleville (esimerkkinä energiakoulutus, joka jo toimii) [keskijohdon sitouttaminen onnistuu, koska he ovat opiskelijoiden tutoreita] </a:t>
            </a:r>
          </a:p>
          <a:p>
            <a:pPr lvl="2"/>
            <a:r>
              <a:rPr lang="fi-FI" b="1" dirty="0" smtClean="0">
                <a:sym typeface="Wingdings" pitchFamily="2" charset="2"/>
              </a:rPr>
              <a:t> Koulutusvienti! </a:t>
            </a:r>
            <a:endParaRPr lang="fi-FI" b="1" dirty="0" smtClean="0"/>
          </a:p>
          <a:p>
            <a:pPr lvl="1"/>
            <a:endParaRPr lang="fi-FI" dirty="0" smtClean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52BA3-812A-43FF-AE4D-F7EFE61EC85F}" type="slidenum">
              <a:rPr lang="fi-FI" smtClean="0"/>
              <a:pPr/>
              <a:t>5</a:t>
            </a:fld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F9AC0-B1FF-4FD7-B145-DFCDA084752A}" type="datetime1">
              <a:rPr lang="fi-FI" smtClean="0"/>
              <a:pPr/>
              <a:t>24.1.2012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/>
              <a:t>Infra-alan</a:t>
            </a:r>
            <a:r>
              <a:rPr lang="fi-FI" b="1" dirty="0" smtClean="0"/>
              <a:t> koulutus</a:t>
            </a:r>
            <a:endParaRPr lang="fi-FI" b="1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i-FI" dirty="0" smtClean="0"/>
              <a:t> Mauri Laasonen:</a:t>
            </a:r>
          </a:p>
          <a:p>
            <a:pPr lvl="1"/>
            <a:r>
              <a:rPr lang="fi-FI" dirty="0" smtClean="0"/>
              <a:t>Yleistä:</a:t>
            </a:r>
          </a:p>
          <a:p>
            <a:pPr lvl="2"/>
            <a:r>
              <a:rPr lang="fi-FI" dirty="0" smtClean="0"/>
              <a:t> Ei pidä mallintaa itselle vaan se on tehtävä enemmän </a:t>
            </a:r>
            <a:r>
              <a:rPr lang="fi-FI" dirty="0" err="1" smtClean="0"/>
              <a:t>open</a:t>
            </a:r>
            <a:r>
              <a:rPr lang="fi-FI" dirty="0" smtClean="0"/>
              <a:t> </a:t>
            </a:r>
            <a:r>
              <a:rPr lang="fi-FI" dirty="0" err="1" smtClean="0"/>
              <a:t>innovation</a:t>
            </a:r>
            <a:r>
              <a:rPr lang="fi-FI" dirty="0" smtClean="0"/>
              <a:t> - periaatteella. </a:t>
            </a:r>
          </a:p>
          <a:p>
            <a:pPr lvl="2"/>
            <a:r>
              <a:rPr lang="fi-FI" dirty="0" smtClean="0"/>
              <a:t>Jotta  yritys onnistuu, niillä on oltava keskivertoa parempi osaaminen. Kaupallisilla kursseilla tähän ei helposti pääse </a:t>
            </a:r>
            <a:r>
              <a:rPr lang="fi-FI" dirty="0" smtClean="0">
                <a:sym typeface="Wingdings" pitchFamily="2" charset="2"/>
              </a:rPr>
              <a:t> yrityskohtainen koulutusräätälöintitarve on niillä suuri</a:t>
            </a:r>
            <a:endParaRPr lang="fi-FI" dirty="0" smtClean="0"/>
          </a:p>
          <a:p>
            <a:pPr lvl="1"/>
            <a:r>
              <a:rPr lang="fi-FI" dirty="0" smtClean="0"/>
              <a:t>Tarve:</a:t>
            </a:r>
          </a:p>
          <a:p>
            <a:pPr lvl="2"/>
            <a:r>
              <a:rPr lang="fi-FI" dirty="0" smtClean="0"/>
              <a:t> Koulutus on vielä vajavaista, mutta on hyvä yhteistyö </a:t>
            </a:r>
            <a:r>
              <a:rPr lang="fi-FI" dirty="0" err="1" smtClean="0"/>
              <a:t>TAMK:n</a:t>
            </a:r>
            <a:r>
              <a:rPr lang="fi-FI" dirty="0" smtClean="0"/>
              <a:t> kanssa. </a:t>
            </a:r>
          </a:p>
          <a:p>
            <a:pPr lvl="2"/>
            <a:r>
              <a:rPr lang="fi-FI" dirty="0" smtClean="0"/>
              <a:t>Asiantuntijaluennoitsijoista tarvetta</a:t>
            </a:r>
          </a:p>
          <a:p>
            <a:pPr lvl="2"/>
            <a:endParaRPr lang="fi-FI" dirty="0" smtClean="0"/>
          </a:p>
          <a:p>
            <a:pPr lvl="1"/>
            <a:r>
              <a:rPr lang="fi-FI" dirty="0" smtClean="0"/>
              <a:t> Tarjonta:	</a:t>
            </a:r>
          </a:p>
          <a:p>
            <a:pPr lvl="2"/>
            <a:r>
              <a:rPr lang="fi-FI" dirty="0" smtClean="0"/>
              <a:t> Pilvi on käytössä, mutta ei ole materiaalia annettavana vielä julkisesti </a:t>
            </a:r>
            <a:r>
              <a:rPr lang="fi-FI" dirty="0" smtClean="0">
                <a:sym typeface="Wingdings" pitchFamily="2" charset="2"/>
              </a:rPr>
              <a:t> </a:t>
            </a:r>
            <a:r>
              <a:rPr lang="fi-FI" dirty="0" err="1" smtClean="0">
                <a:sym typeface="Wingdings" pitchFamily="2" charset="2"/>
              </a:rPr>
              <a:t>TTY:n</a:t>
            </a:r>
            <a:r>
              <a:rPr lang="fi-FI" dirty="0" smtClean="0">
                <a:sym typeface="Wingdings" pitchFamily="2" charset="2"/>
              </a:rPr>
              <a:t> rooli painottuisi tutkimukseen</a:t>
            </a:r>
          </a:p>
          <a:p>
            <a:pPr lvl="2"/>
            <a:r>
              <a:rPr lang="fi-FI" dirty="0" smtClean="0"/>
              <a:t>Jatkokoulutusta yrityksille</a:t>
            </a:r>
            <a:endParaRPr lang="fi-FI" dirty="0" smtClean="0">
              <a:sym typeface="Wingdings" pitchFamily="2" charset="2"/>
            </a:endParaRPr>
          </a:p>
          <a:p>
            <a:pPr lvl="3"/>
            <a:r>
              <a:rPr lang="fi-FI" dirty="0" smtClean="0">
                <a:sym typeface="Wingdings" pitchFamily="2" charset="2"/>
              </a:rPr>
              <a:t>Yrityksistä tuleville jatko-opiskelijoille pyritään löytämään räätälöity malli</a:t>
            </a:r>
          </a:p>
          <a:p>
            <a:pPr lvl="1"/>
            <a:endParaRPr lang="fi-FI" dirty="0" smtClean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52BA3-812A-43FF-AE4D-F7EFE61EC85F}" type="slidenum">
              <a:rPr lang="fi-FI" smtClean="0"/>
              <a:pPr/>
              <a:t>6</a:t>
            </a:fld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F9AC0-B1FF-4FD7-B145-DFCDA084752A}" type="datetime1">
              <a:rPr lang="fi-FI" smtClean="0"/>
              <a:pPr/>
              <a:t>24.1.2012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/>
              <a:t>Infra-alan</a:t>
            </a:r>
            <a:r>
              <a:rPr lang="fi-FI" b="1" dirty="0" smtClean="0"/>
              <a:t> koulutus</a:t>
            </a:r>
            <a:endParaRPr lang="fi-FI" b="1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Jatkotoimenpiteet:</a:t>
            </a:r>
          </a:p>
          <a:p>
            <a:pPr lvl="1"/>
            <a:r>
              <a:rPr lang="fi-FI" dirty="0" smtClean="0">
                <a:sym typeface="Wingdings" pitchFamily="2" charset="2"/>
              </a:rPr>
              <a:t> </a:t>
            </a:r>
            <a:r>
              <a:rPr lang="fi-FI" dirty="0" err="1" smtClean="0">
                <a:sym typeface="Wingdings" pitchFamily="2" charset="2"/>
              </a:rPr>
              <a:t>A-P:n</a:t>
            </a:r>
            <a:r>
              <a:rPr lang="fi-FI" dirty="0" smtClean="0">
                <a:sym typeface="Wingdings" pitchFamily="2" charset="2"/>
              </a:rPr>
              <a:t> yhteenvedon jatkokehittäminen  A-P ja RR</a:t>
            </a:r>
          </a:p>
          <a:p>
            <a:pPr lvl="1"/>
            <a:r>
              <a:rPr lang="fi-FI" dirty="0" smtClean="0">
                <a:sym typeface="Wingdings" pitchFamily="2" charset="2"/>
              </a:rPr>
              <a:t>Yhteydet koulutuksen potentiaalisiin rahoittajiin ja toimijoihin </a:t>
            </a:r>
          </a:p>
          <a:p>
            <a:pPr lvl="2"/>
            <a:r>
              <a:rPr lang="fi-FI" dirty="0" smtClean="0">
                <a:sym typeface="Wingdings" pitchFamily="2" charset="2"/>
              </a:rPr>
              <a:t> OKM  AA</a:t>
            </a:r>
          </a:p>
          <a:p>
            <a:pPr lvl="2"/>
            <a:r>
              <a:rPr lang="fi-FI" dirty="0" smtClean="0">
                <a:sym typeface="Wingdings" pitchFamily="2" charset="2"/>
              </a:rPr>
              <a:t> </a:t>
            </a:r>
            <a:r>
              <a:rPr lang="fi-FI" dirty="0" err="1" smtClean="0">
                <a:sym typeface="Wingdings" pitchFamily="2" charset="2"/>
              </a:rPr>
              <a:t>Infra</a:t>
            </a:r>
            <a:r>
              <a:rPr lang="fi-FI" dirty="0" smtClean="0">
                <a:sym typeface="Wingdings" pitchFamily="2" charset="2"/>
              </a:rPr>
              <a:t> ry  AA</a:t>
            </a:r>
          </a:p>
          <a:p>
            <a:pPr lvl="2"/>
            <a:r>
              <a:rPr lang="fi-FI" dirty="0" smtClean="0">
                <a:sym typeface="Wingdings" pitchFamily="2" charset="2"/>
              </a:rPr>
              <a:t> RIL  ML</a:t>
            </a:r>
          </a:p>
          <a:p>
            <a:pPr lvl="2"/>
            <a:r>
              <a:rPr lang="fi-FI" dirty="0" smtClean="0">
                <a:sym typeface="Wingdings" pitchFamily="2" charset="2"/>
              </a:rPr>
              <a:t> RIA  RR</a:t>
            </a:r>
          </a:p>
          <a:p>
            <a:pPr lvl="2"/>
            <a:r>
              <a:rPr lang="fi-FI" dirty="0" smtClean="0">
                <a:sym typeface="Wingdings" pitchFamily="2" charset="2"/>
              </a:rPr>
              <a:t> SKOL  RH</a:t>
            </a:r>
          </a:p>
          <a:p>
            <a:pPr lvl="2"/>
            <a:r>
              <a:rPr lang="fi-FI" dirty="0" smtClean="0">
                <a:sym typeface="Wingdings" pitchFamily="2" charset="2"/>
              </a:rPr>
              <a:t> Yksityiset koulutustahot  A-P</a:t>
            </a:r>
          </a:p>
          <a:p>
            <a:pPr lvl="1"/>
            <a:r>
              <a:rPr lang="fi-FI" dirty="0" err="1" smtClean="0">
                <a:sym typeface="Wingdings" pitchFamily="2" charset="2"/>
              </a:rPr>
              <a:t>Roadmap</a:t>
            </a:r>
            <a:r>
              <a:rPr lang="fi-FI" dirty="0" smtClean="0">
                <a:sym typeface="Wingdings" pitchFamily="2" charset="2"/>
              </a:rPr>
              <a:t> - työpaja (PJ ja AA + </a:t>
            </a:r>
            <a:r>
              <a:rPr lang="fi-FI" dirty="0" err="1" smtClean="0">
                <a:sym typeface="Wingdings" pitchFamily="2" charset="2"/>
              </a:rPr>
              <a:t>Infra</a:t>
            </a:r>
            <a:r>
              <a:rPr lang="fi-FI" dirty="0" smtClean="0">
                <a:sym typeface="Wingdings" pitchFamily="2" charset="2"/>
              </a:rPr>
              <a:t> ry)</a:t>
            </a:r>
          </a:p>
          <a:p>
            <a:pPr lvl="2"/>
            <a:r>
              <a:rPr lang="fi-FI" dirty="0" err="1" smtClean="0">
                <a:sym typeface="Wingdings" pitchFamily="2" charset="2"/>
              </a:rPr>
              <a:t>Viestintään</a:t>
            </a:r>
            <a:r>
              <a:rPr lang="fi-FI" dirty="0" smtClean="0">
                <a:sym typeface="Wingdings" pitchFamily="2" charset="2"/>
              </a:rPr>
              <a:t> materiaali</a:t>
            </a:r>
          </a:p>
          <a:p>
            <a:pPr lvl="1"/>
            <a:r>
              <a:rPr lang="fi-FI" dirty="0" smtClean="0">
                <a:sym typeface="Wingdings" pitchFamily="2" charset="2"/>
              </a:rPr>
              <a:t> </a:t>
            </a:r>
            <a:r>
              <a:rPr lang="fi-FI" b="1" dirty="0" smtClean="0">
                <a:sym typeface="Wingdings" pitchFamily="2" charset="2"/>
              </a:rPr>
              <a:t>Seuraava tapaaminen (, joka on </a:t>
            </a:r>
            <a:r>
              <a:rPr lang="fi-FI" b="1" dirty="0" err="1" smtClean="0">
                <a:sym typeface="Wingdings" pitchFamily="2" charset="2"/>
              </a:rPr>
              <a:t>road</a:t>
            </a:r>
            <a:r>
              <a:rPr lang="fi-FI" b="1" dirty="0" smtClean="0">
                <a:sym typeface="Wingdings" pitchFamily="2" charset="2"/>
              </a:rPr>
              <a:t> mapin tekeminen) on 16.11.2011 klo 9.30 – 12.00. </a:t>
            </a:r>
            <a:r>
              <a:rPr lang="fi-FI" b="1" u="sng" dirty="0" smtClean="0">
                <a:sym typeface="Wingdings" pitchFamily="2" charset="2"/>
              </a:rPr>
              <a:t>Paikka on Metropolia Agricolankatu 1-3 Helsinki. </a:t>
            </a:r>
          </a:p>
          <a:p>
            <a:pPr lvl="1"/>
            <a:endParaRPr lang="fi-FI" dirty="0" smtClean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52BA3-812A-43FF-AE4D-F7EFE61EC85F}" type="slidenum">
              <a:rPr lang="fi-FI" smtClean="0"/>
              <a:pPr/>
              <a:t>7</a:t>
            </a:fld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F9AC0-B1FF-4FD7-B145-DFCDA084752A}" type="datetime1">
              <a:rPr lang="fi-FI" smtClean="0"/>
              <a:pPr/>
              <a:t>24.1.2012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311</Words>
  <Application>Microsoft Office PowerPoint</Application>
  <PresentationFormat>On-screen Show (4:3)</PresentationFormat>
  <Paragraphs>88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Office-teema</vt:lpstr>
      <vt:lpstr>Infra-alan koulutus PRE-ohjelma,  Infra FINBIM –työpaketti Kimmo Laatunen</vt:lpstr>
      <vt:lpstr>Infra-alan koulutus</vt:lpstr>
      <vt:lpstr>Infra-alan koulutus</vt:lpstr>
      <vt:lpstr>Infra-alan koulutus</vt:lpstr>
      <vt:lpstr>Infra-alan koulutus</vt:lpstr>
      <vt:lpstr>Infra-alan koulutus</vt:lpstr>
      <vt:lpstr>Infra-alan koulutus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RYM</dc:creator>
  <cp:lastModifiedBy>Päivi Jäväjä</cp:lastModifiedBy>
  <cp:revision>31</cp:revision>
  <dcterms:created xsi:type="dcterms:W3CDTF">2010-07-27T07:31:28Z</dcterms:created>
  <dcterms:modified xsi:type="dcterms:W3CDTF">2012-01-24T19:08:53Z</dcterms:modified>
</cp:coreProperties>
</file>