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6" r:id="rId2"/>
    <p:sldId id="275" r:id="rId3"/>
    <p:sldId id="277" r:id="rId4"/>
    <p:sldId id="279" r:id="rId5"/>
    <p:sldId id="280" r:id="rId6"/>
  </p:sldIdLst>
  <p:sldSz cx="9144000" cy="6858000" type="screen4x3"/>
  <p:notesSz cx="6745288" cy="9882188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0" autoAdjust="0"/>
    <p:restoredTop sz="94675" autoAdjust="0"/>
  </p:normalViewPr>
  <p:slideViewPr>
    <p:cSldViewPr showGuides="1">
      <p:cViewPr>
        <p:scale>
          <a:sx n="100" d="100"/>
          <a:sy n="100" d="100"/>
        </p:scale>
        <p:origin x="-1518" y="-240"/>
      </p:cViewPr>
      <p:guideLst>
        <p:guide orient="horz" pos="2160"/>
        <p:guide orient="horz" pos="1026"/>
        <p:guide pos="5329"/>
        <p:guide pos="11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958" cy="494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0769" y="0"/>
            <a:ext cx="2922958" cy="494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96AFD-67B0-41D6-9D16-72E617E93B81}" type="datetimeFigureOut">
              <a:rPr lang="fi-FI" smtClean="0"/>
              <a:pPr/>
              <a:t>21.8.2012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38712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529" y="4694039"/>
            <a:ext cx="5396230" cy="44469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86364"/>
            <a:ext cx="2922958" cy="4941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0769" y="9386364"/>
            <a:ext cx="2922958" cy="4941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F01D6-70CF-4B39-B5DF-B0EFD0B21C4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7582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7" name="Picture 7" descr="metropolia_uusi_palkki1.jpg"/>
          <p:cNvPicPr>
            <a:picLocks noChangeAspect="1"/>
          </p:cNvPicPr>
          <p:nvPr userDrawn="1"/>
        </p:nvPicPr>
        <p:blipFill>
          <a:blip r:embed="rId2"/>
          <a:srcRect l="50053" r="92"/>
          <a:stretch>
            <a:fillRect/>
          </a:stretch>
        </p:blipFill>
        <p:spPr bwMode="auto">
          <a:xfrm>
            <a:off x="0" y="2146300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43042" y="2643182"/>
            <a:ext cx="6696075" cy="1470025"/>
          </a:xfrm>
        </p:spPr>
        <p:txBody>
          <a:bodyPr>
            <a:norm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4212" y="6488180"/>
            <a:ext cx="1906587" cy="363517"/>
          </a:xfrm>
        </p:spPr>
        <p:txBody>
          <a:bodyPr/>
          <a:lstStyle/>
          <a:p>
            <a:fld id="{EBFCB2FA-C660-459C-9EF2-45CED03CA152}" type="datetime3">
              <a:rPr lang="fi-FI" smtClean="0"/>
              <a:pPr/>
              <a:t>21/8/12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8180"/>
            <a:ext cx="3162312" cy="363517"/>
          </a:xfrm>
        </p:spPr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4507"/>
            <a:ext cx="1906588" cy="363517"/>
          </a:xfrm>
        </p:spPr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285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2" name="Picture 10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7200" y="5573713"/>
            <a:ext cx="1562100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ahvi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etskari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7ACA7-2AE5-42E1-BC2E-7EAD8445E30E}" type="datetime3">
              <a:rPr lang="fi-FI" smtClean="0"/>
              <a:pPr/>
              <a:t>21/8/12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800600"/>
            <a:ext cx="77755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4213" y="612775"/>
            <a:ext cx="77755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5367338"/>
            <a:ext cx="77755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AF1-8840-4CAD-8B77-18968296894A}" type="datetime3">
              <a:rPr lang="fi-FI" smtClean="0"/>
              <a:pPr/>
              <a:t>21/8/12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21/8/12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2" y="1844675"/>
            <a:ext cx="3811587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3811588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564-112C-405D-AD01-C7C9C0DD55C0}" type="datetime3">
              <a:rPr lang="fi-FI" smtClean="0"/>
              <a:pPr/>
              <a:t>21/8/12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1892303"/>
            <a:ext cx="38131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2" y="2532065"/>
            <a:ext cx="3813175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92303"/>
            <a:ext cx="381476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2065"/>
            <a:ext cx="3814763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521A-FBE6-4413-8A58-02A32CD6BFED}" type="datetime3">
              <a:rPr lang="fi-FI" smtClean="0"/>
              <a:pPr/>
              <a:t>21/8/12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DF97-2BCB-4B3C-8DE8-56395058A480}" type="datetime3">
              <a:rPr lang="fi-FI" smtClean="0"/>
              <a:pPr/>
              <a:t>21/8/12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q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suta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kuva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usta4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metropolia_uusi_palkki1.jpg"/>
          <p:cNvPicPr>
            <a:picLocks noChangeAspect="1"/>
          </p:cNvPicPr>
          <p:nvPr/>
        </p:nvPicPr>
        <p:blipFill>
          <a:blip r:embed="rId16" cstate="print"/>
          <a:srcRect l="5615" r="19328" b="45413"/>
          <a:stretch>
            <a:fillRect/>
          </a:stretch>
        </p:blipFill>
        <p:spPr bwMode="auto">
          <a:xfrm>
            <a:off x="0" y="6043613"/>
            <a:ext cx="91440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yläreunan_linja"/>
          <p:cNvPicPr>
            <a:picLocks noChangeAspect="1" noChangeArrowheads="1"/>
          </p:cNvPicPr>
          <p:nvPr/>
        </p:nvPicPr>
        <p:blipFill>
          <a:blip r:embed="rId17"/>
          <a:srcRect l="630" t="-8000" r="1361"/>
          <a:stretch>
            <a:fillRect/>
          </a:stretch>
        </p:blipFill>
        <p:spPr bwMode="auto">
          <a:xfrm>
            <a:off x="0" y="0"/>
            <a:ext cx="9142413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1000108"/>
            <a:ext cx="7775575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1844675"/>
            <a:ext cx="7775575" cy="4156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4212" y="6492899"/>
            <a:ext cx="1906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7E017425-D9D0-426C-88E8-40C381A5BB46}" type="datetime3">
              <a:rPr lang="fi-FI" smtClean="0"/>
              <a:pPr/>
              <a:t>21/8/12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99"/>
            <a:ext cx="3162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99"/>
            <a:ext cx="190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ECD1A214-3203-4730-A28C-733A390CA587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55" r:id="rId13"/>
    <p:sldLayoutId id="2147483657" r:id="rId14"/>
  </p:sldLayoutIdLst>
  <p:transition>
    <p:wipe dir="d"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lang="fi-FI" sz="2400" kern="1200" dirty="0" smtClean="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Alkuperäinen arkkitehtuuri (</a:t>
            </a:r>
            <a:r>
              <a:rPr lang="fi-FI" dirty="0" err="1" smtClean="0"/>
              <a:t>Inmon</a:t>
            </a:r>
            <a:r>
              <a:rPr lang="fi-FI" dirty="0" smtClean="0"/>
              <a:t>)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21/8/12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</a:t>
            </a:fld>
            <a:endParaRPr lang="fi-FI"/>
          </a:p>
        </p:txBody>
      </p:sp>
      <p:sp>
        <p:nvSpPr>
          <p:cNvPr id="7" name="Flowchart: Magnetic Disk 6"/>
          <p:cNvSpPr/>
          <p:nvPr/>
        </p:nvSpPr>
        <p:spPr>
          <a:xfrm>
            <a:off x="1461533" y="3927310"/>
            <a:ext cx="1113445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5" name="Flowchart: Magnetic Disk 14"/>
          <p:cNvSpPr/>
          <p:nvPr/>
        </p:nvSpPr>
        <p:spPr>
          <a:xfrm>
            <a:off x="4559883" y="4002140"/>
            <a:ext cx="2304257" cy="100636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>
                <a:solidFill>
                  <a:schemeClr val="bg2">
                    <a:lumMod val="50000"/>
                  </a:schemeClr>
                </a:solidFill>
              </a:rPr>
              <a:t>Keskitetty </a:t>
            </a:r>
            <a:r>
              <a:rPr lang="fi-FI" sz="1400" dirty="0" smtClean="0">
                <a:solidFill>
                  <a:schemeClr val="bg2">
                    <a:lumMod val="50000"/>
                  </a:schemeClr>
                </a:solidFill>
              </a:rPr>
              <a:t>tietovarasto</a:t>
            </a:r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9" name="Flowchart: Magnetic Disk 18"/>
          <p:cNvSpPr/>
          <p:nvPr/>
        </p:nvSpPr>
        <p:spPr>
          <a:xfrm>
            <a:off x="1471138" y="4600352"/>
            <a:ext cx="1113445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1" name="Flowchart: Magnetic Disk 20"/>
          <p:cNvSpPr/>
          <p:nvPr/>
        </p:nvSpPr>
        <p:spPr>
          <a:xfrm>
            <a:off x="1480561" y="3187552"/>
            <a:ext cx="1113445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Flowchart: Magnetic Disk 22"/>
          <p:cNvSpPr/>
          <p:nvPr/>
        </p:nvSpPr>
        <p:spPr>
          <a:xfrm>
            <a:off x="1461533" y="5297129"/>
            <a:ext cx="1123050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3" name="Rectangle 2"/>
          <p:cNvSpPr/>
          <p:nvPr/>
        </p:nvSpPr>
        <p:spPr>
          <a:xfrm>
            <a:off x="3385432" y="3187552"/>
            <a:ext cx="504056" cy="26355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accent5"/>
                </a:solidFill>
              </a:rPr>
              <a:t>ETL</a:t>
            </a:r>
            <a:endParaRPr lang="fi-FI" sz="1400" dirty="0">
              <a:solidFill>
                <a:schemeClr val="accent5"/>
              </a:solidFill>
            </a:endParaRPr>
          </a:p>
        </p:txBody>
      </p:sp>
      <p:cxnSp>
        <p:nvCxnSpPr>
          <p:cNvPr id="12" name="Straight Arrow Connector 11"/>
          <p:cNvCxnSpPr>
            <a:stCxn id="21" idx="4"/>
            <a:endCxn id="3" idx="1"/>
          </p:cNvCxnSpPr>
          <p:nvPr/>
        </p:nvCxnSpPr>
        <p:spPr>
          <a:xfrm>
            <a:off x="2594006" y="3450536"/>
            <a:ext cx="791426" cy="1054788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7" idx="4"/>
            <a:endCxn id="3" idx="1"/>
          </p:cNvCxnSpPr>
          <p:nvPr/>
        </p:nvCxnSpPr>
        <p:spPr>
          <a:xfrm>
            <a:off x="2574978" y="4190294"/>
            <a:ext cx="810454" cy="315030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9" idx="4"/>
            <a:endCxn id="3" idx="1"/>
          </p:cNvCxnSpPr>
          <p:nvPr/>
        </p:nvCxnSpPr>
        <p:spPr>
          <a:xfrm flipV="1">
            <a:off x="2584583" y="4505324"/>
            <a:ext cx="800849" cy="358012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3" idx="4"/>
            <a:endCxn id="3" idx="1"/>
          </p:cNvCxnSpPr>
          <p:nvPr/>
        </p:nvCxnSpPr>
        <p:spPr>
          <a:xfrm flipV="1">
            <a:off x="2584583" y="4505324"/>
            <a:ext cx="800849" cy="1054789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3" idx="3"/>
            <a:endCxn id="15" idx="2"/>
          </p:cNvCxnSpPr>
          <p:nvPr/>
        </p:nvCxnSpPr>
        <p:spPr>
          <a:xfrm>
            <a:off x="3889488" y="4505324"/>
            <a:ext cx="670395" cy="0"/>
          </a:xfrm>
          <a:prstGeom prst="straightConnector1">
            <a:avLst/>
          </a:prstGeom>
          <a:ln>
            <a:solidFill>
              <a:schemeClr val="accent5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Magnetic Disk 54"/>
          <p:cNvSpPr/>
          <p:nvPr/>
        </p:nvSpPr>
        <p:spPr>
          <a:xfrm>
            <a:off x="3782859" y="2124012"/>
            <a:ext cx="1113445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503824" y="1981898"/>
            <a:ext cx="4392488" cy="792088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7" name="TextBox 86"/>
          <p:cNvSpPr txBox="1"/>
          <p:nvPr/>
        </p:nvSpPr>
        <p:spPr>
          <a:xfrm>
            <a:off x="4835471" y="1674121"/>
            <a:ext cx="1753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dirty="0" err="1" smtClean="0">
                <a:solidFill>
                  <a:schemeClr val="accent5"/>
                </a:solidFill>
              </a:rPr>
              <a:t>Datamartteja</a:t>
            </a:r>
            <a:endParaRPr lang="fi-FI" sz="1400" dirty="0">
              <a:solidFill>
                <a:schemeClr val="accent5"/>
              </a:solidFill>
            </a:endParaRPr>
          </a:p>
        </p:txBody>
      </p:sp>
      <p:cxnSp>
        <p:nvCxnSpPr>
          <p:cNvPr id="30" name="Straight Arrow Connector 29"/>
          <p:cNvCxnSpPr>
            <a:stCxn id="15" idx="1"/>
            <a:endCxn id="77" idx="2"/>
          </p:cNvCxnSpPr>
          <p:nvPr/>
        </p:nvCxnSpPr>
        <p:spPr>
          <a:xfrm flipH="1" flipV="1">
            <a:off x="5700068" y="2773986"/>
            <a:ext cx="11944" cy="1228154"/>
          </a:xfrm>
          <a:prstGeom prst="straightConnector1">
            <a:avLst/>
          </a:prstGeom>
          <a:ln>
            <a:solidFill>
              <a:schemeClr val="accent5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307580" y="2992018"/>
            <a:ext cx="1464220" cy="3029269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TextBox 17"/>
          <p:cNvSpPr txBox="1"/>
          <p:nvPr/>
        </p:nvSpPr>
        <p:spPr>
          <a:xfrm>
            <a:off x="975997" y="2669749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accent5"/>
                </a:solidFill>
              </a:rPr>
              <a:t>Operatiivisia tietokantoja</a:t>
            </a:r>
            <a:endParaRPr lang="fi-FI" sz="1400" dirty="0">
              <a:solidFill>
                <a:schemeClr val="accent5"/>
              </a:solidFill>
            </a:endParaRPr>
          </a:p>
        </p:txBody>
      </p:sp>
      <p:sp>
        <p:nvSpPr>
          <p:cNvPr id="31" name="Flowchart: Magnetic Disk 30"/>
          <p:cNvSpPr/>
          <p:nvPr/>
        </p:nvSpPr>
        <p:spPr>
          <a:xfrm>
            <a:off x="5155289" y="2114958"/>
            <a:ext cx="1113445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Flowchart: Magnetic Disk 31"/>
          <p:cNvSpPr/>
          <p:nvPr/>
        </p:nvSpPr>
        <p:spPr>
          <a:xfrm>
            <a:off x="6588551" y="2114957"/>
            <a:ext cx="1113445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8603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Kimballin</a:t>
            </a:r>
            <a:r>
              <a:rPr lang="fi-FI" dirty="0" smtClean="0"/>
              <a:t> arkkitehtuuri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21/8/12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</a:t>
            </a:fld>
            <a:endParaRPr lang="fi-FI"/>
          </a:p>
        </p:txBody>
      </p:sp>
      <p:sp>
        <p:nvSpPr>
          <p:cNvPr id="7" name="Flowchart: Magnetic Disk 6"/>
          <p:cNvSpPr/>
          <p:nvPr/>
        </p:nvSpPr>
        <p:spPr>
          <a:xfrm>
            <a:off x="1461533" y="3927310"/>
            <a:ext cx="1113445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9" name="Flowchart: Magnetic Disk 18"/>
          <p:cNvSpPr/>
          <p:nvPr/>
        </p:nvSpPr>
        <p:spPr>
          <a:xfrm>
            <a:off x="1471138" y="4600352"/>
            <a:ext cx="1113445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1" name="Flowchart: Magnetic Disk 20"/>
          <p:cNvSpPr/>
          <p:nvPr/>
        </p:nvSpPr>
        <p:spPr>
          <a:xfrm>
            <a:off x="1480561" y="3187552"/>
            <a:ext cx="1113445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Flowchart: Magnetic Disk 22"/>
          <p:cNvSpPr/>
          <p:nvPr/>
        </p:nvSpPr>
        <p:spPr>
          <a:xfrm>
            <a:off x="1461533" y="5297129"/>
            <a:ext cx="1123050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3" name="Rectangle 2"/>
          <p:cNvSpPr/>
          <p:nvPr/>
        </p:nvSpPr>
        <p:spPr>
          <a:xfrm>
            <a:off x="3385432" y="3187552"/>
            <a:ext cx="504056" cy="26355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accent5"/>
                </a:solidFill>
              </a:rPr>
              <a:t>ETL</a:t>
            </a:r>
            <a:endParaRPr lang="fi-FI" sz="1400" dirty="0">
              <a:solidFill>
                <a:schemeClr val="accent5"/>
              </a:solidFill>
            </a:endParaRPr>
          </a:p>
        </p:txBody>
      </p:sp>
      <p:cxnSp>
        <p:nvCxnSpPr>
          <p:cNvPr id="12" name="Straight Arrow Connector 11"/>
          <p:cNvCxnSpPr>
            <a:stCxn id="21" idx="4"/>
            <a:endCxn id="3" idx="1"/>
          </p:cNvCxnSpPr>
          <p:nvPr/>
        </p:nvCxnSpPr>
        <p:spPr>
          <a:xfrm>
            <a:off x="2594006" y="3450536"/>
            <a:ext cx="791426" cy="1054788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7" idx="4"/>
            <a:endCxn id="3" idx="1"/>
          </p:cNvCxnSpPr>
          <p:nvPr/>
        </p:nvCxnSpPr>
        <p:spPr>
          <a:xfrm>
            <a:off x="2574978" y="4190294"/>
            <a:ext cx="810454" cy="315030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9" idx="4"/>
            <a:endCxn id="3" idx="1"/>
          </p:cNvCxnSpPr>
          <p:nvPr/>
        </p:nvCxnSpPr>
        <p:spPr>
          <a:xfrm flipV="1">
            <a:off x="2584583" y="4505324"/>
            <a:ext cx="800849" cy="358012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3" idx="4"/>
            <a:endCxn id="3" idx="1"/>
          </p:cNvCxnSpPr>
          <p:nvPr/>
        </p:nvCxnSpPr>
        <p:spPr>
          <a:xfrm flipV="1">
            <a:off x="2584583" y="4505324"/>
            <a:ext cx="800849" cy="1054789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Magnetic Disk 54"/>
          <p:cNvSpPr/>
          <p:nvPr/>
        </p:nvSpPr>
        <p:spPr>
          <a:xfrm>
            <a:off x="3782859" y="2124012"/>
            <a:ext cx="1113445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6" name="Flowchart: Magnetic Disk 55"/>
          <p:cNvSpPr/>
          <p:nvPr/>
        </p:nvSpPr>
        <p:spPr>
          <a:xfrm>
            <a:off x="5155289" y="2124011"/>
            <a:ext cx="1113445" cy="525967"/>
          </a:xfrm>
          <a:prstGeom prst="flowChartMagneticDisk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59" name="Straight Arrow Connector 58"/>
          <p:cNvCxnSpPr>
            <a:stCxn id="3" idx="3"/>
            <a:endCxn id="56" idx="3"/>
          </p:cNvCxnSpPr>
          <p:nvPr/>
        </p:nvCxnSpPr>
        <p:spPr>
          <a:xfrm flipV="1">
            <a:off x="3889488" y="2649978"/>
            <a:ext cx="1822524" cy="1855346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3" idx="3"/>
            <a:endCxn id="55" idx="3"/>
          </p:cNvCxnSpPr>
          <p:nvPr/>
        </p:nvCxnSpPr>
        <p:spPr>
          <a:xfrm flipV="1">
            <a:off x="3889488" y="2649979"/>
            <a:ext cx="450094" cy="1855345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Flowchart: Magnetic Disk 70"/>
          <p:cNvSpPr/>
          <p:nvPr/>
        </p:nvSpPr>
        <p:spPr>
          <a:xfrm>
            <a:off x="6588553" y="2124010"/>
            <a:ext cx="1113445" cy="525967"/>
          </a:xfrm>
          <a:prstGeom prst="flowChartMagneticDisk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72" name="Straight Arrow Connector 71"/>
          <p:cNvCxnSpPr>
            <a:stCxn id="3" idx="3"/>
            <a:endCxn id="71" idx="3"/>
          </p:cNvCxnSpPr>
          <p:nvPr/>
        </p:nvCxnSpPr>
        <p:spPr>
          <a:xfrm flipV="1">
            <a:off x="3889488" y="2649977"/>
            <a:ext cx="3255788" cy="1855347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3503824" y="1981898"/>
            <a:ext cx="4392488" cy="792088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7" name="TextBox 86"/>
          <p:cNvSpPr txBox="1"/>
          <p:nvPr/>
        </p:nvSpPr>
        <p:spPr>
          <a:xfrm>
            <a:off x="4835471" y="1674121"/>
            <a:ext cx="1753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dirty="0" err="1" smtClean="0">
                <a:solidFill>
                  <a:schemeClr val="accent5"/>
                </a:solidFill>
              </a:rPr>
              <a:t>Datamartteja</a:t>
            </a:r>
            <a:endParaRPr lang="fi-FI" sz="1400" dirty="0">
              <a:solidFill>
                <a:schemeClr val="accent5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307580" y="2992018"/>
            <a:ext cx="1464220" cy="3029269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TextBox 17"/>
          <p:cNvSpPr txBox="1"/>
          <p:nvPr/>
        </p:nvSpPr>
        <p:spPr>
          <a:xfrm>
            <a:off x="975997" y="2669749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accent5"/>
                </a:solidFill>
              </a:rPr>
              <a:t>Operatiivisia tietokantoja</a:t>
            </a:r>
            <a:endParaRPr lang="fi-FI" sz="1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40506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Metropolian</a:t>
            </a:r>
            <a:r>
              <a:rPr lang="fi-FI" dirty="0" smtClean="0"/>
              <a:t> uusi arkkitehtuuri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21/8/12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</a:t>
            </a:fld>
            <a:endParaRPr lang="fi-FI"/>
          </a:p>
        </p:txBody>
      </p:sp>
      <p:sp>
        <p:nvSpPr>
          <p:cNvPr id="7" name="Flowchart: Magnetic Disk 6"/>
          <p:cNvSpPr/>
          <p:nvPr/>
        </p:nvSpPr>
        <p:spPr>
          <a:xfrm>
            <a:off x="1120319" y="2717877"/>
            <a:ext cx="1113445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bg2">
                    <a:lumMod val="50000"/>
                  </a:schemeClr>
                </a:solidFill>
              </a:rPr>
              <a:t>HR</a:t>
            </a:r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Flowchart: Magnetic Disk 14"/>
          <p:cNvSpPr/>
          <p:nvPr/>
        </p:nvSpPr>
        <p:spPr>
          <a:xfrm>
            <a:off x="5004047" y="3918193"/>
            <a:ext cx="2304257" cy="1174262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>
                <a:solidFill>
                  <a:schemeClr val="bg2">
                    <a:lumMod val="50000"/>
                  </a:schemeClr>
                </a:solidFill>
              </a:rPr>
              <a:t>Keskitetty </a:t>
            </a:r>
            <a:r>
              <a:rPr lang="fi-FI" sz="1400" dirty="0" smtClean="0">
                <a:solidFill>
                  <a:schemeClr val="bg2">
                    <a:lumMod val="50000"/>
                  </a:schemeClr>
                </a:solidFill>
              </a:rPr>
              <a:t>tietovarasto</a:t>
            </a:r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9" name="Flowchart: Magnetic Disk 18"/>
          <p:cNvSpPr/>
          <p:nvPr/>
        </p:nvSpPr>
        <p:spPr>
          <a:xfrm>
            <a:off x="1128008" y="3388063"/>
            <a:ext cx="1113445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err="1">
                <a:solidFill>
                  <a:schemeClr val="bg2">
                    <a:lumMod val="50000"/>
                  </a:schemeClr>
                </a:solidFill>
              </a:rPr>
              <a:t>Winha</a:t>
            </a:r>
            <a:endParaRPr lang="fi-FI" sz="1400" dirty="0"/>
          </a:p>
        </p:txBody>
      </p:sp>
      <p:sp>
        <p:nvSpPr>
          <p:cNvPr id="21" name="Flowchart: Magnetic Disk 20"/>
          <p:cNvSpPr/>
          <p:nvPr/>
        </p:nvSpPr>
        <p:spPr>
          <a:xfrm>
            <a:off x="1153331" y="2080717"/>
            <a:ext cx="1113445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bg2">
                    <a:lumMod val="50000"/>
                  </a:schemeClr>
                </a:solidFill>
              </a:rPr>
              <a:t>OJP</a:t>
            </a:r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Flowchart: Magnetic Disk 22"/>
          <p:cNvSpPr/>
          <p:nvPr/>
        </p:nvSpPr>
        <p:spPr>
          <a:xfrm>
            <a:off x="1123205" y="4037331"/>
            <a:ext cx="1123050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bg2">
                    <a:lumMod val="50000"/>
                  </a:schemeClr>
                </a:solidFill>
              </a:rPr>
              <a:t>STTS</a:t>
            </a:r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85432" y="3187552"/>
            <a:ext cx="504056" cy="26355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accent5"/>
                </a:solidFill>
              </a:rPr>
              <a:t>ETL</a:t>
            </a:r>
            <a:endParaRPr lang="fi-FI" sz="1400" dirty="0">
              <a:solidFill>
                <a:schemeClr val="accent5"/>
              </a:solidFill>
            </a:endParaRPr>
          </a:p>
        </p:txBody>
      </p:sp>
      <p:cxnSp>
        <p:nvCxnSpPr>
          <p:cNvPr id="12" name="Straight Arrow Connector 11"/>
          <p:cNvCxnSpPr>
            <a:stCxn id="21" idx="4"/>
            <a:endCxn id="3" idx="1"/>
          </p:cNvCxnSpPr>
          <p:nvPr/>
        </p:nvCxnSpPr>
        <p:spPr>
          <a:xfrm>
            <a:off x="2266776" y="2343701"/>
            <a:ext cx="1118656" cy="2161623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7" idx="4"/>
            <a:endCxn id="3" idx="1"/>
          </p:cNvCxnSpPr>
          <p:nvPr/>
        </p:nvCxnSpPr>
        <p:spPr>
          <a:xfrm>
            <a:off x="2233764" y="2980861"/>
            <a:ext cx="1151668" cy="1524463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9" idx="4"/>
            <a:endCxn id="3" idx="1"/>
          </p:cNvCxnSpPr>
          <p:nvPr/>
        </p:nvCxnSpPr>
        <p:spPr>
          <a:xfrm>
            <a:off x="2241453" y="3651047"/>
            <a:ext cx="1143979" cy="854277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3" idx="4"/>
            <a:endCxn id="3" idx="1"/>
          </p:cNvCxnSpPr>
          <p:nvPr/>
        </p:nvCxnSpPr>
        <p:spPr>
          <a:xfrm>
            <a:off x="2246255" y="4300315"/>
            <a:ext cx="1139177" cy="205009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3" idx="3"/>
            <a:endCxn id="15" idx="2"/>
          </p:cNvCxnSpPr>
          <p:nvPr/>
        </p:nvCxnSpPr>
        <p:spPr>
          <a:xfrm>
            <a:off x="3889488" y="4505324"/>
            <a:ext cx="1114559" cy="0"/>
          </a:xfrm>
          <a:prstGeom prst="straightConnector1">
            <a:avLst/>
          </a:prstGeom>
          <a:ln>
            <a:solidFill>
              <a:schemeClr val="accent5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Magnetic Disk 54"/>
          <p:cNvSpPr/>
          <p:nvPr/>
        </p:nvSpPr>
        <p:spPr>
          <a:xfrm>
            <a:off x="3687630" y="2108914"/>
            <a:ext cx="1113445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bg2">
                    <a:lumMod val="50000"/>
                  </a:schemeClr>
                </a:solidFill>
              </a:rPr>
              <a:t>OJPDM</a:t>
            </a:r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6" name="Flowchart: Magnetic Disk 55"/>
          <p:cNvSpPr/>
          <p:nvPr/>
        </p:nvSpPr>
        <p:spPr>
          <a:xfrm>
            <a:off x="4932223" y="2108913"/>
            <a:ext cx="1113445" cy="525967"/>
          </a:xfrm>
          <a:prstGeom prst="flowChartMagneticDisk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err="1" smtClean="0">
                <a:solidFill>
                  <a:schemeClr val="bg2">
                    <a:lumMod val="50000"/>
                  </a:schemeClr>
                </a:solidFill>
              </a:rPr>
              <a:t>TalousDM</a:t>
            </a:r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59" name="Straight Arrow Connector 58"/>
          <p:cNvCxnSpPr>
            <a:stCxn id="3" idx="3"/>
            <a:endCxn id="56" idx="3"/>
          </p:cNvCxnSpPr>
          <p:nvPr/>
        </p:nvCxnSpPr>
        <p:spPr>
          <a:xfrm flipV="1">
            <a:off x="3889488" y="2634880"/>
            <a:ext cx="1599458" cy="1870444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3" idx="3"/>
            <a:endCxn id="55" idx="3"/>
          </p:cNvCxnSpPr>
          <p:nvPr/>
        </p:nvCxnSpPr>
        <p:spPr>
          <a:xfrm flipV="1">
            <a:off x="3889488" y="2634881"/>
            <a:ext cx="354865" cy="1870443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Flowchart: Magnetic Disk 70"/>
          <p:cNvSpPr/>
          <p:nvPr/>
        </p:nvSpPr>
        <p:spPr>
          <a:xfrm>
            <a:off x="6194713" y="2108912"/>
            <a:ext cx="1113445" cy="525967"/>
          </a:xfrm>
          <a:prstGeom prst="flowChartMagneticDisk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err="1" smtClean="0">
                <a:solidFill>
                  <a:schemeClr val="bg2">
                    <a:lumMod val="50000"/>
                  </a:schemeClr>
                </a:solidFill>
              </a:rPr>
              <a:t>OpintoDM</a:t>
            </a:r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72" name="Straight Arrow Connector 71"/>
          <p:cNvCxnSpPr>
            <a:stCxn id="3" idx="3"/>
            <a:endCxn id="71" idx="3"/>
          </p:cNvCxnSpPr>
          <p:nvPr/>
        </p:nvCxnSpPr>
        <p:spPr>
          <a:xfrm flipV="1">
            <a:off x="3889488" y="2634879"/>
            <a:ext cx="2861948" cy="1870445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3563888" y="1997800"/>
            <a:ext cx="5184576" cy="746553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7" name="TextBox 86"/>
          <p:cNvSpPr txBox="1"/>
          <p:nvPr/>
        </p:nvSpPr>
        <p:spPr>
          <a:xfrm>
            <a:off x="5387812" y="1674120"/>
            <a:ext cx="1536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dirty="0" err="1" smtClean="0">
                <a:solidFill>
                  <a:schemeClr val="accent5"/>
                </a:solidFill>
              </a:rPr>
              <a:t>Datamartteja</a:t>
            </a:r>
            <a:endParaRPr lang="fi-FI" sz="1400" dirty="0">
              <a:solidFill>
                <a:schemeClr val="accent5"/>
              </a:solidFill>
            </a:endParaRPr>
          </a:p>
        </p:txBody>
      </p:sp>
      <p:cxnSp>
        <p:nvCxnSpPr>
          <p:cNvPr id="30" name="Straight Arrow Connector 29"/>
          <p:cNvCxnSpPr>
            <a:stCxn id="15" idx="1"/>
            <a:endCxn id="77" idx="2"/>
          </p:cNvCxnSpPr>
          <p:nvPr/>
        </p:nvCxnSpPr>
        <p:spPr>
          <a:xfrm flipV="1">
            <a:off x="6156176" y="2744353"/>
            <a:ext cx="0" cy="1173840"/>
          </a:xfrm>
          <a:prstGeom prst="straightConnector1">
            <a:avLst/>
          </a:prstGeom>
          <a:ln>
            <a:solidFill>
              <a:schemeClr val="accent5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989955" y="1987578"/>
            <a:ext cx="1464220" cy="4039389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TextBox 17"/>
          <p:cNvSpPr txBox="1"/>
          <p:nvPr/>
        </p:nvSpPr>
        <p:spPr>
          <a:xfrm>
            <a:off x="665864" y="169002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accent5"/>
                </a:solidFill>
              </a:rPr>
              <a:t>Operatiivisia tietokantoja</a:t>
            </a:r>
            <a:endParaRPr lang="fi-FI" sz="1400" dirty="0">
              <a:solidFill>
                <a:schemeClr val="accent5"/>
              </a:solidFill>
            </a:endParaRPr>
          </a:p>
        </p:txBody>
      </p:sp>
      <p:sp>
        <p:nvSpPr>
          <p:cNvPr id="37" name="Flowchart: Magnetic Disk 36"/>
          <p:cNvSpPr/>
          <p:nvPr/>
        </p:nvSpPr>
        <p:spPr>
          <a:xfrm>
            <a:off x="1143908" y="4652159"/>
            <a:ext cx="1123050" cy="525967"/>
          </a:xfrm>
          <a:prstGeom prst="flowChartMagneticDisk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err="1" smtClean="0">
                <a:solidFill>
                  <a:schemeClr val="accent5"/>
                </a:solidFill>
              </a:rPr>
              <a:t>Intime</a:t>
            </a:r>
            <a:r>
              <a:rPr lang="fi-FI" sz="1400" dirty="0" smtClean="0">
                <a:solidFill>
                  <a:schemeClr val="accent5"/>
                </a:solidFill>
              </a:rPr>
              <a:t>+</a:t>
            </a:r>
            <a:endParaRPr lang="fi-FI" sz="1400" dirty="0">
              <a:solidFill>
                <a:schemeClr val="accent5"/>
              </a:solidFill>
            </a:endParaRPr>
          </a:p>
        </p:txBody>
      </p:sp>
      <p:sp>
        <p:nvSpPr>
          <p:cNvPr id="40" name="Flowchart: Magnetic Disk 39"/>
          <p:cNvSpPr/>
          <p:nvPr/>
        </p:nvSpPr>
        <p:spPr>
          <a:xfrm>
            <a:off x="1153331" y="5330526"/>
            <a:ext cx="1123050" cy="525967"/>
          </a:xfrm>
          <a:prstGeom prst="flowChartMagneticDisk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accent5"/>
                </a:solidFill>
              </a:rPr>
              <a:t>Peppi</a:t>
            </a:r>
            <a:endParaRPr lang="fi-FI" sz="1400" dirty="0">
              <a:solidFill>
                <a:schemeClr val="accent5"/>
              </a:solidFill>
            </a:endParaRPr>
          </a:p>
        </p:txBody>
      </p:sp>
      <p:sp>
        <p:nvSpPr>
          <p:cNvPr id="42" name="Flowchart: Magnetic Disk 41"/>
          <p:cNvSpPr/>
          <p:nvPr/>
        </p:nvSpPr>
        <p:spPr>
          <a:xfrm>
            <a:off x="7502974" y="2108914"/>
            <a:ext cx="1113445" cy="525967"/>
          </a:xfrm>
          <a:prstGeom prst="flowChartMagneticDisk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err="1" smtClean="0">
                <a:solidFill>
                  <a:schemeClr val="bg2">
                    <a:lumMod val="50000"/>
                  </a:schemeClr>
                </a:solidFill>
              </a:rPr>
              <a:t>TyöaikaDM</a:t>
            </a:r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60" name="Straight Arrow Connector 59"/>
          <p:cNvCxnSpPr>
            <a:stCxn id="37" idx="4"/>
            <a:endCxn id="3" idx="1"/>
          </p:cNvCxnSpPr>
          <p:nvPr/>
        </p:nvCxnSpPr>
        <p:spPr>
          <a:xfrm flipV="1">
            <a:off x="2266958" y="4505324"/>
            <a:ext cx="1118474" cy="409819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40" idx="4"/>
            <a:endCxn id="3" idx="1"/>
          </p:cNvCxnSpPr>
          <p:nvPr/>
        </p:nvCxnSpPr>
        <p:spPr>
          <a:xfrm flipV="1">
            <a:off x="2276381" y="4505324"/>
            <a:ext cx="1109051" cy="1088186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3" idx="3"/>
            <a:endCxn id="42" idx="3"/>
          </p:cNvCxnSpPr>
          <p:nvPr/>
        </p:nvCxnSpPr>
        <p:spPr>
          <a:xfrm flipV="1">
            <a:off x="3889488" y="2634881"/>
            <a:ext cx="4170209" cy="1870443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40224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Raportointi </a:t>
            </a:r>
            <a:r>
              <a:rPr lang="fi-FI" dirty="0" err="1" smtClean="0"/>
              <a:t>datamarteista</a:t>
            </a:r>
            <a:endParaRPr lang="fi-FI" dirty="0"/>
          </a:p>
        </p:txBody>
      </p:sp>
      <p:sp>
        <p:nvSpPr>
          <p:cNvPr id="34" name="Flowchart: Magnetic Disk 33"/>
          <p:cNvSpPr/>
          <p:nvPr/>
        </p:nvSpPr>
        <p:spPr>
          <a:xfrm>
            <a:off x="899592" y="4871894"/>
            <a:ext cx="1113445" cy="5259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>
                <a:solidFill>
                  <a:schemeClr val="bg2">
                    <a:lumMod val="50000"/>
                  </a:schemeClr>
                </a:solidFill>
              </a:rPr>
              <a:t>OJPDM</a:t>
            </a:r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Flowchart: Magnetic Disk 34"/>
          <p:cNvSpPr/>
          <p:nvPr/>
        </p:nvSpPr>
        <p:spPr>
          <a:xfrm>
            <a:off x="2915816" y="4878740"/>
            <a:ext cx="1113445" cy="525967"/>
          </a:xfrm>
          <a:prstGeom prst="flowChartMagneticDisk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err="1" smtClean="0">
                <a:solidFill>
                  <a:schemeClr val="bg2">
                    <a:lumMod val="50000"/>
                  </a:schemeClr>
                </a:solidFill>
              </a:rPr>
              <a:t>TalousDM</a:t>
            </a:r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8" name="Flowchart: Magnetic Disk 37"/>
          <p:cNvSpPr/>
          <p:nvPr/>
        </p:nvSpPr>
        <p:spPr>
          <a:xfrm>
            <a:off x="4860032" y="4871893"/>
            <a:ext cx="1113445" cy="525967"/>
          </a:xfrm>
          <a:prstGeom prst="flowChartMagneticDisk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err="1" smtClean="0">
                <a:solidFill>
                  <a:schemeClr val="bg2">
                    <a:lumMod val="50000"/>
                  </a:schemeClr>
                </a:solidFill>
              </a:rPr>
              <a:t>OpintoDM</a:t>
            </a:r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4" name="Flowchart: Magnetic Disk 43"/>
          <p:cNvSpPr/>
          <p:nvPr/>
        </p:nvSpPr>
        <p:spPr>
          <a:xfrm>
            <a:off x="6876256" y="4878740"/>
            <a:ext cx="1113445" cy="525967"/>
          </a:xfrm>
          <a:prstGeom prst="flowChartMagneticDisk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err="1" smtClean="0">
                <a:solidFill>
                  <a:schemeClr val="bg2">
                    <a:lumMod val="50000"/>
                  </a:schemeClr>
                </a:solidFill>
              </a:rPr>
              <a:t>TyöaikaDM</a:t>
            </a:r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5816" y="3988028"/>
            <a:ext cx="1128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>
                <a:solidFill>
                  <a:schemeClr val="accent5"/>
                </a:solidFill>
              </a:rPr>
              <a:t>Kustannukset</a:t>
            </a:r>
            <a:endParaRPr lang="fi-FI" sz="1200" dirty="0">
              <a:solidFill>
                <a:schemeClr val="accent5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04048" y="3976859"/>
            <a:ext cx="1143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>
                <a:solidFill>
                  <a:schemeClr val="accent5"/>
                </a:solidFill>
              </a:rPr>
              <a:t>Suoritetut opintopisteet</a:t>
            </a:r>
            <a:endParaRPr lang="fi-FI" sz="1200" dirty="0">
              <a:solidFill>
                <a:schemeClr val="accent5"/>
              </a:solidFill>
            </a:endParaRPr>
          </a:p>
        </p:txBody>
      </p:sp>
      <p:cxnSp>
        <p:nvCxnSpPr>
          <p:cNvPr id="48" name="Straight Arrow Connector 47"/>
          <p:cNvCxnSpPr>
            <a:stCxn id="35" idx="1"/>
          </p:cNvCxnSpPr>
          <p:nvPr/>
        </p:nvCxnSpPr>
        <p:spPr>
          <a:xfrm flipV="1">
            <a:off x="3472539" y="3536644"/>
            <a:ext cx="883437" cy="1342096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38" idx="1"/>
          </p:cNvCxnSpPr>
          <p:nvPr/>
        </p:nvCxnSpPr>
        <p:spPr>
          <a:xfrm flipH="1" flipV="1">
            <a:off x="4427984" y="3536644"/>
            <a:ext cx="988771" cy="1335249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707904" y="3074979"/>
            <a:ext cx="1629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>
                <a:solidFill>
                  <a:schemeClr val="accent5"/>
                </a:solidFill>
              </a:rPr>
              <a:t>Suoritetun opintopisteen hinta</a:t>
            </a:r>
            <a:endParaRPr lang="fi-FI" sz="1200" dirty="0">
              <a:solidFill>
                <a:schemeClr val="accent5"/>
              </a:solidFill>
            </a:endParaRPr>
          </a:p>
        </p:txBody>
      </p:sp>
      <p:cxnSp>
        <p:nvCxnSpPr>
          <p:cNvPr id="54" name="Straight Arrow Connector 53"/>
          <p:cNvCxnSpPr>
            <a:stCxn id="34" idx="1"/>
          </p:cNvCxnSpPr>
          <p:nvPr/>
        </p:nvCxnSpPr>
        <p:spPr>
          <a:xfrm flipV="1">
            <a:off x="1456315" y="3608652"/>
            <a:ext cx="883437" cy="1263242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35" idx="1"/>
            <a:endCxn id="65" idx="2"/>
          </p:cNvCxnSpPr>
          <p:nvPr/>
        </p:nvCxnSpPr>
        <p:spPr>
          <a:xfrm flipH="1" flipV="1">
            <a:off x="2499646" y="3608652"/>
            <a:ext cx="972893" cy="1270088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685058" y="2962321"/>
            <a:ext cx="1629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>
                <a:solidFill>
                  <a:schemeClr val="accent5"/>
                </a:solidFill>
              </a:rPr>
              <a:t>Opiskelijoiden tyytyväisyyden vs.</a:t>
            </a:r>
          </a:p>
          <a:p>
            <a:r>
              <a:rPr lang="fi-FI" sz="1200" dirty="0" smtClean="0">
                <a:solidFill>
                  <a:schemeClr val="accent5"/>
                </a:solidFill>
              </a:rPr>
              <a:t>käytetty rahamäärä</a:t>
            </a:r>
            <a:endParaRPr lang="fi-FI" sz="1200" dirty="0">
              <a:solidFill>
                <a:schemeClr val="accent5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77096" y="4394803"/>
            <a:ext cx="1070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>
                <a:solidFill>
                  <a:schemeClr val="accent5"/>
                </a:solidFill>
              </a:rPr>
              <a:t>Opintojakso-palaute</a:t>
            </a:r>
            <a:endParaRPr lang="fi-FI" sz="1200" dirty="0">
              <a:solidFill>
                <a:schemeClr val="accent5"/>
              </a:solidFill>
            </a:endParaRPr>
          </a:p>
        </p:txBody>
      </p:sp>
      <p:cxnSp>
        <p:nvCxnSpPr>
          <p:cNvPr id="18" name="Straight Arrow Connector 17"/>
          <p:cNvCxnSpPr>
            <a:stCxn id="44" idx="1"/>
          </p:cNvCxnSpPr>
          <p:nvPr/>
        </p:nvCxnSpPr>
        <p:spPr>
          <a:xfrm flipH="1" flipV="1">
            <a:off x="7432978" y="3608652"/>
            <a:ext cx="1" cy="1270088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20759" y="3331653"/>
            <a:ext cx="1624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>
                <a:solidFill>
                  <a:schemeClr val="accent5"/>
                </a:solidFill>
              </a:rPr>
              <a:t>Työajan käyttötilastot</a:t>
            </a:r>
            <a:endParaRPr lang="fi-FI" sz="1200" dirty="0">
              <a:solidFill>
                <a:schemeClr val="accent5"/>
              </a:solidFill>
            </a:endParaRPr>
          </a:p>
        </p:txBody>
      </p:sp>
      <p:cxnSp>
        <p:nvCxnSpPr>
          <p:cNvPr id="22" name="Straight Arrow Connector 21"/>
          <p:cNvCxnSpPr>
            <a:stCxn id="34" idx="1"/>
          </p:cNvCxnSpPr>
          <p:nvPr/>
        </p:nvCxnSpPr>
        <p:spPr>
          <a:xfrm flipH="1" flipV="1">
            <a:off x="1456314" y="2780928"/>
            <a:ext cx="1" cy="2090966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21089" y="2319263"/>
            <a:ext cx="1070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>
                <a:solidFill>
                  <a:schemeClr val="accent5"/>
                </a:solidFill>
              </a:rPr>
              <a:t>Opintojakso-palaute</a:t>
            </a:r>
            <a:endParaRPr lang="fi-FI" sz="1200" dirty="0">
              <a:solidFill>
                <a:schemeClr val="accent5"/>
              </a:solidFill>
            </a:endParaRPr>
          </a:p>
        </p:txBody>
      </p:sp>
      <p:cxnSp>
        <p:nvCxnSpPr>
          <p:cNvPr id="26" name="Straight Arrow Connector 25"/>
          <p:cNvCxnSpPr>
            <a:stCxn id="35" idx="1"/>
          </p:cNvCxnSpPr>
          <p:nvPr/>
        </p:nvCxnSpPr>
        <p:spPr>
          <a:xfrm flipH="1" flipV="1">
            <a:off x="3458104" y="2708920"/>
            <a:ext cx="14435" cy="2169820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893793" y="2411595"/>
            <a:ext cx="1128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>
                <a:solidFill>
                  <a:schemeClr val="accent5"/>
                </a:solidFill>
              </a:rPr>
              <a:t>Kustannukset</a:t>
            </a:r>
            <a:endParaRPr lang="fi-FI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70011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Toisen tason </a:t>
            </a:r>
            <a:r>
              <a:rPr lang="fi-FI" dirty="0" err="1" smtClean="0"/>
              <a:t>datamartti</a:t>
            </a:r>
            <a:endParaRPr lang="fi-FI" dirty="0"/>
          </a:p>
        </p:txBody>
      </p:sp>
      <p:sp>
        <p:nvSpPr>
          <p:cNvPr id="35" name="Flowchart: Magnetic Disk 34"/>
          <p:cNvSpPr/>
          <p:nvPr/>
        </p:nvSpPr>
        <p:spPr>
          <a:xfrm>
            <a:off x="2915816" y="4878740"/>
            <a:ext cx="1113445" cy="525967"/>
          </a:xfrm>
          <a:prstGeom prst="flowChartMagneticDisk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err="1" smtClean="0">
                <a:solidFill>
                  <a:schemeClr val="bg2">
                    <a:lumMod val="50000"/>
                  </a:schemeClr>
                </a:solidFill>
              </a:rPr>
              <a:t>TalousDM</a:t>
            </a:r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8" name="Flowchart: Magnetic Disk 37"/>
          <p:cNvSpPr/>
          <p:nvPr/>
        </p:nvSpPr>
        <p:spPr>
          <a:xfrm>
            <a:off x="4860032" y="4871893"/>
            <a:ext cx="1113445" cy="525967"/>
          </a:xfrm>
          <a:prstGeom prst="flowChartMagneticDisk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err="1" smtClean="0">
                <a:solidFill>
                  <a:schemeClr val="bg2">
                    <a:lumMod val="50000"/>
                  </a:schemeClr>
                </a:solidFill>
              </a:rPr>
              <a:t>OpintoDM</a:t>
            </a:r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93794" y="3988028"/>
            <a:ext cx="1128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>
                <a:solidFill>
                  <a:schemeClr val="accent5"/>
                </a:solidFill>
              </a:rPr>
              <a:t>Kustannukset</a:t>
            </a:r>
            <a:endParaRPr lang="fi-FI" sz="1200" dirty="0">
              <a:solidFill>
                <a:schemeClr val="accent5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62500" y="3803361"/>
            <a:ext cx="1143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>
                <a:solidFill>
                  <a:schemeClr val="accent5"/>
                </a:solidFill>
              </a:rPr>
              <a:t>Suoritetut opintopisteet ja tutkinnot</a:t>
            </a:r>
            <a:endParaRPr lang="fi-FI" sz="1200" dirty="0">
              <a:solidFill>
                <a:schemeClr val="accent5"/>
              </a:solidFill>
            </a:endParaRPr>
          </a:p>
        </p:txBody>
      </p:sp>
      <p:cxnSp>
        <p:nvCxnSpPr>
          <p:cNvPr id="48" name="Straight Arrow Connector 47"/>
          <p:cNvCxnSpPr>
            <a:stCxn id="35" idx="1"/>
          </p:cNvCxnSpPr>
          <p:nvPr/>
        </p:nvCxnSpPr>
        <p:spPr>
          <a:xfrm flipV="1">
            <a:off x="3472539" y="3536644"/>
            <a:ext cx="883437" cy="1342096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38" idx="1"/>
          </p:cNvCxnSpPr>
          <p:nvPr/>
        </p:nvCxnSpPr>
        <p:spPr>
          <a:xfrm flipH="1" flipV="1">
            <a:off x="4427984" y="3536644"/>
            <a:ext cx="988771" cy="1335249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lowchart: Magnetic Disk 17"/>
          <p:cNvSpPr/>
          <p:nvPr/>
        </p:nvSpPr>
        <p:spPr>
          <a:xfrm>
            <a:off x="3544472" y="2896186"/>
            <a:ext cx="1767024" cy="587065"/>
          </a:xfrm>
          <a:prstGeom prst="flowChartMagneticDisk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err="1" smtClean="0">
                <a:solidFill>
                  <a:schemeClr val="bg2">
                    <a:lumMod val="50000"/>
                  </a:schemeClr>
                </a:solidFill>
              </a:rPr>
              <a:t>SuoritteenHintaDM</a:t>
            </a:r>
            <a:endParaRPr lang="fi-FI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27" name="Straight Arrow Connector 26"/>
          <p:cNvCxnSpPr>
            <a:stCxn id="18" idx="1"/>
          </p:cNvCxnSpPr>
          <p:nvPr/>
        </p:nvCxnSpPr>
        <p:spPr>
          <a:xfrm flipV="1">
            <a:off x="4427984" y="2154481"/>
            <a:ext cx="0" cy="741705"/>
          </a:xfrm>
          <a:prstGeom prst="straightConnector1">
            <a:avLst/>
          </a:prstGeom>
          <a:ln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658912" y="1692816"/>
            <a:ext cx="1553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>
                <a:solidFill>
                  <a:schemeClr val="accent5"/>
                </a:solidFill>
              </a:rPr>
              <a:t>Opintopisteiden ja tutkintojen hinnat</a:t>
            </a:r>
            <a:endParaRPr lang="fi-FI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96273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a_kalvosarja_pohja_suomi">
  <a:themeElements>
    <a:clrScheme name="metropolia">
      <a:dk1>
        <a:srgbClr val="F08A00"/>
      </a:dk1>
      <a:lt1>
        <a:sysClr val="window" lastClr="FFFFFF"/>
      </a:lt1>
      <a:dk2>
        <a:srgbClr val="4F5150"/>
      </a:dk2>
      <a:lt2>
        <a:srgbClr val="4F5150"/>
      </a:lt2>
      <a:accent1>
        <a:srgbClr val="C9DD03"/>
      </a:accent1>
      <a:accent2>
        <a:srgbClr val="F08A00"/>
      </a:accent2>
      <a:accent3>
        <a:srgbClr val="FDDF03"/>
      </a:accent3>
      <a:accent4>
        <a:srgbClr val="7F7F7F"/>
      </a:accent4>
      <a:accent5>
        <a:srgbClr val="050602"/>
      </a:accent5>
      <a:accent6>
        <a:srgbClr val="CC3300"/>
      </a:accent6>
      <a:hlink>
        <a:srgbClr val="CC3300"/>
      </a:hlink>
      <a:folHlink>
        <a:srgbClr val="F08A00"/>
      </a:folHlink>
    </a:clrScheme>
    <a:fontScheme name="metropoli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Metropolia_kalvosarja_pohja_suomi</Template>
  <TotalTime>1794</TotalTime>
  <Words>87</Words>
  <Application>Microsoft Office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Metropolia_kalvosarja_pohja_suomi</vt:lpstr>
      <vt:lpstr>Alkuperäinen arkkitehtuuri (Inmon)</vt:lpstr>
      <vt:lpstr>Kimballin arkkitehtuuri</vt:lpstr>
      <vt:lpstr>Metropolian uusi arkkitehtuuri</vt:lpstr>
      <vt:lpstr>Raportointi datamarteista</vt:lpstr>
      <vt:lpstr>Toisen tason datamartti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Opintojaksopalaute – Ohjeita raportointijärjestelmän käyttöön</dc:title>
  <dc:creator>Jukka Jonninen</dc:creator>
  <cp:lastModifiedBy>Antti Tikka</cp:lastModifiedBy>
  <cp:revision>204</cp:revision>
  <cp:lastPrinted>2011-05-20T10:30:27Z</cp:lastPrinted>
  <dcterms:created xsi:type="dcterms:W3CDTF">2010-12-07T09:13:34Z</dcterms:created>
  <dcterms:modified xsi:type="dcterms:W3CDTF">2012-08-21T09:52:20Z</dcterms:modified>
</cp:coreProperties>
</file>