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1" r:id="rId5"/>
    <p:sldId id="264" r:id="rId6"/>
    <p:sldId id="263" r:id="rId7"/>
    <p:sldId id="267" r:id="rId8"/>
    <p:sldId id="272" r:id="rId9"/>
    <p:sldId id="258" r:id="rId10"/>
    <p:sldId id="261" r:id="rId11"/>
    <p:sldId id="268" r:id="rId12"/>
    <p:sldId id="273" r:id="rId13"/>
    <p:sldId id="260" r:id="rId14"/>
    <p:sldId id="266" r:id="rId15"/>
    <p:sldId id="262" r:id="rId16"/>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0FD4E62D-FDE2-496E-97D8-44FC0ACE7088}" type="datetimeFigureOut">
              <a:rPr lang="fi-FI" smtClean="0"/>
              <a:t>17.9.2012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122495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0FD4E62D-FDE2-496E-97D8-44FC0ACE7088}" type="datetimeFigureOut">
              <a:rPr lang="fi-FI" smtClean="0"/>
              <a:t>17.9.2012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679392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0FD4E62D-FDE2-496E-97D8-44FC0ACE7088}" type="datetimeFigureOut">
              <a:rPr lang="fi-FI" smtClean="0"/>
              <a:t>17.9.2012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1339230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0FD4E62D-FDE2-496E-97D8-44FC0ACE7088}" type="datetimeFigureOut">
              <a:rPr lang="fi-FI" smtClean="0"/>
              <a:t>17.9.2012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141047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D4E62D-FDE2-496E-97D8-44FC0ACE7088}" type="datetimeFigureOut">
              <a:rPr lang="fi-FI" smtClean="0"/>
              <a:t>17.9.2012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805106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0FD4E62D-FDE2-496E-97D8-44FC0ACE7088}" type="datetimeFigureOut">
              <a:rPr lang="fi-FI" smtClean="0"/>
              <a:t>17.9.2012</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1845102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0FD4E62D-FDE2-496E-97D8-44FC0ACE7088}" type="datetimeFigureOut">
              <a:rPr lang="fi-FI" smtClean="0"/>
              <a:t>17.9.2012</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3099490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0FD4E62D-FDE2-496E-97D8-44FC0ACE7088}" type="datetimeFigureOut">
              <a:rPr lang="fi-FI" smtClean="0"/>
              <a:t>17.9.2012</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2364433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D4E62D-FDE2-496E-97D8-44FC0ACE7088}" type="datetimeFigureOut">
              <a:rPr lang="fi-FI" smtClean="0"/>
              <a:t>17.9.2012</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201514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D4E62D-FDE2-496E-97D8-44FC0ACE7088}" type="datetimeFigureOut">
              <a:rPr lang="fi-FI" smtClean="0"/>
              <a:t>17.9.2012</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959145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D4E62D-FDE2-496E-97D8-44FC0ACE7088}" type="datetimeFigureOut">
              <a:rPr lang="fi-FI" smtClean="0"/>
              <a:t>17.9.2012</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BFEA901-ADA7-4D28-A8FD-B1D3E040B187}" type="slidenum">
              <a:rPr lang="fi-FI" smtClean="0"/>
              <a:t>‹#›</a:t>
            </a:fld>
            <a:endParaRPr lang="fi-FI"/>
          </a:p>
        </p:txBody>
      </p:sp>
    </p:spTree>
    <p:extLst>
      <p:ext uri="{BB962C8B-B14F-4D97-AF65-F5344CB8AC3E}">
        <p14:creationId xmlns:p14="http://schemas.microsoft.com/office/powerpoint/2010/main" val="1457646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7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D4E62D-FDE2-496E-97D8-44FC0ACE7088}" type="datetimeFigureOut">
              <a:rPr lang="fi-FI" smtClean="0"/>
              <a:t>17.9.2012</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FEA901-ADA7-4D28-A8FD-B1D3E040B187}" type="slidenum">
              <a:rPr lang="fi-FI" smtClean="0"/>
              <a:t>‹#›</a:t>
            </a:fld>
            <a:endParaRPr lang="fi-FI"/>
          </a:p>
        </p:txBody>
      </p:sp>
    </p:spTree>
    <p:extLst>
      <p:ext uri="{BB962C8B-B14F-4D97-AF65-F5344CB8AC3E}">
        <p14:creationId xmlns:p14="http://schemas.microsoft.com/office/powerpoint/2010/main" val="2513303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png"/><Relationship Id="rId1" Type="http://schemas.openxmlformats.org/officeDocument/2006/relationships/slideLayout" Target="../slideLayouts/slideLayout7.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7.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98847" y="4437112"/>
            <a:ext cx="7272808" cy="830997"/>
          </a:xfrm>
          <a:prstGeom prst="rect">
            <a:avLst/>
          </a:prstGeom>
          <a:noFill/>
        </p:spPr>
        <p:txBody>
          <a:bodyPr wrap="square" rtlCol="0">
            <a:spAutoFit/>
          </a:bodyPr>
          <a:lstStyle/>
          <a:p>
            <a:pPr algn="ctr"/>
            <a:r>
              <a:rPr lang="fi-FI" sz="4800" dirty="0" smtClean="0">
                <a:latin typeface="Agency FB" pitchFamily="34" charset="0"/>
              </a:rPr>
              <a:t>Kotiin – </a:t>
            </a:r>
            <a:r>
              <a:rPr lang="fi-FI" sz="4800" dirty="0" err="1" smtClean="0">
                <a:latin typeface="Agency FB" pitchFamily="34" charset="0"/>
              </a:rPr>
              <a:t>Behind</a:t>
            </a:r>
            <a:r>
              <a:rPr lang="fi-FI" sz="4800" dirty="0" smtClean="0">
                <a:latin typeface="Agency FB" pitchFamily="34" charset="0"/>
              </a:rPr>
              <a:t> the </a:t>
            </a:r>
            <a:r>
              <a:rPr lang="fi-FI" sz="4800" dirty="0" err="1" smtClean="0">
                <a:latin typeface="Agency FB" pitchFamily="34" charset="0"/>
              </a:rPr>
              <a:t>Scenes</a:t>
            </a:r>
            <a:endParaRPr lang="fi-FI" sz="4800" dirty="0">
              <a:latin typeface="Agency FB"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0901" y="5949280"/>
            <a:ext cx="1023888" cy="59833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583" y="1052736"/>
            <a:ext cx="8744524" cy="3270088"/>
          </a:xfrm>
          <a:prstGeom prst="rect">
            <a:avLst/>
          </a:prstGeom>
        </p:spPr>
      </p:pic>
      <p:sp>
        <p:nvSpPr>
          <p:cNvPr id="8" name="TextBox 7"/>
          <p:cNvSpPr txBox="1"/>
          <p:nvPr/>
        </p:nvSpPr>
        <p:spPr>
          <a:xfrm>
            <a:off x="1105382" y="5241094"/>
            <a:ext cx="7272808" cy="338554"/>
          </a:xfrm>
          <a:prstGeom prst="rect">
            <a:avLst/>
          </a:prstGeom>
          <a:noFill/>
        </p:spPr>
        <p:txBody>
          <a:bodyPr wrap="square" rtlCol="0">
            <a:spAutoFit/>
          </a:bodyPr>
          <a:lstStyle/>
          <a:p>
            <a:pPr algn="ctr"/>
            <a:r>
              <a:rPr lang="fi-FI" sz="1600" dirty="0" smtClean="0">
                <a:latin typeface="Agency FB" pitchFamily="34" charset="0"/>
              </a:rPr>
              <a:t>Anni Suikkanen, Heidi Taskinen, Annika Hihnala, </a:t>
            </a:r>
            <a:r>
              <a:rPr lang="fi-FI" sz="1600" dirty="0" err="1" smtClean="0">
                <a:latin typeface="Agency FB" pitchFamily="34" charset="0"/>
              </a:rPr>
              <a:t>Peeta</a:t>
            </a:r>
            <a:r>
              <a:rPr lang="fi-FI" sz="1600" dirty="0" smtClean="0">
                <a:latin typeface="Agency FB" pitchFamily="34" charset="0"/>
              </a:rPr>
              <a:t> Peltola, Paula Suhonen, Maria Kuittinen</a:t>
            </a:r>
            <a:endParaRPr lang="fi-FI" sz="1600" dirty="0">
              <a:latin typeface="Agency FB" pitchFamily="34" charset="0"/>
            </a:endParaRPr>
          </a:p>
        </p:txBody>
      </p:sp>
    </p:spTree>
    <p:extLst>
      <p:ext uri="{BB962C8B-B14F-4D97-AF65-F5344CB8AC3E}">
        <p14:creationId xmlns:p14="http://schemas.microsoft.com/office/powerpoint/2010/main" val="3954115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sharpenSoften amount="23000"/>
                    </a14:imgEffect>
                  </a14:imgLayer>
                </a14:imgProps>
              </a:ext>
              <a:ext uri="{28A0092B-C50C-407E-A947-70E740481C1C}">
                <a14:useLocalDpi xmlns:a14="http://schemas.microsoft.com/office/drawing/2010/main" val="0"/>
              </a:ext>
            </a:extLst>
          </a:blip>
          <a:stretch>
            <a:fillRect/>
          </a:stretch>
        </p:blipFill>
        <p:spPr>
          <a:xfrm>
            <a:off x="711259" y="620688"/>
            <a:ext cx="7581457" cy="5064413"/>
          </a:xfrm>
          <a:prstGeom prst="rect">
            <a:avLst/>
          </a:prstGeom>
          <a:effectLst>
            <a:outerShdw blurRad="50800" dist="50800" dir="5400000" algn="ctr" rotWithShape="0">
              <a:srgbClr val="000000"/>
            </a:outerShdw>
            <a:reflection stA="0" endPos="65000" dist="50800" dir="5400000" sy="-100000" algn="bl" rotWithShape="0"/>
          </a:effectLst>
        </p:spPr>
      </p:pic>
      <p:sp>
        <p:nvSpPr>
          <p:cNvPr id="4" name="Title 1"/>
          <p:cNvSpPr txBox="1">
            <a:spLocks/>
          </p:cNvSpPr>
          <p:nvPr/>
        </p:nvSpPr>
        <p:spPr>
          <a:xfrm>
            <a:off x="3131840" y="2924944"/>
            <a:ext cx="3240360" cy="86409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i-FI" dirty="0" smtClean="0">
                <a:latin typeface="Agency FB" pitchFamily="34" charset="0"/>
              </a:rPr>
              <a:t>Mitä opimme?</a:t>
            </a:r>
            <a:endParaRPr lang="fi-FI" dirty="0">
              <a:latin typeface="Agency FB" pitchFamily="34" charset="0"/>
            </a:endParaRPr>
          </a:p>
        </p:txBody>
      </p:sp>
    </p:spTree>
    <p:extLst>
      <p:ext uri="{BB962C8B-B14F-4D97-AF65-F5344CB8AC3E}">
        <p14:creationId xmlns:p14="http://schemas.microsoft.com/office/powerpoint/2010/main" val="1729938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538758" y="764704"/>
            <a:ext cx="8064896" cy="560263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fi-FI" dirty="0">
              <a:latin typeface="Agency FB" pitchFamily="34" charset="0"/>
            </a:endParaRPr>
          </a:p>
        </p:txBody>
      </p:sp>
      <p:sp>
        <p:nvSpPr>
          <p:cNvPr id="4" name="Title 1"/>
          <p:cNvSpPr txBox="1">
            <a:spLocks/>
          </p:cNvSpPr>
          <p:nvPr/>
        </p:nvSpPr>
        <p:spPr>
          <a:xfrm>
            <a:off x="323528" y="984912"/>
            <a:ext cx="8496944" cy="560263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571500" indent="-571500" algn="l">
              <a:buFontTx/>
              <a:buChar char="-"/>
            </a:pPr>
            <a:r>
              <a:rPr lang="fi-FI" sz="2400" dirty="0" smtClean="0">
                <a:latin typeface="Agency FB" pitchFamily="34" charset="0"/>
              </a:rPr>
              <a:t>”Oppi vahvistamaan ryhmätyöskentelytaitoja ja tulemaan toimeen aivan </a:t>
            </a:r>
            <a:r>
              <a:rPr lang="fi-FI" sz="2400" dirty="0" smtClean="0">
                <a:latin typeface="Agency FB" pitchFamily="34" charset="0"/>
              </a:rPr>
              <a:t>uuden ryhmän </a:t>
            </a:r>
            <a:r>
              <a:rPr lang="fi-FI" sz="2400" dirty="0" smtClean="0">
                <a:latin typeface="Agency FB" pitchFamily="34" charset="0"/>
              </a:rPr>
              <a:t>kesken ja tuottamaan luovaa sisältöä yhdessä ideoiden”</a:t>
            </a:r>
          </a:p>
          <a:p>
            <a:pPr marL="571500" indent="-571500" algn="l">
              <a:buFontTx/>
              <a:buChar char="-"/>
            </a:pPr>
            <a:r>
              <a:rPr lang="fi-FI" sz="2400" dirty="0" smtClean="0">
                <a:latin typeface="Agency FB" pitchFamily="34" charset="0"/>
              </a:rPr>
              <a:t>”Oppi tuottamaan lyhyessä ajassa </a:t>
            </a:r>
            <a:r>
              <a:rPr lang="fi-FI" sz="2400" dirty="0" smtClean="0">
                <a:latin typeface="Agency FB" pitchFamily="34" charset="0"/>
              </a:rPr>
              <a:t>suuren tuotannon</a:t>
            </a:r>
            <a:r>
              <a:rPr lang="fi-FI" sz="2400" dirty="0" smtClean="0">
                <a:latin typeface="Agency FB" pitchFamily="34" charset="0"/>
              </a:rPr>
              <a:t>”</a:t>
            </a:r>
          </a:p>
          <a:p>
            <a:pPr marL="571500" indent="-571500" algn="l">
              <a:buFontTx/>
              <a:buChar char="-"/>
            </a:pPr>
            <a:r>
              <a:rPr lang="fi-FI" sz="2400" dirty="0" smtClean="0">
                <a:latin typeface="Agency FB" pitchFamily="34" charset="0"/>
              </a:rPr>
              <a:t>”Eri alojen yhteistyö tuottaa yllättäviä tuloksia. Jatkossa osaan ottaa paremmin huomioon sen millaisia osaajia </a:t>
            </a:r>
            <a:r>
              <a:rPr lang="fi-FI" sz="2400" dirty="0" err="1" smtClean="0">
                <a:latin typeface="Agency FB" pitchFamily="34" charset="0"/>
              </a:rPr>
              <a:t>Metropolian</a:t>
            </a:r>
            <a:r>
              <a:rPr lang="fi-FI" sz="2400" dirty="0" smtClean="0">
                <a:latin typeface="Agency FB" pitchFamily="34" charset="0"/>
              </a:rPr>
              <a:t> eri yksiköistä löytyy ja miten heidän osaamistaan voin mahdollisesti hyödyntää yli alarajojen</a:t>
            </a:r>
          </a:p>
          <a:p>
            <a:pPr marL="571500" indent="-571500" algn="l">
              <a:buFontTx/>
              <a:buChar char="-"/>
            </a:pPr>
            <a:r>
              <a:rPr lang="fi-FI" sz="2400" dirty="0" smtClean="0">
                <a:latin typeface="Agency FB" pitchFamily="34" charset="0"/>
              </a:rPr>
              <a:t>”</a:t>
            </a:r>
            <a:r>
              <a:rPr lang="fi-FI" sz="2400" dirty="0" smtClean="0">
                <a:latin typeface="Agency FB" pitchFamily="34" charset="0"/>
              </a:rPr>
              <a:t>Oppi </a:t>
            </a:r>
            <a:r>
              <a:rPr lang="fi-FI" sz="2400" dirty="0" smtClean="0">
                <a:latin typeface="Agency FB" pitchFamily="34" charset="0"/>
              </a:rPr>
              <a:t>työskentelemään ennakkoluulottomammin ja luovemmin”</a:t>
            </a:r>
          </a:p>
          <a:p>
            <a:pPr marL="571500" indent="-571500" algn="l">
              <a:buFontTx/>
              <a:buChar char="-"/>
            </a:pPr>
            <a:r>
              <a:rPr lang="fi-FI" sz="2400" dirty="0" smtClean="0">
                <a:latin typeface="Agency FB" pitchFamily="34" charset="0"/>
              </a:rPr>
              <a:t>”</a:t>
            </a:r>
            <a:r>
              <a:rPr lang="fi-FI" sz="2400" dirty="0" smtClean="0">
                <a:latin typeface="Agency FB" pitchFamily="34" charset="0"/>
              </a:rPr>
              <a:t>Oppi </a:t>
            </a:r>
            <a:r>
              <a:rPr lang="fi-FI" sz="2400" dirty="0" smtClean="0">
                <a:latin typeface="Agency FB" pitchFamily="34" charset="0"/>
              </a:rPr>
              <a:t>työskentelytehokkuutta”</a:t>
            </a:r>
          </a:p>
          <a:p>
            <a:pPr marL="571500" indent="-571500" algn="l">
              <a:buFontTx/>
              <a:buChar char="-"/>
            </a:pPr>
            <a:r>
              <a:rPr lang="fi-FI" sz="2400" dirty="0" smtClean="0">
                <a:latin typeface="Agency FB" pitchFamily="34" charset="0"/>
              </a:rPr>
              <a:t>”</a:t>
            </a:r>
            <a:r>
              <a:rPr lang="fi-FI" sz="2400" dirty="0" smtClean="0">
                <a:latin typeface="Agency FB" pitchFamily="34" charset="0"/>
              </a:rPr>
              <a:t>Oppi </a:t>
            </a:r>
            <a:r>
              <a:rPr lang="fi-FI" sz="2400" dirty="0" smtClean="0">
                <a:latin typeface="Agency FB" pitchFamily="34" charset="0"/>
              </a:rPr>
              <a:t>eri kulttuurialojen ominaispiirteitä”</a:t>
            </a:r>
          </a:p>
          <a:p>
            <a:pPr marL="571500" indent="-571500" algn="l">
              <a:buFontTx/>
              <a:buChar char="-"/>
            </a:pPr>
            <a:r>
              <a:rPr lang="fi-FI" sz="2400" dirty="0" smtClean="0">
                <a:latin typeface="Agency FB" pitchFamily="34" charset="0"/>
              </a:rPr>
              <a:t>”</a:t>
            </a:r>
            <a:r>
              <a:rPr lang="fi-FI" sz="2400" dirty="0" smtClean="0">
                <a:latin typeface="Agency FB" pitchFamily="34" charset="0"/>
              </a:rPr>
              <a:t>Oppi </a:t>
            </a:r>
            <a:r>
              <a:rPr lang="fi-FI" sz="2400" dirty="0" smtClean="0">
                <a:latin typeface="Agency FB" pitchFamily="34" charset="0"/>
              </a:rPr>
              <a:t>hyödyntämään eri kulttuurialojen osaamista”</a:t>
            </a:r>
          </a:p>
          <a:p>
            <a:pPr marL="571500" indent="-571500" algn="l">
              <a:buFontTx/>
              <a:buChar char="-"/>
            </a:pPr>
            <a:endParaRPr lang="fi-FI" sz="2400" dirty="0" smtClean="0">
              <a:latin typeface="Agency FB" pitchFamily="34" charset="0"/>
            </a:endParaRPr>
          </a:p>
          <a:p>
            <a:pPr marL="571500" indent="-571500" algn="l">
              <a:buFontTx/>
              <a:buChar char="-"/>
            </a:pPr>
            <a:endParaRPr lang="fi-FI" sz="2400" dirty="0" smtClean="0">
              <a:latin typeface="Agency FB" pitchFamily="34" charset="0"/>
            </a:endParaRPr>
          </a:p>
          <a:p>
            <a:pPr marL="571500" indent="-571500" algn="l">
              <a:buFontTx/>
              <a:buChar char="-"/>
            </a:pPr>
            <a:endParaRPr lang="fi-FI" sz="1600" dirty="0">
              <a:latin typeface="Agency FB" pitchFamily="34" charset="0"/>
            </a:endParaRPr>
          </a:p>
        </p:txBody>
      </p:sp>
    </p:spTree>
    <p:extLst>
      <p:ext uri="{BB962C8B-B14F-4D97-AF65-F5344CB8AC3E}">
        <p14:creationId xmlns:p14="http://schemas.microsoft.com/office/powerpoint/2010/main" val="420966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3528" y="984912"/>
            <a:ext cx="8496944" cy="560263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571500" indent="-571500" algn="l">
              <a:buFontTx/>
              <a:buChar char="-"/>
            </a:pPr>
            <a:endParaRPr lang="fi-FI" sz="2400" dirty="0" smtClean="0">
              <a:latin typeface="Agency FB" pitchFamily="34" charset="0"/>
            </a:endParaRPr>
          </a:p>
          <a:p>
            <a:pPr marL="571500" indent="-571500" algn="l">
              <a:buFontTx/>
              <a:buChar char="-"/>
            </a:pPr>
            <a:endParaRPr lang="fi-FI" sz="2400" dirty="0" smtClean="0">
              <a:latin typeface="Agency FB" pitchFamily="34" charset="0"/>
            </a:endParaRPr>
          </a:p>
          <a:p>
            <a:pPr marL="571500" indent="-571500" algn="l">
              <a:buFontTx/>
              <a:buChar char="-"/>
            </a:pPr>
            <a:endParaRPr lang="fi-FI" sz="1600" dirty="0">
              <a:latin typeface="Agency FB" pitchFamily="34" charset="0"/>
            </a:endParaRPr>
          </a:p>
        </p:txBody>
      </p:sp>
      <p:sp>
        <p:nvSpPr>
          <p:cNvPr id="3" name="Title 1"/>
          <p:cNvSpPr txBox="1">
            <a:spLocks/>
          </p:cNvSpPr>
          <p:nvPr/>
        </p:nvSpPr>
        <p:spPr>
          <a:xfrm>
            <a:off x="475928" y="764704"/>
            <a:ext cx="8496944" cy="560263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571500" indent="-571500" algn="l">
              <a:buFontTx/>
              <a:buChar char="-"/>
            </a:pPr>
            <a:r>
              <a:rPr lang="fi-FI" sz="2400" i="1" dirty="0" smtClean="0">
                <a:latin typeface="Agency FB" pitchFamily="34" charset="0"/>
              </a:rPr>
              <a:t>”Ideointi </a:t>
            </a:r>
            <a:r>
              <a:rPr lang="fi-FI" sz="2400" i="1" dirty="0">
                <a:latin typeface="Agency FB" pitchFamily="34" charset="0"/>
              </a:rPr>
              <a:t>oli hauskaa, mutta jälleen kerran opin että umpikujan kohdalla kannattaa muuttaa työskentelytapaa tai lähteä kartoittamaan ideoita toista kautta. Näin myös tällä kertaa jonka tuloksena idea oli oikein mainio! Matkustajia oli tosiaan harmillisen vähän joka vei siten hieman pohjaa esityksestämme, mutta niiden matkustajien kohdalla jotka mukaan tulivat, oli oikein hauskaa</a:t>
            </a:r>
            <a:r>
              <a:rPr lang="fi-FI" sz="2400" i="1" dirty="0" smtClean="0">
                <a:latin typeface="Agency FB" pitchFamily="34" charset="0"/>
              </a:rPr>
              <a:t>.”</a:t>
            </a:r>
          </a:p>
          <a:p>
            <a:pPr algn="l"/>
            <a:endParaRPr lang="fi-FI" sz="2400" dirty="0" smtClean="0">
              <a:latin typeface="Agency FB" pitchFamily="34" charset="0"/>
            </a:endParaRPr>
          </a:p>
          <a:p>
            <a:pPr marL="571500" indent="-571500" algn="l">
              <a:buFontTx/>
              <a:buChar char="-"/>
            </a:pPr>
            <a:r>
              <a:rPr lang="fi-FI" sz="2400" i="1" dirty="0">
                <a:latin typeface="Agency FB" pitchFamily="34" charset="0"/>
              </a:rPr>
              <a:t>” Saimme kasaan paljon hyviä ideoita, mutta niistä oli haastavaa valita yksi kaikille mieleinen ja kaikkia tasapainoisesti työllistävä idea. Lopulta päädyimme aika yllättävään valintaan, jota emme olleet vielä hirveästi työstäneet ideointivaiheessa. Kaikki kuitenkin innostuivat siitä ja sitä oli kiva lähteä kehittämään yhdessä. Idean </a:t>
            </a:r>
            <a:r>
              <a:rPr lang="fi-FI" sz="2400" i="1" dirty="0" smtClean="0">
                <a:latin typeface="Agency FB" pitchFamily="34" charset="0"/>
              </a:rPr>
              <a:t>toteutuminen </a:t>
            </a:r>
            <a:r>
              <a:rPr lang="fi-FI" sz="2400" i="1" dirty="0">
                <a:latin typeface="Agency FB" pitchFamily="34" charset="0"/>
              </a:rPr>
              <a:t>ratikassa onnistui ryhmätyöskentelyn osalta hyvin, mutta matkustajien puute hieman latisti idean onnistumista</a:t>
            </a:r>
            <a:r>
              <a:rPr lang="fi-FI" sz="2400" i="1" dirty="0" smtClean="0">
                <a:latin typeface="Agency FB" pitchFamily="34" charset="0"/>
              </a:rPr>
              <a:t>.”</a:t>
            </a:r>
            <a:endParaRPr lang="fi-FI" sz="2400" i="1" dirty="0">
              <a:latin typeface="Agency FB" pitchFamily="34" charset="0"/>
            </a:endParaRPr>
          </a:p>
          <a:p>
            <a:pPr marL="571500" indent="-571500" algn="l">
              <a:buFontTx/>
              <a:buChar char="-"/>
            </a:pPr>
            <a:endParaRPr lang="fi-FI" sz="2400" dirty="0" smtClean="0">
              <a:latin typeface="Agency FB" pitchFamily="34" charset="0"/>
            </a:endParaRPr>
          </a:p>
          <a:p>
            <a:pPr marL="571500" indent="-571500" algn="l">
              <a:buFontTx/>
              <a:buChar char="-"/>
            </a:pPr>
            <a:endParaRPr lang="fi-FI" sz="1600" dirty="0">
              <a:latin typeface="Agency FB" pitchFamily="34" charset="0"/>
            </a:endParaRPr>
          </a:p>
        </p:txBody>
      </p:sp>
    </p:spTree>
    <p:extLst>
      <p:ext uri="{BB962C8B-B14F-4D97-AF65-F5344CB8AC3E}">
        <p14:creationId xmlns:p14="http://schemas.microsoft.com/office/powerpoint/2010/main" val="2810216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898" y="404664"/>
            <a:ext cx="8134615" cy="5425788"/>
          </a:xfrm>
          <a:prstGeom prst="rect">
            <a:avLst/>
          </a:prstGeom>
        </p:spPr>
      </p:pic>
      <p:sp>
        <p:nvSpPr>
          <p:cNvPr id="4" name="TextBox 3"/>
          <p:cNvSpPr txBox="1"/>
          <p:nvPr/>
        </p:nvSpPr>
        <p:spPr>
          <a:xfrm>
            <a:off x="776279" y="1700808"/>
            <a:ext cx="2736304" cy="3139321"/>
          </a:xfrm>
          <a:prstGeom prst="rect">
            <a:avLst/>
          </a:prstGeom>
          <a:noFill/>
        </p:spPr>
        <p:txBody>
          <a:bodyPr wrap="square" rtlCol="0">
            <a:spAutoFit/>
          </a:bodyPr>
          <a:lstStyle/>
          <a:p>
            <a:r>
              <a:rPr lang="fi-FI" sz="6600" dirty="0" smtClean="0">
                <a:solidFill>
                  <a:schemeClr val="bg1"/>
                </a:solidFill>
                <a:latin typeface="Agency FB" pitchFamily="34" charset="0"/>
              </a:rPr>
              <a:t>Projektin plussat ja</a:t>
            </a:r>
          </a:p>
          <a:p>
            <a:r>
              <a:rPr lang="fi-FI" sz="6600" dirty="0" smtClean="0">
                <a:solidFill>
                  <a:schemeClr val="bg1"/>
                </a:solidFill>
                <a:latin typeface="Agency FB" pitchFamily="34" charset="0"/>
              </a:rPr>
              <a:t>miinukset</a:t>
            </a:r>
            <a:endParaRPr lang="fi-FI" sz="6600" dirty="0">
              <a:solidFill>
                <a:schemeClr val="bg1"/>
              </a:solidFill>
              <a:latin typeface="Agency FB" pitchFamily="34" charset="0"/>
            </a:endParaRPr>
          </a:p>
        </p:txBody>
      </p:sp>
    </p:spTree>
    <p:extLst>
      <p:ext uri="{BB962C8B-B14F-4D97-AF65-F5344CB8AC3E}">
        <p14:creationId xmlns:p14="http://schemas.microsoft.com/office/powerpoint/2010/main" val="3712226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latin typeface="Agency FB" pitchFamily="34" charset="0"/>
              </a:rPr>
              <a:t>+-</a:t>
            </a:r>
            <a:endParaRPr lang="fi-FI" dirty="0">
              <a:latin typeface="Agency FB" pitchFamily="34" charset="0"/>
            </a:endParaRPr>
          </a:p>
        </p:txBody>
      </p:sp>
      <p:sp>
        <p:nvSpPr>
          <p:cNvPr id="3" name="Content Placeholder 2"/>
          <p:cNvSpPr>
            <a:spLocks noGrp="1"/>
          </p:cNvSpPr>
          <p:nvPr>
            <p:ph sz="half" idx="1"/>
          </p:nvPr>
        </p:nvSpPr>
        <p:spPr/>
        <p:txBody>
          <a:bodyPr/>
          <a:lstStyle/>
          <a:p>
            <a:pPr marL="0" indent="0">
              <a:buNone/>
            </a:pPr>
            <a:r>
              <a:rPr lang="fi-FI" dirty="0" smtClean="0">
                <a:latin typeface="Agency FB" pitchFamily="34" charset="0"/>
              </a:rPr>
              <a:t>+ Yhteistyö eri kulttuurialojen </a:t>
            </a:r>
            <a:r>
              <a:rPr lang="fi-FI" dirty="0" smtClean="0">
                <a:latin typeface="Agency FB" pitchFamily="34" charset="0"/>
              </a:rPr>
              <a:t>kesken loi näkökulmaa</a:t>
            </a:r>
            <a:endParaRPr lang="fi-FI" dirty="0" smtClean="0">
              <a:latin typeface="Agency FB" pitchFamily="34" charset="0"/>
            </a:endParaRPr>
          </a:p>
          <a:p>
            <a:pPr marL="0" indent="0">
              <a:buNone/>
            </a:pPr>
            <a:r>
              <a:rPr lang="fi-FI" dirty="0" smtClean="0">
                <a:latin typeface="Agency FB" pitchFamily="34" charset="0"/>
              </a:rPr>
              <a:t>+ Sai olla luova / vapaat kädet ideoida</a:t>
            </a:r>
          </a:p>
          <a:p>
            <a:pPr marL="0" indent="0">
              <a:buNone/>
            </a:pPr>
            <a:r>
              <a:rPr lang="fi-FI" dirty="0" smtClean="0">
                <a:latin typeface="Agency FB" pitchFamily="34" charset="0"/>
              </a:rPr>
              <a:t>+ Työtä oikealle asiakkaalle</a:t>
            </a:r>
          </a:p>
          <a:p>
            <a:pPr marL="0" indent="0">
              <a:buNone/>
            </a:pPr>
            <a:r>
              <a:rPr lang="fi-FI" dirty="0" smtClean="0">
                <a:latin typeface="Agency FB" pitchFamily="34" charset="0"/>
              </a:rPr>
              <a:t>+ Helppo tapa </a:t>
            </a:r>
            <a:r>
              <a:rPr lang="fi-FI" dirty="0" err="1" smtClean="0">
                <a:latin typeface="Agency FB" pitchFamily="34" charset="0"/>
              </a:rPr>
              <a:t>osallistaa</a:t>
            </a:r>
            <a:r>
              <a:rPr lang="fi-FI" dirty="0" smtClean="0">
                <a:latin typeface="Agency FB" pitchFamily="34" charset="0"/>
              </a:rPr>
              <a:t>  matkustajia</a:t>
            </a:r>
          </a:p>
          <a:p>
            <a:pPr marL="0" indent="0">
              <a:buNone/>
            </a:pPr>
            <a:r>
              <a:rPr lang="fi-FI" dirty="0" smtClean="0">
                <a:latin typeface="Agency FB" pitchFamily="34" charset="0"/>
              </a:rPr>
              <a:t>+ Eniten oppii toisilta opiskelijoilta</a:t>
            </a:r>
            <a:endParaRPr lang="fi-FI" dirty="0">
              <a:latin typeface="Agency FB" pitchFamily="34" charset="0"/>
            </a:endParaRPr>
          </a:p>
        </p:txBody>
      </p:sp>
      <p:sp>
        <p:nvSpPr>
          <p:cNvPr id="4" name="Content Placeholder 3"/>
          <p:cNvSpPr>
            <a:spLocks noGrp="1"/>
          </p:cNvSpPr>
          <p:nvPr>
            <p:ph sz="half" idx="2"/>
          </p:nvPr>
        </p:nvSpPr>
        <p:spPr/>
        <p:txBody>
          <a:bodyPr/>
          <a:lstStyle/>
          <a:p>
            <a:pPr>
              <a:buFontTx/>
              <a:buChar char="-"/>
            </a:pPr>
            <a:r>
              <a:rPr lang="fi-FI" dirty="0" smtClean="0">
                <a:latin typeface="Agency FB" pitchFamily="34" charset="0"/>
              </a:rPr>
              <a:t>Ratikassa harmillisen vähän matkustajia</a:t>
            </a:r>
          </a:p>
          <a:p>
            <a:pPr>
              <a:buFontTx/>
              <a:buChar char="-"/>
            </a:pPr>
            <a:r>
              <a:rPr lang="fi-FI" dirty="0" smtClean="0">
                <a:latin typeface="Agency FB" pitchFamily="34" charset="0"/>
              </a:rPr>
              <a:t>Aluksi paljon ideoita, mutta loppuun vieminen hankalaa</a:t>
            </a:r>
          </a:p>
          <a:p>
            <a:pPr>
              <a:buFontTx/>
              <a:buChar char="-"/>
            </a:pPr>
            <a:r>
              <a:rPr lang="fi-FI" dirty="0" smtClean="0">
                <a:latin typeface="Agency FB" pitchFamily="34" charset="0"/>
              </a:rPr>
              <a:t>Turhankin vapaat kädet, olisi ollut helpompi lähteä liikkeelle, jos aiheita olisi valmiiksi rajattu</a:t>
            </a:r>
            <a:endParaRPr lang="fi-FI" dirty="0">
              <a:latin typeface="Agency FB" pitchFamily="34"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3183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206" y="332656"/>
            <a:ext cx="3610310" cy="5415464"/>
          </a:xfrm>
          <a:prstGeom prst="rect">
            <a:avLst/>
          </a:prstGeom>
        </p:spPr>
      </p:pic>
      <p:sp>
        <p:nvSpPr>
          <p:cNvPr id="4" name="Title 1"/>
          <p:cNvSpPr txBox="1">
            <a:spLocks/>
          </p:cNvSpPr>
          <p:nvPr/>
        </p:nvSpPr>
        <p:spPr>
          <a:xfrm>
            <a:off x="323528" y="984912"/>
            <a:ext cx="4042792" cy="560263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i-FI" dirty="0" smtClean="0">
                <a:latin typeface="Agency FB" pitchFamily="34" charset="0"/>
              </a:rPr>
              <a:t>Kaikki kodissa olevat tavarat ovat hankittu kierrätyskeskuksesta tai koulun tarpeistosta</a:t>
            </a:r>
            <a:endParaRPr lang="fi-FI" dirty="0">
              <a:latin typeface="Agency FB" pitchFamily="34" charset="0"/>
            </a:endParaRPr>
          </a:p>
        </p:txBody>
      </p:sp>
    </p:spTree>
    <p:extLst>
      <p:ext uri="{BB962C8B-B14F-4D97-AF65-F5344CB8AC3E}">
        <p14:creationId xmlns:p14="http://schemas.microsoft.com/office/powerpoint/2010/main" val="1303027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742" y="404664"/>
            <a:ext cx="7529682" cy="5644170"/>
          </a:xfrm>
          <a:prstGeom prst="rect">
            <a:avLst/>
          </a:prstGeom>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873250"/>
            <a:ext cx="8229600" cy="311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7238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389128"/>
            <a:ext cx="4022982" cy="5517232"/>
          </a:xfrm>
          <a:prstGeom prst="rect">
            <a:avLst/>
          </a:prstGeom>
        </p:spPr>
      </p:pic>
    </p:spTree>
    <p:extLst>
      <p:ext uri="{BB962C8B-B14F-4D97-AF65-F5344CB8AC3E}">
        <p14:creationId xmlns:p14="http://schemas.microsoft.com/office/powerpoint/2010/main" val="376560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0"/>
            <a:ext cx="4572000" cy="6858000"/>
          </a:xfrm>
          <a:prstGeom prst="rect">
            <a:avLst/>
          </a:prstGeom>
        </p:spPr>
      </p:pic>
    </p:spTree>
    <p:extLst>
      <p:ext uri="{BB962C8B-B14F-4D97-AF65-F5344CB8AC3E}">
        <p14:creationId xmlns:p14="http://schemas.microsoft.com/office/powerpoint/2010/main" val="910930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saturation sat="15000"/>
                    </a14:imgEffect>
                  </a14:imgLayer>
                </a14:imgProps>
              </a:ext>
              <a:ext uri="{28A0092B-C50C-407E-A947-70E740481C1C}">
                <a14:useLocalDpi xmlns:a14="http://schemas.microsoft.com/office/drawing/2010/main" val="0"/>
              </a:ext>
            </a:extLst>
          </a:blip>
          <a:stretch>
            <a:fillRect/>
          </a:stretch>
        </p:blipFill>
        <p:spPr>
          <a:xfrm>
            <a:off x="755576" y="404664"/>
            <a:ext cx="7445838" cy="5584378"/>
          </a:xfrm>
          <a:prstGeom prst="rect">
            <a:avLst/>
          </a:prstGeom>
          <a:effectLst>
            <a:glow>
              <a:schemeClr val="bg1">
                <a:alpha val="0"/>
              </a:schemeClr>
            </a:glow>
          </a:effectLst>
        </p:spPr>
      </p:pic>
      <p:sp>
        <p:nvSpPr>
          <p:cNvPr id="4"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fi-FI" dirty="0">
              <a:latin typeface="Agency FB" pitchFamily="34" charset="0"/>
            </a:endParaRPr>
          </a:p>
        </p:txBody>
      </p:sp>
    </p:spTree>
    <p:extLst>
      <p:ext uri="{BB962C8B-B14F-4D97-AF65-F5344CB8AC3E}">
        <p14:creationId xmlns:p14="http://schemas.microsoft.com/office/powerpoint/2010/main" val="3243834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040" y="293443"/>
            <a:ext cx="7548331" cy="5661248"/>
          </a:xfrm>
          <a:prstGeom prst="rect">
            <a:avLst/>
          </a:prstGeom>
        </p:spPr>
      </p:pic>
    </p:spTree>
    <p:extLst>
      <p:ext uri="{BB962C8B-B14F-4D97-AF65-F5344CB8AC3E}">
        <p14:creationId xmlns:p14="http://schemas.microsoft.com/office/powerpoint/2010/main" val="4235688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103" y="1052736"/>
            <a:ext cx="7577794" cy="3765216"/>
          </a:xfrm>
          <a:prstGeom prst="rect">
            <a:avLst/>
          </a:prstGeom>
        </p:spPr>
      </p:pic>
      <p:sp>
        <p:nvSpPr>
          <p:cNvPr id="4" name="Title 1"/>
          <p:cNvSpPr txBox="1">
            <a:spLocks/>
          </p:cNvSpPr>
          <p:nvPr/>
        </p:nvSpPr>
        <p:spPr>
          <a:xfrm>
            <a:off x="457200" y="116632"/>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fi-FI" dirty="0">
              <a:latin typeface="Agency FB" pitchFamily="34" charset="0"/>
            </a:endParaRPr>
          </a:p>
        </p:txBody>
      </p:sp>
    </p:spTree>
    <p:extLst>
      <p:ext uri="{BB962C8B-B14F-4D97-AF65-F5344CB8AC3E}">
        <p14:creationId xmlns:p14="http://schemas.microsoft.com/office/powerpoint/2010/main" val="2983053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0901" y="5949280"/>
            <a:ext cx="1023888" cy="59833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92" y="0"/>
            <a:ext cx="7691215" cy="6858000"/>
          </a:xfrm>
          <a:prstGeom prst="rect">
            <a:avLst/>
          </a:prstGeom>
        </p:spPr>
      </p:pic>
    </p:spTree>
    <p:extLst>
      <p:ext uri="{BB962C8B-B14F-4D97-AF65-F5344CB8AC3E}">
        <p14:creationId xmlns:p14="http://schemas.microsoft.com/office/powerpoint/2010/main" val="2767965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238" y="6165304"/>
            <a:ext cx="1023937"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046" y="404664"/>
            <a:ext cx="7452320" cy="5589240"/>
          </a:xfrm>
          <a:prstGeom prst="rect">
            <a:avLst/>
          </a:prstGeom>
        </p:spPr>
      </p:pic>
    </p:spTree>
    <p:extLst>
      <p:ext uri="{BB962C8B-B14F-4D97-AF65-F5344CB8AC3E}">
        <p14:creationId xmlns:p14="http://schemas.microsoft.com/office/powerpoint/2010/main" val="139899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111</TotalTime>
  <Words>295</Words>
  <Application>Microsoft Office PowerPoint</Application>
  <PresentationFormat>On-screen Show (4:3)</PresentationFormat>
  <Paragraphs>27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t:lpstr>
      <vt:lpstr>PowerPoint Presentation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13</cp:revision>
  <dcterms:created xsi:type="dcterms:W3CDTF">2012-09-14T12:08:30Z</dcterms:created>
  <dcterms:modified xsi:type="dcterms:W3CDTF">2012-09-17T08:03:28Z</dcterms:modified>
</cp:coreProperties>
</file>