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90" r:id="rId2"/>
    <p:sldId id="288" r:id="rId3"/>
    <p:sldId id="289" r:id="rId4"/>
    <p:sldId id="274" r:id="rId5"/>
    <p:sldId id="281" r:id="rId6"/>
    <p:sldId id="285" r:id="rId7"/>
    <p:sldId id="282" r:id="rId8"/>
    <p:sldId id="275" r:id="rId9"/>
    <p:sldId id="277" r:id="rId10"/>
    <p:sldId id="283" r:id="rId11"/>
    <p:sldId id="284"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104" y="-90"/>
      </p:cViewPr>
      <p:guideLst>
        <p:guide orient="horz" pos="845"/>
        <p:guide pos="476"/>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i-FI"/>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C81B3AC-1E24-4C7B-8A3E-20D592D6E253}" type="datetimeFigureOut">
              <a:rPr lang="fi-FI"/>
              <a:pPr>
                <a:defRPr/>
              </a:pPr>
              <a:t>30.8.2012</a:t>
            </a:fld>
            <a:endParaRPr lang="fi-FI"/>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i-FI"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fi-FI"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i-FI"/>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5270077-C760-447D-8CE6-097E2B413979}" type="slidenum">
              <a:rPr lang="fi-FI"/>
              <a:pPr>
                <a:defRPr/>
              </a:pPr>
              <a:t>‹#›</a:t>
            </a:fld>
            <a:endParaRPr lang="fi-FI"/>
          </a:p>
        </p:txBody>
      </p:sp>
    </p:spTree>
    <p:extLst>
      <p:ext uri="{BB962C8B-B14F-4D97-AF65-F5344CB8AC3E}">
        <p14:creationId xmlns:p14="http://schemas.microsoft.com/office/powerpoint/2010/main" val="169471117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9E029181-4610-499A-B66E-BEDFD9D2C0A4}" type="slidenum">
              <a:rPr lang="fi-FI" smtClean="0"/>
              <a:t>5</a:t>
            </a:fld>
            <a:endParaRPr lang="fi-FI"/>
          </a:p>
        </p:txBody>
      </p:sp>
    </p:spTree>
    <p:extLst>
      <p:ext uri="{BB962C8B-B14F-4D97-AF65-F5344CB8AC3E}">
        <p14:creationId xmlns:p14="http://schemas.microsoft.com/office/powerpoint/2010/main" val="2105386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5270077-C760-447D-8CE6-097E2B413979}" type="slidenum">
              <a:rPr lang="fi-FI" smtClean="0"/>
              <a:pPr>
                <a:defRPr/>
              </a:pPr>
              <a:t>6</a:t>
            </a:fld>
            <a:endParaRPr lang="fi-FI"/>
          </a:p>
        </p:txBody>
      </p:sp>
    </p:spTree>
    <p:extLst>
      <p:ext uri="{BB962C8B-B14F-4D97-AF65-F5344CB8AC3E}">
        <p14:creationId xmlns:p14="http://schemas.microsoft.com/office/powerpoint/2010/main" val="1469549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9E029181-4610-499A-B66E-BEDFD9D2C0A4}" type="slidenum">
              <a:rPr lang="fi-FI" smtClean="0"/>
              <a:t>7</a:t>
            </a:fld>
            <a:endParaRPr lang="fi-FI"/>
          </a:p>
        </p:txBody>
      </p:sp>
    </p:spTree>
    <p:extLst>
      <p:ext uri="{BB962C8B-B14F-4D97-AF65-F5344CB8AC3E}">
        <p14:creationId xmlns:p14="http://schemas.microsoft.com/office/powerpoint/2010/main" val="2105386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i-FI"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C971AD-B6AC-488E-81DC-4F402B8104F3}" type="slidenum">
              <a:rPr lang="fi-FI"/>
              <a:pPr fontAlgn="base">
                <a:spcBef>
                  <a:spcPct val="0"/>
                </a:spcBef>
                <a:spcAft>
                  <a:spcPct val="0"/>
                </a:spcAft>
              </a:pPr>
              <a:t>8</a:t>
            </a:fld>
            <a:endParaRPr lang="fi-FI"/>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i-FI"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63A1658-4517-4D7B-B48D-E5A96FF6FF06}" type="slidenum">
              <a:rPr lang="fi-FI"/>
              <a:pPr fontAlgn="base">
                <a:spcBef>
                  <a:spcPct val="0"/>
                </a:spcBef>
                <a:spcAft>
                  <a:spcPct val="0"/>
                </a:spcAft>
              </a:pPr>
              <a:t>9</a:t>
            </a:fld>
            <a:endParaRPr lang="fi-FI"/>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i-FI"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63A1658-4517-4D7B-B48D-E5A96FF6FF06}" type="slidenum">
              <a:rPr lang="fi-FI"/>
              <a:pPr fontAlgn="base">
                <a:spcBef>
                  <a:spcPct val="0"/>
                </a:spcBef>
                <a:spcAft>
                  <a:spcPct val="0"/>
                </a:spcAft>
              </a:pPr>
              <a:t>10</a:t>
            </a:fld>
            <a:endParaRPr lang="fi-FI"/>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i-FI"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63A1658-4517-4D7B-B48D-E5A96FF6FF06}" type="slidenum">
              <a:rPr lang="fi-FI"/>
              <a:pPr fontAlgn="base">
                <a:spcBef>
                  <a:spcPct val="0"/>
                </a:spcBef>
                <a:spcAft>
                  <a:spcPct val="0"/>
                </a:spcAft>
              </a:pPr>
              <a:t>11</a:t>
            </a:fld>
            <a:endParaRPr lang="fi-FI"/>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lvl1pPr>
              <a:defRPr/>
            </a:lvl1pPr>
          </a:lstStyle>
          <a:p>
            <a:pPr>
              <a:defRPr/>
            </a:pPr>
            <a:fld id="{83F6DA19-AB81-452E-9821-74A6D3586BC3}" type="datetimeFigureOut">
              <a:rPr lang="fi-FI"/>
              <a:pPr>
                <a:defRPr/>
              </a:pPr>
              <a:t>30.8.2012</a:t>
            </a:fld>
            <a:endParaRPr lang="fi-FI"/>
          </a:p>
        </p:txBody>
      </p:sp>
      <p:sp>
        <p:nvSpPr>
          <p:cNvPr id="5" name="Footer Placeholder 4"/>
          <p:cNvSpPr>
            <a:spLocks noGrp="1"/>
          </p:cNvSpPr>
          <p:nvPr>
            <p:ph type="ftr" sz="quarter" idx="11"/>
          </p:nvPr>
        </p:nvSpPr>
        <p:spPr/>
        <p:txBody>
          <a:bodyPr/>
          <a:lstStyle>
            <a:lvl1pPr>
              <a:defRPr/>
            </a:lvl1pPr>
          </a:lstStyle>
          <a:p>
            <a:pPr>
              <a:defRPr/>
            </a:pPr>
            <a:endParaRPr lang="fi-FI"/>
          </a:p>
        </p:txBody>
      </p:sp>
      <p:sp>
        <p:nvSpPr>
          <p:cNvPr id="6" name="Slide Number Placeholder 5"/>
          <p:cNvSpPr>
            <a:spLocks noGrp="1"/>
          </p:cNvSpPr>
          <p:nvPr>
            <p:ph type="sldNum" sz="quarter" idx="12"/>
          </p:nvPr>
        </p:nvSpPr>
        <p:spPr/>
        <p:txBody>
          <a:bodyPr/>
          <a:lstStyle>
            <a:lvl1pPr>
              <a:defRPr/>
            </a:lvl1pPr>
          </a:lstStyle>
          <a:p>
            <a:pPr>
              <a:defRPr/>
            </a:pPr>
            <a:fld id="{241166E0-6B72-42C1-A955-A8C44873BFC8}" type="slidenum">
              <a:rPr lang="fi-FI"/>
              <a:pPr>
                <a:defRPr/>
              </a:pPr>
              <a:t>‹#›</a:t>
            </a:fld>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lvl1pPr>
              <a:defRPr/>
            </a:lvl1pPr>
          </a:lstStyle>
          <a:p>
            <a:pPr>
              <a:defRPr/>
            </a:pPr>
            <a:fld id="{CA43E17A-6BA7-43E5-A301-C40C81AD5FC5}" type="datetimeFigureOut">
              <a:rPr lang="fi-FI"/>
              <a:pPr>
                <a:defRPr/>
              </a:pPr>
              <a:t>30.8.2012</a:t>
            </a:fld>
            <a:endParaRPr lang="fi-FI"/>
          </a:p>
        </p:txBody>
      </p:sp>
      <p:sp>
        <p:nvSpPr>
          <p:cNvPr id="5" name="Footer Placeholder 4"/>
          <p:cNvSpPr>
            <a:spLocks noGrp="1"/>
          </p:cNvSpPr>
          <p:nvPr>
            <p:ph type="ftr" sz="quarter" idx="11"/>
          </p:nvPr>
        </p:nvSpPr>
        <p:spPr/>
        <p:txBody>
          <a:bodyPr/>
          <a:lstStyle>
            <a:lvl1pPr>
              <a:defRPr/>
            </a:lvl1pPr>
          </a:lstStyle>
          <a:p>
            <a:pPr>
              <a:defRPr/>
            </a:pPr>
            <a:endParaRPr lang="fi-FI"/>
          </a:p>
        </p:txBody>
      </p:sp>
      <p:sp>
        <p:nvSpPr>
          <p:cNvPr id="6" name="Slide Number Placeholder 5"/>
          <p:cNvSpPr>
            <a:spLocks noGrp="1"/>
          </p:cNvSpPr>
          <p:nvPr>
            <p:ph type="sldNum" sz="quarter" idx="12"/>
          </p:nvPr>
        </p:nvSpPr>
        <p:spPr/>
        <p:txBody>
          <a:bodyPr/>
          <a:lstStyle>
            <a:lvl1pPr>
              <a:defRPr/>
            </a:lvl1pPr>
          </a:lstStyle>
          <a:p>
            <a:pPr>
              <a:defRPr/>
            </a:pPr>
            <a:fld id="{7AB35D6E-8F64-47D2-9FDA-DE9A480DC560}" type="slidenum">
              <a:rPr lang="fi-FI"/>
              <a:pPr>
                <a:defRPr/>
              </a:pPr>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lvl1pPr>
              <a:defRPr/>
            </a:lvl1pPr>
          </a:lstStyle>
          <a:p>
            <a:pPr>
              <a:defRPr/>
            </a:pPr>
            <a:fld id="{83E123EA-FAFD-4501-870D-09B03DD35924}" type="datetimeFigureOut">
              <a:rPr lang="fi-FI"/>
              <a:pPr>
                <a:defRPr/>
              </a:pPr>
              <a:t>30.8.2012</a:t>
            </a:fld>
            <a:endParaRPr lang="fi-FI"/>
          </a:p>
        </p:txBody>
      </p:sp>
      <p:sp>
        <p:nvSpPr>
          <p:cNvPr id="5" name="Footer Placeholder 4"/>
          <p:cNvSpPr>
            <a:spLocks noGrp="1"/>
          </p:cNvSpPr>
          <p:nvPr>
            <p:ph type="ftr" sz="quarter" idx="11"/>
          </p:nvPr>
        </p:nvSpPr>
        <p:spPr/>
        <p:txBody>
          <a:bodyPr/>
          <a:lstStyle>
            <a:lvl1pPr>
              <a:defRPr/>
            </a:lvl1pPr>
          </a:lstStyle>
          <a:p>
            <a:pPr>
              <a:defRPr/>
            </a:pPr>
            <a:endParaRPr lang="fi-FI"/>
          </a:p>
        </p:txBody>
      </p:sp>
      <p:sp>
        <p:nvSpPr>
          <p:cNvPr id="6" name="Slide Number Placeholder 5"/>
          <p:cNvSpPr>
            <a:spLocks noGrp="1"/>
          </p:cNvSpPr>
          <p:nvPr>
            <p:ph type="sldNum" sz="quarter" idx="12"/>
          </p:nvPr>
        </p:nvSpPr>
        <p:spPr/>
        <p:txBody>
          <a:bodyPr/>
          <a:lstStyle>
            <a:lvl1pPr>
              <a:defRPr/>
            </a:lvl1pPr>
          </a:lstStyle>
          <a:p>
            <a:pPr>
              <a:defRPr/>
            </a:pPr>
            <a:fld id="{20E2CB8A-22C5-4F30-99D5-D70720948971}" type="slidenum">
              <a:rPr lang="fi-FI"/>
              <a:pPr>
                <a:defRPr/>
              </a:pPr>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lvl1pPr>
              <a:defRPr/>
            </a:lvl1pPr>
          </a:lstStyle>
          <a:p>
            <a:pPr>
              <a:defRPr/>
            </a:pPr>
            <a:fld id="{DC593222-FD00-4055-9640-975627E28C0E}" type="datetimeFigureOut">
              <a:rPr lang="fi-FI"/>
              <a:pPr>
                <a:defRPr/>
              </a:pPr>
              <a:t>30.8.2012</a:t>
            </a:fld>
            <a:endParaRPr lang="fi-FI"/>
          </a:p>
        </p:txBody>
      </p:sp>
      <p:sp>
        <p:nvSpPr>
          <p:cNvPr id="5" name="Footer Placeholder 4"/>
          <p:cNvSpPr>
            <a:spLocks noGrp="1"/>
          </p:cNvSpPr>
          <p:nvPr>
            <p:ph type="ftr" sz="quarter" idx="11"/>
          </p:nvPr>
        </p:nvSpPr>
        <p:spPr/>
        <p:txBody>
          <a:bodyPr/>
          <a:lstStyle>
            <a:lvl1pPr>
              <a:defRPr/>
            </a:lvl1pPr>
          </a:lstStyle>
          <a:p>
            <a:pPr>
              <a:defRPr/>
            </a:pPr>
            <a:endParaRPr lang="fi-FI"/>
          </a:p>
        </p:txBody>
      </p:sp>
      <p:sp>
        <p:nvSpPr>
          <p:cNvPr id="6" name="Slide Number Placeholder 5"/>
          <p:cNvSpPr>
            <a:spLocks noGrp="1"/>
          </p:cNvSpPr>
          <p:nvPr>
            <p:ph type="sldNum" sz="quarter" idx="12"/>
          </p:nvPr>
        </p:nvSpPr>
        <p:spPr/>
        <p:txBody>
          <a:bodyPr/>
          <a:lstStyle>
            <a:lvl1pPr>
              <a:defRPr/>
            </a:lvl1pPr>
          </a:lstStyle>
          <a:p>
            <a:pPr>
              <a:defRPr/>
            </a:pPr>
            <a:fld id="{D352B941-97E9-4499-9C4E-6F890C6F8DB9}" type="slidenum">
              <a:rPr lang="fi-FI"/>
              <a:pPr>
                <a:defRPr/>
              </a:pPr>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9AC5FFB-3E96-4DE4-85E0-3481857AB7B4}" type="datetimeFigureOut">
              <a:rPr lang="fi-FI"/>
              <a:pPr>
                <a:defRPr/>
              </a:pPr>
              <a:t>30.8.2012</a:t>
            </a:fld>
            <a:endParaRPr lang="fi-FI"/>
          </a:p>
        </p:txBody>
      </p:sp>
      <p:sp>
        <p:nvSpPr>
          <p:cNvPr id="5" name="Footer Placeholder 4"/>
          <p:cNvSpPr>
            <a:spLocks noGrp="1"/>
          </p:cNvSpPr>
          <p:nvPr>
            <p:ph type="ftr" sz="quarter" idx="11"/>
          </p:nvPr>
        </p:nvSpPr>
        <p:spPr/>
        <p:txBody>
          <a:bodyPr/>
          <a:lstStyle>
            <a:lvl1pPr>
              <a:defRPr/>
            </a:lvl1pPr>
          </a:lstStyle>
          <a:p>
            <a:pPr>
              <a:defRPr/>
            </a:pPr>
            <a:endParaRPr lang="fi-FI"/>
          </a:p>
        </p:txBody>
      </p:sp>
      <p:sp>
        <p:nvSpPr>
          <p:cNvPr id="6" name="Slide Number Placeholder 5"/>
          <p:cNvSpPr>
            <a:spLocks noGrp="1"/>
          </p:cNvSpPr>
          <p:nvPr>
            <p:ph type="sldNum" sz="quarter" idx="12"/>
          </p:nvPr>
        </p:nvSpPr>
        <p:spPr/>
        <p:txBody>
          <a:bodyPr/>
          <a:lstStyle>
            <a:lvl1pPr>
              <a:defRPr/>
            </a:lvl1pPr>
          </a:lstStyle>
          <a:p>
            <a:pPr>
              <a:defRPr/>
            </a:pPr>
            <a:fld id="{92482D8E-F617-4CAA-A5E9-73E94B115A72}" type="slidenum">
              <a:rPr lang="fi-FI"/>
              <a:pPr>
                <a:defRPr/>
              </a:pPr>
              <a:t>‹#›</a:t>
            </a:fld>
            <a:endParaRPr lang="fi-F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3"/>
          <p:cNvSpPr>
            <a:spLocks noGrp="1"/>
          </p:cNvSpPr>
          <p:nvPr>
            <p:ph type="dt" sz="half" idx="10"/>
          </p:nvPr>
        </p:nvSpPr>
        <p:spPr/>
        <p:txBody>
          <a:bodyPr/>
          <a:lstStyle>
            <a:lvl1pPr>
              <a:defRPr/>
            </a:lvl1pPr>
          </a:lstStyle>
          <a:p>
            <a:pPr>
              <a:defRPr/>
            </a:pPr>
            <a:fld id="{8FC974D8-69BC-4426-8A05-47ED399FA994}" type="datetimeFigureOut">
              <a:rPr lang="fi-FI"/>
              <a:pPr>
                <a:defRPr/>
              </a:pPr>
              <a:t>30.8.2012</a:t>
            </a:fld>
            <a:endParaRPr lang="fi-FI"/>
          </a:p>
        </p:txBody>
      </p:sp>
      <p:sp>
        <p:nvSpPr>
          <p:cNvPr id="6" name="Footer Placeholder 4"/>
          <p:cNvSpPr>
            <a:spLocks noGrp="1"/>
          </p:cNvSpPr>
          <p:nvPr>
            <p:ph type="ftr" sz="quarter" idx="11"/>
          </p:nvPr>
        </p:nvSpPr>
        <p:spPr/>
        <p:txBody>
          <a:bodyPr/>
          <a:lstStyle>
            <a:lvl1pPr>
              <a:defRPr/>
            </a:lvl1pPr>
          </a:lstStyle>
          <a:p>
            <a:pPr>
              <a:defRPr/>
            </a:pPr>
            <a:endParaRPr lang="fi-FI"/>
          </a:p>
        </p:txBody>
      </p:sp>
      <p:sp>
        <p:nvSpPr>
          <p:cNvPr id="7" name="Slide Number Placeholder 5"/>
          <p:cNvSpPr>
            <a:spLocks noGrp="1"/>
          </p:cNvSpPr>
          <p:nvPr>
            <p:ph type="sldNum" sz="quarter" idx="12"/>
          </p:nvPr>
        </p:nvSpPr>
        <p:spPr/>
        <p:txBody>
          <a:bodyPr/>
          <a:lstStyle>
            <a:lvl1pPr>
              <a:defRPr/>
            </a:lvl1pPr>
          </a:lstStyle>
          <a:p>
            <a:pPr>
              <a:defRPr/>
            </a:pPr>
            <a:fld id="{2052013D-D297-49AE-A3FB-604D7B379DB1}" type="slidenum">
              <a:rPr lang="fi-FI"/>
              <a:pPr>
                <a:defRPr/>
              </a:pPr>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3"/>
          <p:cNvSpPr>
            <a:spLocks noGrp="1"/>
          </p:cNvSpPr>
          <p:nvPr>
            <p:ph type="dt" sz="half" idx="10"/>
          </p:nvPr>
        </p:nvSpPr>
        <p:spPr/>
        <p:txBody>
          <a:bodyPr/>
          <a:lstStyle>
            <a:lvl1pPr>
              <a:defRPr/>
            </a:lvl1pPr>
          </a:lstStyle>
          <a:p>
            <a:pPr>
              <a:defRPr/>
            </a:pPr>
            <a:fld id="{B1A37E2B-D07C-43D5-BFA2-3446EBC5CA07}" type="datetimeFigureOut">
              <a:rPr lang="fi-FI"/>
              <a:pPr>
                <a:defRPr/>
              </a:pPr>
              <a:t>30.8.2012</a:t>
            </a:fld>
            <a:endParaRPr lang="fi-FI"/>
          </a:p>
        </p:txBody>
      </p:sp>
      <p:sp>
        <p:nvSpPr>
          <p:cNvPr id="8" name="Footer Placeholder 4"/>
          <p:cNvSpPr>
            <a:spLocks noGrp="1"/>
          </p:cNvSpPr>
          <p:nvPr>
            <p:ph type="ftr" sz="quarter" idx="11"/>
          </p:nvPr>
        </p:nvSpPr>
        <p:spPr/>
        <p:txBody>
          <a:bodyPr/>
          <a:lstStyle>
            <a:lvl1pPr>
              <a:defRPr/>
            </a:lvl1pPr>
          </a:lstStyle>
          <a:p>
            <a:pPr>
              <a:defRPr/>
            </a:pPr>
            <a:endParaRPr lang="fi-FI"/>
          </a:p>
        </p:txBody>
      </p:sp>
      <p:sp>
        <p:nvSpPr>
          <p:cNvPr id="9" name="Slide Number Placeholder 5"/>
          <p:cNvSpPr>
            <a:spLocks noGrp="1"/>
          </p:cNvSpPr>
          <p:nvPr>
            <p:ph type="sldNum" sz="quarter" idx="12"/>
          </p:nvPr>
        </p:nvSpPr>
        <p:spPr/>
        <p:txBody>
          <a:bodyPr/>
          <a:lstStyle>
            <a:lvl1pPr>
              <a:defRPr/>
            </a:lvl1pPr>
          </a:lstStyle>
          <a:p>
            <a:pPr>
              <a:defRPr/>
            </a:pPr>
            <a:fld id="{8A8F9C25-4022-463B-B086-F20E19C81EFA}" type="slidenum">
              <a:rPr lang="fi-FI"/>
              <a:pPr>
                <a:defRPr/>
              </a:pPr>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3"/>
          <p:cNvSpPr>
            <a:spLocks noGrp="1"/>
          </p:cNvSpPr>
          <p:nvPr>
            <p:ph type="dt" sz="half" idx="10"/>
          </p:nvPr>
        </p:nvSpPr>
        <p:spPr/>
        <p:txBody>
          <a:bodyPr/>
          <a:lstStyle>
            <a:lvl1pPr>
              <a:defRPr/>
            </a:lvl1pPr>
          </a:lstStyle>
          <a:p>
            <a:pPr>
              <a:defRPr/>
            </a:pPr>
            <a:fld id="{34DEBFCC-E18B-4F76-92F8-0EBE28471F68}" type="datetimeFigureOut">
              <a:rPr lang="fi-FI"/>
              <a:pPr>
                <a:defRPr/>
              </a:pPr>
              <a:t>30.8.2012</a:t>
            </a:fld>
            <a:endParaRPr lang="fi-FI"/>
          </a:p>
        </p:txBody>
      </p:sp>
      <p:sp>
        <p:nvSpPr>
          <p:cNvPr id="4" name="Footer Placeholder 4"/>
          <p:cNvSpPr>
            <a:spLocks noGrp="1"/>
          </p:cNvSpPr>
          <p:nvPr>
            <p:ph type="ftr" sz="quarter" idx="11"/>
          </p:nvPr>
        </p:nvSpPr>
        <p:spPr/>
        <p:txBody>
          <a:bodyPr/>
          <a:lstStyle>
            <a:lvl1pPr>
              <a:defRPr/>
            </a:lvl1pPr>
          </a:lstStyle>
          <a:p>
            <a:pPr>
              <a:defRPr/>
            </a:pPr>
            <a:endParaRPr lang="fi-FI"/>
          </a:p>
        </p:txBody>
      </p:sp>
      <p:sp>
        <p:nvSpPr>
          <p:cNvPr id="5" name="Slide Number Placeholder 5"/>
          <p:cNvSpPr>
            <a:spLocks noGrp="1"/>
          </p:cNvSpPr>
          <p:nvPr>
            <p:ph type="sldNum" sz="quarter" idx="12"/>
          </p:nvPr>
        </p:nvSpPr>
        <p:spPr/>
        <p:txBody>
          <a:bodyPr/>
          <a:lstStyle>
            <a:lvl1pPr>
              <a:defRPr/>
            </a:lvl1pPr>
          </a:lstStyle>
          <a:p>
            <a:pPr>
              <a:defRPr/>
            </a:pPr>
            <a:fld id="{ED81C698-DF10-464F-9DC2-DCB9BE82F3AE}" type="slidenum">
              <a:rPr lang="fi-FI"/>
              <a:pPr>
                <a:defRPr/>
              </a:pPr>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7D1FD53-9A3D-4799-89CB-49FBE8902506}" type="datetimeFigureOut">
              <a:rPr lang="fi-FI"/>
              <a:pPr>
                <a:defRPr/>
              </a:pPr>
              <a:t>30.8.2012</a:t>
            </a:fld>
            <a:endParaRPr lang="fi-FI"/>
          </a:p>
        </p:txBody>
      </p:sp>
      <p:sp>
        <p:nvSpPr>
          <p:cNvPr id="3" name="Footer Placeholder 4"/>
          <p:cNvSpPr>
            <a:spLocks noGrp="1"/>
          </p:cNvSpPr>
          <p:nvPr>
            <p:ph type="ftr" sz="quarter" idx="11"/>
          </p:nvPr>
        </p:nvSpPr>
        <p:spPr/>
        <p:txBody>
          <a:bodyPr/>
          <a:lstStyle>
            <a:lvl1pPr>
              <a:defRPr/>
            </a:lvl1pPr>
          </a:lstStyle>
          <a:p>
            <a:pPr>
              <a:defRPr/>
            </a:pPr>
            <a:endParaRPr lang="fi-FI"/>
          </a:p>
        </p:txBody>
      </p:sp>
      <p:sp>
        <p:nvSpPr>
          <p:cNvPr id="4" name="Slide Number Placeholder 5"/>
          <p:cNvSpPr>
            <a:spLocks noGrp="1"/>
          </p:cNvSpPr>
          <p:nvPr>
            <p:ph type="sldNum" sz="quarter" idx="12"/>
          </p:nvPr>
        </p:nvSpPr>
        <p:spPr/>
        <p:txBody>
          <a:bodyPr/>
          <a:lstStyle>
            <a:lvl1pPr>
              <a:defRPr/>
            </a:lvl1pPr>
          </a:lstStyle>
          <a:p>
            <a:pPr>
              <a:defRPr/>
            </a:pPr>
            <a:fld id="{225C966A-5E3C-42EC-A535-BD147EB5A02C}" type="slidenum">
              <a:rPr lang="fi-FI"/>
              <a:pPr>
                <a:defRPr/>
              </a:pPr>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B4DF243-0D43-4E93-B1F7-3792851DD7A6}" type="datetimeFigureOut">
              <a:rPr lang="fi-FI"/>
              <a:pPr>
                <a:defRPr/>
              </a:pPr>
              <a:t>30.8.2012</a:t>
            </a:fld>
            <a:endParaRPr lang="fi-FI"/>
          </a:p>
        </p:txBody>
      </p:sp>
      <p:sp>
        <p:nvSpPr>
          <p:cNvPr id="6" name="Footer Placeholder 4"/>
          <p:cNvSpPr>
            <a:spLocks noGrp="1"/>
          </p:cNvSpPr>
          <p:nvPr>
            <p:ph type="ftr" sz="quarter" idx="11"/>
          </p:nvPr>
        </p:nvSpPr>
        <p:spPr/>
        <p:txBody>
          <a:bodyPr/>
          <a:lstStyle>
            <a:lvl1pPr>
              <a:defRPr/>
            </a:lvl1pPr>
          </a:lstStyle>
          <a:p>
            <a:pPr>
              <a:defRPr/>
            </a:pPr>
            <a:endParaRPr lang="fi-FI"/>
          </a:p>
        </p:txBody>
      </p:sp>
      <p:sp>
        <p:nvSpPr>
          <p:cNvPr id="7" name="Slide Number Placeholder 5"/>
          <p:cNvSpPr>
            <a:spLocks noGrp="1"/>
          </p:cNvSpPr>
          <p:nvPr>
            <p:ph type="sldNum" sz="quarter" idx="12"/>
          </p:nvPr>
        </p:nvSpPr>
        <p:spPr/>
        <p:txBody>
          <a:bodyPr/>
          <a:lstStyle>
            <a:lvl1pPr>
              <a:defRPr/>
            </a:lvl1pPr>
          </a:lstStyle>
          <a:p>
            <a:pPr>
              <a:defRPr/>
            </a:pPr>
            <a:fld id="{172FF8C9-F964-4624-A501-02EC33EDB5C9}" type="slidenum">
              <a:rPr lang="fi-FI"/>
              <a:pPr>
                <a:defRPr/>
              </a:pPr>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C342A59-AFAB-4DDD-9757-73F5DE3B6A5F}" type="datetimeFigureOut">
              <a:rPr lang="fi-FI"/>
              <a:pPr>
                <a:defRPr/>
              </a:pPr>
              <a:t>30.8.2012</a:t>
            </a:fld>
            <a:endParaRPr lang="fi-FI"/>
          </a:p>
        </p:txBody>
      </p:sp>
      <p:sp>
        <p:nvSpPr>
          <p:cNvPr id="6" name="Footer Placeholder 4"/>
          <p:cNvSpPr>
            <a:spLocks noGrp="1"/>
          </p:cNvSpPr>
          <p:nvPr>
            <p:ph type="ftr" sz="quarter" idx="11"/>
          </p:nvPr>
        </p:nvSpPr>
        <p:spPr/>
        <p:txBody>
          <a:bodyPr/>
          <a:lstStyle>
            <a:lvl1pPr>
              <a:defRPr/>
            </a:lvl1pPr>
          </a:lstStyle>
          <a:p>
            <a:pPr>
              <a:defRPr/>
            </a:pPr>
            <a:endParaRPr lang="fi-FI"/>
          </a:p>
        </p:txBody>
      </p:sp>
      <p:sp>
        <p:nvSpPr>
          <p:cNvPr id="7" name="Slide Number Placeholder 5"/>
          <p:cNvSpPr>
            <a:spLocks noGrp="1"/>
          </p:cNvSpPr>
          <p:nvPr>
            <p:ph type="sldNum" sz="quarter" idx="12"/>
          </p:nvPr>
        </p:nvSpPr>
        <p:spPr/>
        <p:txBody>
          <a:bodyPr/>
          <a:lstStyle>
            <a:lvl1pPr>
              <a:defRPr/>
            </a:lvl1pPr>
          </a:lstStyle>
          <a:p>
            <a:pPr>
              <a:defRPr/>
            </a:pPr>
            <a:fld id="{B7C6642C-876A-48B7-B7A3-9014A7F3919B}" type="slidenum">
              <a:rPr lang="fi-FI"/>
              <a:pPr>
                <a:defRPr/>
              </a:pPr>
              <a:t>‹#›</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i-FI"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22986DE9-10E8-4AE7-91E3-F379718F3CC2}" type="datetimeFigureOut">
              <a:rPr lang="fi-FI"/>
              <a:pPr>
                <a:defRPr/>
              </a:pPr>
              <a:t>30.8.2012</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EB96A7C-7A14-4762-A7BA-1D5530BAF522}" type="slidenum">
              <a:rPr lang="fi-FI"/>
              <a:pPr>
                <a:defRPr/>
              </a:pPr>
              <a:t>‹#›</a:t>
            </a:fld>
            <a:endParaRPr lang="fi-FI"/>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3059113" y="1916113"/>
            <a:ext cx="2808287" cy="2428875"/>
          </a:xfrm>
          <a:prstGeom prst="rect">
            <a:avLst/>
          </a:prstGeom>
          <a:noFill/>
          <a:ln w="9525">
            <a:noFill/>
            <a:miter lim="800000"/>
            <a:headEnd/>
            <a:tailEnd/>
          </a:ln>
        </p:spPr>
      </p:pic>
      <p:pic>
        <p:nvPicPr>
          <p:cNvPr id="14345" name="Picture 4"/>
          <p:cNvPicPr>
            <a:picLocks noChangeAspect="1"/>
          </p:cNvPicPr>
          <p:nvPr/>
        </p:nvPicPr>
        <p:blipFill>
          <a:blip r:embed="rId3"/>
          <a:srcRect/>
          <a:stretch>
            <a:fillRect/>
          </a:stretch>
        </p:blipFill>
        <p:spPr bwMode="auto">
          <a:xfrm>
            <a:off x="6661150" y="5741988"/>
            <a:ext cx="1079500" cy="525462"/>
          </a:xfrm>
          <a:prstGeom prst="rect">
            <a:avLst/>
          </a:prstGeom>
          <a:noFill/>
          <a:ln w="9525">
            <a:noFill/>
            <a:miter lim="800000"/>
            <a:headEnd/>
            <a:tailEnd/>
          </a:ln>
        </p:spPr>
      </p:pic>
      <p:pic>
        <p:nvPicPr>
          <p:cNvPr id="14346" name="Picture 5"/>
          <p:cNvPicPr>
            <a:picLocks noChangeAspect="1"/>
          </p:cNvPicPr>
          <p:nvPr/>
        </p:nvPicPr>
        <p:blipFill>
          <a:blip r:embed="rId4"/>
          <a:srcRect/>
          <a:stretch>
            <a:fillRect/>
          </a:stretch>
        </p:blipFill>
        <p:spPr bwMode="auto">
          <a:xfrm>
            <a:off x="3563938" y="5734050"/>
            <a:ext cx="576262" cy="533400"/>
          </a:xfrm>
          <a:prstGeom prst="rect">
            <a:avLst/>
          </a:prstGeom>
          <a:noFill/>
          <a:ln w="9525">
            <a:noFill/>
            <a:miter lim="800000"/>
            <a:headEnd/>
            <a:tailEnd/>
          </a:ln>
        </p:spPr>
      </p:pic>
      <p:pic>
        <p:nvPicPr>
          <p:cNvPr id="14347" name="Picture 7"/>
          <p:cNvPicPr>
            <a:picLocks noChangeAspect="1"/>
          </p:cNvPicPr>
          <p:nvPr/>
        </p:nvPicPr>
        <p:blipFill>
          <a:blip r:embed="rId5"/>
          <a:srcRect/>
          <a:stretch>
            <a:fillRect/>
          </a:stretch>
        </p:blipFill>
        <p:spPr bwMode="auto">
          <a:xfrm>
            <a:off x="4570413" y="5748338"/>
            <a:ext cx="1441450" cy="554037"/>
          </a:xfrm>
          <a:prstGeom prst="rect">
            <a:avLst/>
          </a:prstGeom>
          <a:noFill/>
          <a:ln w="9525">
            <a:noFill/>
            <a:miter lim="800000"/>
            <a:headEnd/>
            <a:tailEnd/>
          </a:ln>
        </p:spPr>
      </p:pic>
      <p:pic>
        <p:nvPicPr>
          <p:cNvPr id="14348" name="Picture 255"/>
          <p:cNvPicPr>
            <a:picLocks noChangeAspect="1" noChangeArrowheads="1"/>
          </p:cNvPicPr>
          <p:nvPr/>
        </p:nvPicPr>
        <p:blipFill>
          <a:blip r:embed="rId6"/>
          <a:srcRect/>
          <a:stretch>
            <a:fillRect/>
          </a:stretch>
        </p:blipFill>
        <p:spPr bwMode="auto">
          <a:xfrm>
            <a:off x="1258888" y="5870575"/>
            <a:ext cx="1584325" cy="382588"/>
          </a:xfrm>
          <a:prstGeom prst="rect">
            <a:avLst/>
          </a:prstGeom>
          <a:noFill/>
          <a:ln w="9525">
            <a:noFill/>
            <a:miter lim="800000"/>
            <a:headEnd/>
            <a:tailEnd/>
          </a:ln>
        </p:spPr>
      </p:pic>
      <p:sp>
        <p:nvSpPr>
          <p:cNvPr id="7" name="Rectangle 6"/>
          <p:cNvSpPr/>
          <p:nvPr/>
        </p:nvSpPr>
        <p:spPr>
          <a:xfrm>
            <a:off x="755649" y="4508551"/>
            <a:ext cx="7519987" cy="400110"/>
          </a:xfrm>
          <a:prstGeom prst="rect">
            <a:avLst/>
          </a:prstGeom>
        </p:spPr>
        <p:txBody>
          <a:bodyPr wrap="square">
            <a:spAutoFit/>
          </a:bodyPr>
          <a:lstStyle/>
          <a:p>
            <a:pPr algn="ctr"/>
            <a:r>
              <a:rPr lang="fi-FI" sz="2000" b="1" dirty="0" smtClean="0">
                <a:solidFill>
                  <a:srgbClr val="FF6600"/>
                </a:solidFill>
                <a:latin typeface="+mn-lt"/>
              </a:rPr>
              <a:t>2012</a:t>
            </a:r>
            <a:endParaRPr lang="en-US" sz="2000" b="1" dirty="0" smtClean="0">
              <a:solidFill>
                <a:srgbClr val="FF6600"/>
              </a:solidFill>
              <a:latin typeface="+mn-lt"/>
            </a:endParaRPr>
          </a:p>
        </p:txBody>
      </p:sp>
    </p:spTree>
    <p:extLst>
      <p:ext uri="{BB962C8B-B14F-4D97-AF65-F5344CB8AC3E}">
        <p14:creationId xmlns:p14="http://schemas.microsoft.com/office/powerpoint/2010/main" val="25668486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a:srcRect/>
          <a:stretch>
            <a:fillRect/>
          </a:stretch>
        </p:blipFill>
        <p:spPr bwMode="auto">
          <a:xfrm>
            <a:off x="7851775" y="5661025"/>
            <a:ext cx="1104900" cy="955675"/>
          </a:xfrm>
          <a:prstGeom prst="rect">
            <a:avLst/>
          </a:prstGeom>
          <a:noFill/>
          <a:ln w="9525">
            <a:noFill/>
            <a:miter lim="800000"/>
            <a:headEnd/>
            <a:tailEnd/>
          </a:ln>
        </p:spPr>
      </p:pic>
      <p:sp>
        <p:nvSpPr>
          <p:cNvPr id="20483" name="Rectangle 5"/>
          <p:cNvSpPr>
            <a:spLocks noChangeArrowheads="1"/>
          </p:cNvSpPr>
          <p:nvPr/>
        </p:nvSpPr>
        <p:spPr bwMode="auto">
          <a:xfrm>
            <a:off x="763588" y="1341438"/>
            <a:ext cx="7624762" cy="276225"/>
          </a:xfrm>
          <a:prstGeom prst="rect">
            <a:avLst/>
          </a:prstGeom>
          <a:noFill/>
          <a:ln w="9525">
            <a:noFill/>
            <a:miter lim="800000"/>
            <a:headEnd/>
            <a:tailEnd/>
          </a:ln>
        </p:spPr>
        <p:txBody>
          <a:bodyPr>
            <a:spAutoFit/>
          </a:bodyPr>
          <a:lstStyle/>
          <a:p>
            <a:r>
              <a:rPr lang="fi-FI" sz="1200" b="1" dirty="0" smtClean="0">
                <a:solidFill>
                  <a:srgbClr val="FF6600"/>
                </a:solidFill>
                <a:latin typeface="Calibri" pitchFamily="34" charset="0"/>
              </a:rPr>
              <a:t>TIMETABLE:  20.8.2012 – 8.10.2012 </a:t>
            </a:r>
            <a:endParaRPr lang="fi-FI" sz="1200" dirty="0">
              <a:solidFill>
                <a:srgbClr val="FF6600"/>
              </a:solidFill>
              <a:latin typeface="Calibri" pitchFamily="34" charset="0"/>
            </a:endParaRPr>
          </a:p>
        </p:txBody>
      </p:sp>
      <p:sp>
        <p:nvSpPr>
          <p:cNvPr id="20485" name="TextBox 12"/>
          <p:cNvSpPr txBox="1">
            <a:spLocks noChangeArrowheads="1"/>
          </p:cNvSpPr>
          <p:nvPr/>
        </p:nvSpPr>
        <p:spPr bwMode="auto">
          <a:xfrm>
            <a:off x="7027863" y="1844675"/>
            <a:ext cx="220662" cy="277813"/>
          </a:xfrm>
          <a:prstGeom prst="rect">
            <a:avLst/>
          </a:prstGeom>
          <a:noFill/>
          <a:ln w="9525">
            <a:noFill/>
            <a:miter lim="800000"/>
            <a:headEnd/>
            <a:tailEnd/>
          </a:ln>
        </p:spPr>
        <p:txBody>
          <a:bodyPr wrap="none">
            <a:spAutoFit/>
          </a:bodyPr>
          <a:lstStyle/>
          <a:p>
            <a:r>
              <a:rPr lang="fi-FI" sz="1200">
                <a:latin typeface="Calibri" pitchFamily="34" charset="0"/>
              </a:rPr>
              <a:t> </a:t>
            </a:r>
          </a:p>
        </p:txBody>
      </p:sp>
      <p:sp>
        <p:nvSpPr>
          <p:cNvPr id="20486" name="TextBox 10"/>
          <p:cNvSpPr txBox="1">
            <a:spLocks noChangeArrowheads="1"/>
          </p:cNvSpPr>
          <p:nvPr/>
        </p:nvSpPr>
        <p:spPr bwMode="auto">
          <a:xfrm flipH="1">
            <a:off x="755650" y="1835150"/>
            <a:ext cx="7648575" cy="3785652"/>
          </a:xfrm>
          <a:prstGeom prst="rect">
            <a:avLst/>
          </a:prstGeom>
          <a:noFill/>
          <a:ln w="9525">
            <a:noFill/>
            <a:miter lim="800000"/>
            <a:headEnd/>
            <a:tailEnd/>
          </a:ln>
        </p:spPr>
        <p:txBody>
          <a:bodyPr>
            <a:spAutoFit/>
          </a:bodyPr>
          <a:lstStyle/>
          <a:p>
            <a:r>
              <a:rPr lang="en-US" sz="1600" b="1" dirty="0" smtClean="0">
                <a:solidFill>
                  <a:srgbClr val="FF6600"/>
                </a:solidFill>
                <a:latin typeface="+mj-lt"/>
              </a:rPr>
              <a:t>Week 38</a:t>
            </a:r>
          </a:p>
          <a:p>
            <a:endParaRPr lang="en-US" sz="1200" dirty="0" smtClean="0">
              <a:latin typeface="+mj-lt"/>
            </a:endParaRPr>
          </a:p>
          <a:p>
            <a:r>
              <a:rPr lang="en-US" sz="1200" dirty="0" smtClean="0">
                <a:latin typeface="+mj-lt"/>
              </a:rPr>
              <a:t>Mo 17.9. 	Excursion to Tampere  Verne research center (Tampere technical university)</a:t>
            </a:r>
          </a:p>
          <a:p>
            <a:endParaRPr lang="en-US" sz="1200" dirty="0" smtClean="0">
              <a:latin typeface="+mj-lt"/>
            </a:endParaRPr>
          </a:p>
          <a:p>
            <a:r>
              <a:rPr lang="en-US" sz="1200" dirty="0" smtClean="0">
                <a:latin typeface="+mj-lt"/>
              </a:rPr>
              <a:t>We 19.9. 	Group meetings with the tutors</a:t>
            </a:r>
          </a:p>
          <a:p>
            <a:endParaRPr lang="en-US" sz="1200" dirty="0" smtClean="0">
              <a:latin typeface="+mj-lt"/>
            </a:endParaRPr>
          </a:p>
          <a:p>
            <a:r>
              <a:rPr lang="en-US" sz="1200" dirty="0" smtClean="0">
                <a:latin typeface="+mj-lt"/>
              </a:rPr>
              <a:t>Fri 21.9.	Group work</a:t>
            </a:r>
          </a:p>
          <a:p>
            <a:endParaRPr lang="en-US" sz="1200" dirty="0" smtClean="0">
              <a:latin typeface="+mj-lt"/>
            </a:endParaRPr>
          </a:p>
          <a:p>
            <a:r>
              <a:rPr lang="en-US" sz="1200" dirty="0" smtClean="0">
                <a:solidFill>
                  <a:srgbClr val="000000"/>
                </a:solidFill>
                <a:latin typeface="+mj-lt"/>
              </a:rPr>
              <a:t/>
            </a:r>
            <a:br>
              <a:rPr lang="en-US" sz="1200" dirty="0" smtClean="0">
                <a:solidFill>
                  <a:srgbClr val="000000"/>
                </a:solidFill>
                <a:latin typeface="+mj-lt"/>
              </a:rPr>
            </a:br>
            <a:endParaRPr lang="en-US" sz="1000" dirty="0" smtClean="0">
              <a:latin typeface="+mj-lt"/>
            </a:endParaRPr>
          </a:p>
          <a:p>
            <a:r>
              <a:rPr lang="en-US" sz="1600" b="1" dirty="0" smtClean="0">
                <a:solidFill>
                  <a:srgbClr val="FF6600"/>
                </a:solidFill>
                <a:latin typeface="+mj-lt"/>
              </a:rPr>
              <a:t>Week 39</a:t>
            </a:r>
          </a:p>
          <a:p>
            <a:endParaRPr lang="en-US" sz="1200" dirty="0" smtClean="0">
              <a:latin typeface="+mj-lt"/>
            </a:endParaRPr>
          </a:p>
          <a:p>
            <a:r>
              <a:rPr lang="en-US" sz="1200" dirty="0" smtClean="0">
                <a:latin typeface="+mj-lt"/>
              </a:rPr>
              <a:t>Mo 24.9. 	Group work</a:t>
            </a:r>
          </a:p>
          <a:p>
            <a:endParaRPr lang="en-US" sz="1200" dirty="0" smtClean="0">
              <a:latin typeface="+mj-lt"/>
            </a:endParaRPr>
          </a:p>
          <a:p>
            <a:r>
              <a:rPr lang="en-US" sz="1200" dirty="0" smtClean="0">
                <a:latin typeface="+mj-lt"/>
              </a:rPr>
              <a:t>We 26.09.	presentations to all , </a:t>
            </a:r>
            <a:r>
              <a:rPr lang="en-US" sz="1200" dirty="0">
                <a:latin typeface="+mj-lt"/>
              </a:rPr>
              <a:t>snapshot</a:t>
            </a:r>
            <a:r>
              <a:rPr lang="en-US" sz="1200" dirty="0" smtClean="0">
                <a:latin typeface="+mj-lt"/>
              </a:rPr>
              <a:t> of the current situation</a:t>
            </a:r>
          </a:p>
          <a:p>
            <a:r>
              <a:rPr lang="en-US" sz="1200" dirty="0" smtClean="0">
                <a:latin typeface="+mj-lt"/>
              </a:rPr>
              <a:t>	</a:t>
            </a:r>
          </a:p>
          <a:p>
            <a:r>
              <a:rPr lang="en-US" sz="1200" dirty="0" smtClean="0">
                <a:latin typeface="+mj-lt"/>
              </a:rPr>
              <a:t>Fri 28.9.	Group work</a:t>
            </a:r>
          </a:p>
          <a:p>
            <a:endParaRPr lang="en-US" sz="1200" dirty="0" smtClean="0">
              <a:latin typeface="+mj-lt"/>
            </a:endParaRPr>
          </a:p>
          <a:p>
            <a:endParaRPr lang="en-US" sz="1200" dirty="0">
              <a:latin typeface="+mj-lt"/>
            </a:endParaRPr>
          </a:p>
        </p:txBody>
      </p:sp>
      <p:sp>
        <p:nvSpPr>
          <p:cNvPr id="9"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Tree>
    <p:extLst>
      <p:ext uri="{BB962C8B-B14F-4D97-AF65-F5344CB8AC3E}">
        <p14:creationId xmlns:p14="http://schemas.microsoft.com/office/powerpoint/2010/main" val="1904562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a:srcRect/>
          <a:stretch>
            <a:fillRect/>
          </a:stretch>
        </p:blipFill>
        <p:spPr bwMode="auto">
          <a:xfrm>
            <a:off x="7851775" y="5661025"/>
            <a:ext cx="1104900" cy="955675"/>
          </a:xfrm>
          <a:prstGeom prst="rect">
            <a:avLst/>
          </a:prstGeom>
          <a:noFill/>
          <a:ln w="9525">
            <a:noFill/>
            <a:miter lim="800000"/>
            <a:headEnd/>
            <a:tailEnd/>
          </a:ln>
        </p:spPr>
      </p:pic>
      <p:sp>
        <p:nvSpPr>
          <p:cNvPr id="20485" name="TextBox 12"/>
          <p:cNvSpPr txBox="1">
            <a:spLocks noChangeArrowheads="1"/>
          </p:cNvSpPr>
          <p:nvPr/>
        </p:nvSpPr>
        <p:spPr bwMode="auto">
          <a:xfrm>
            <a:off x="7027863" y="1844675"/>
            <a:ext cx="220662" cy="277813"/>
          </a:xfrm>
          <a:prstGeom prst="rect">
            <a:avLst/>
          </a:prstGeom>
          <a:noFill/>
          <a:ln w="9525">
            <a:noFill/>
            <a:miter lim="800000"/>
            <a:headEnd/>
            <a:tailEnd/>
          </a:ln>
        </p:spPr>
        <p:txBody>
          <a:bodyPr wrap="none">
            <a:spAutoFit/>
          </a:bodyPr>
          <a:lstStyle/>
          <a:p>
            <a:r>
              <a:rPr lang="fi-FI" sz="1200">
                <a:latin typeface="Calibri" pitchFamily="34" charset="0"/>
              </a:rPr>
              <a:t> </a:t>
            </a:r>
          </a:p>
        </p:txBody>
      </p:sp>
      <p:sp>
        <p:nvSpPr>
          <p:cNvPr id="20486" name="TextBox 10"/>
          <p:cNvSpPr txBox="1">
            <a:spLocks noChangeArrowheads="1"/>
          </p:cNvSpPr>
          <p:nvPr/>
        </p:nvSpPr>
        <p:spPr bwMode="auto">
          <a:xfrm flipH="1">
            <a:off x="755650" y="1835150"/>
            <a:ext cx="7648575" cy="2616101"/>
          </a:xfrm>
          <a:prstGeom prst="rect">
            <a:avLst/>
          </a:prstGeom>
          <a:noFill/>
          <a:ln w="9525">
            <a:noFill/>
            <a:miter lim="800000"/>
            <a:headEnd/>
            <a:tailEnd/>
          </a:ln>
        </p:spPr>
        <p:txBody>
          <a:bodyPr>
            <a:spAutoFit/>
          </a:bodyPr>
          <a:lstStyle/>
          <a:p>
            <a:r>
              <a:rPr lang="en-US" sz="1600" b="1" dirty="0" smtClean="0">
                <a:solidFill>
                  <a:srgbClr val="FF6600"/>
                </a:solidFill>
                <a:latin typeface="Calibri" pitchFamily="34" charset="0"/>
              </a:rPr>
              <a:t>Week 40</a:t>
            </a:r>
          </a:p>
          <a:p>
            <a:endParaRPr lang="en-US" sz="1200" dirty="0" smtClean="0">
              <a:latin typeface="Calibri" pitchFamily="34" charset="0"/>
            </a:endParaRPr>
          </a:p>
          <a:p>
            <a:r>
              <a:rPr lang="en-US" sz="1200" dirty="0" smtClean="0">
                <a:latin typeface="Calibri" pitchFamily="34" charset="0"/>
              </a:rPr>
              <a:t>Mo 1.10.	Group meetings with the tutors</a:t>
            </a:r>
          </a:p>
          <a:p>
            <a:endParaRPr lang="en-US" sz="1200" dirty="0" smtClean="0">
              <a:latin typeface="Calibri" pitchFamily="34" charset="0"/>
            </a:endParaRPr>
          </a:p>
          <a:p>
            <a:r>
              <a:rPr lang="en-US" sz="1200" dirty="0" smtClean="0">
                <a:latin typeface="Calibri" pitchFamily="34" charset="0"/>
              </a:rPr>
              <a:t>We 3.10.	Group work</a:t>
            </a:r>
          </a:p>
          <a:p>
            <a:endParaRPr lang="en-US" sz="1200" dirty="0" smtClean="0">
              <a:latin typeface="Calibri" pitchFamily="34" charset="0"/>
            </a:endParaRPr>
          </a:p>
          <a:p>
            <a:r>
              <a:rPr lang="en-US" sz="1200" dirty="0" smtClean="0">
                <a:latin typeface="Calibri" pitchFamily="34" charset="0"/>
              </a:rPr>
              <a:t>Fri 5.10. 	Group work</a:t>
            </a:r>
          </a:p>
          <a:p>
            <a:endParaRPr lang="en-US" sz="1200" dirty="0" smtClean="0">
              <a:latin typeface="Calibri" pitchFamily="34" charset="0"/>
            </a:endParaRPr>
          </a:p>
          <a:p>
            <a:endParaRPr lang="en-US" sz="1200" dirty="0" smtClean="0">
              <a:latin typeface="Calibri" pitchFamily="34" charset="0"/>
            </a:endParaRPr>
          </a:p>
          <a:p>
            <a:endParaRPr lang="en-US" sz="1200" dirty="0" smtClean="0">
              <a:latin typeface="Calibri" pitchFamily="34" charset="0"/>
            </a:endParaRPr>
          </a:p>
          <a:p>
            <a:r>
              <a:rPr lang="en-US" sz="1600" b="1" dirty="0" smtClean="0">
                <a:solidFill>
                  <a:srgbClr val="FF6600"/>
                </a:solidFill>
                <a:latin typeface="Calibri" pitchFamily="34" charset="0"/>
              </a:rPr>
              <a:t>Week 41</a:t>
            </a:r>
          </a:p>
          <a:p>
            <a:endParaRPr lang="en-US" sz="1200" dirty="0" smtClean="0">
              <a:latin typeface="Calibri" pitchFamily="34" charset="0"/>
            </a:endParaRPr>
          </a:p>
          <a:p>
            <a:r>
              <a:rPr lang="en-US" sz="1200" dirty="0" smtClean="0">
                <a:latin typeface="Calibri" pitchFamily="34" charset="0"/>
              </a:rPr>
              <a:t>Mo 8.10	Final presentations</a:t>
            </a:r>
            <a:endParaRPr lang="en-US" sz="1200" dirty="0">
              <a:latin typeface="Calibri" pitchFamily="34" charset="0"/>
            </a:endParaRPr>
          </a:p>
        </p:txBody>
      </p:sp>
      <p:sp>
        <p:nvSpPr>
          <p:cNvPr id="9"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
        <p:nvSpPr>
          <p:cNvPr id="10" name="Rectangle 5"/>
          <p:cNvSpPr>
            <a:spLocks noChangeArrowheads="1"/>
          </p:cNvSpPr>
          <p:nvPr/>
        </p:nvSpPr>
        <p:spPr bwMode="auto">
          <a:xfrm>
            <a:off x="763588" y="1341438"/>
            <a:ext cx="7624762" cy="276225"/>
          </a:xfrm>
          <a:prstGeom prst="rect">
            <a:avLst/>
          </a:prstGeom>
          <a:noFill/>
          <a:ln w="9525">
            <a:noFill/>
            <a:miter lim="800000"/>
            <a:headEnd/>
            <a:tailEnd/>
          </a:ln>
        </p:spPr>
        <p:txBody>
          <a:bodyPr>
            <a:spAutoFit/>
          </a:bodyPr>
          <a:lstStyle/>
          <a:p>
            <a:r>
              <a:rPr lang="fi-FI" sz="1200" b="1" dirty="0" smtClean="0">
                <a:solidFill>
                  <a:srgbClr val="FF6600"/>
                </a:solidFill>
                <a:latin typeface="Calibri" pitchFamily="34" charset="0"/>
              </a:rPr>
              <a:t>TIMETABLE:  20.8.2012 – 8.10.2012 </a:t>
            </a:r>
            <a:endParaRPr lang="fi-FI" sz="1200" dirty="0">
              <a:solidFill>
                <a:srgbClr val="FF6600"/>
              </a:solidFill>
              <a:latin typeface="Calibri" pitchFamily="34" charset="0"/>
            </a:endParaRPr>
          </a:p>
        </p:txBody>
      </p:sp>
    </p:spTree>
    <p:extLst>
      <p:ext uri="{BB962C8B-B14F-4D97-AF65-F5344CB8AC3E}">
        <p14:creationId xmlns:p14="http://schemas.microsoft.com/office/powerpoint/2010/main" val="25124422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588" y="1341438"/>
            <a:ext cx="7624762" cy="2862322"/>
          </a:xfrm>
          <a:prstGeom prst="rect">
            <a:avLst/>
          </a:prstGeom>
        </p:spPr>
        <p:txBody>
          <a:bodyPr>
            <a:spAutoFit/>
          </a:bodyPr>
          <a:lstStyle/>
          <a:p>
            <a:r>
              <a:rPr lang="en-US" sz="1200" b="1" dirty="0">
                <a:solidFill>
                  <a:srgbClr val="FF6600"/>
                </a:solidFill>
                <a:latin typeface="+mj-lt"/>
              </a:rPr>
              <a:t>Project IV: Innovation project 10 </a:t>
            </a:r>
            <a:r>
              <a:rPr lang="en-US" sz="1200" b="1" dirty="0" smtClean="0">
                <a:solidFill>
                  <a:srgbClr val="FF6600"/>
                </a:solidFill>
                <a:latin typeface="+mj-lt"/>
              </a:rPr>
              <a:t>ECTS</a:t>
            </a:r>
          </a:p>
          <a:p>
            <a:endParaRPr lang="en-US" sz="1200" dirty="0">
              <a:solidFill>
                <a:srgbClr val="FF6600"/>
              </a:solidFill>
              <a:latin typeface="+mj-lt"/>
            </a:endParaRPr>
          </a:p>
          <a:p>
            <a:r>
              <a:rPr lang="en-US" sz="1200" b="1" dirty="0">
                <a:solidFill>
                  <a:srgbClr val="FF6600"/>
                </a:solidFill>
                <a:latin typeface="+mj-lt"/>
              </a:rPr>
              <a:t>Learning objectives</a:t>
            </a:r>
            <a:r>
              <a:rPr lang="en-US" sz="1200" b="1" dirty="0" smtClean="0">
                <a:solidFill>
                  <a:srgbClr val="FF6600"/>
                </a:solidFill>
                <a:latin typeface="+mj-lt"/>
              </a:rPr>
              <a:t>:</a:t>
            </a:r>
          </a:p>
          <a:p>
            <a:endParaRPr lang="en-US" sz="1200" dirty="0">
              <a:solidFill>
                <a:srgbClr val="FF6600"/>
              </a:solidFill>
              <a:latin typeface="+mj-lt"/>
            </a:endParaRPr>
          </a:p>
          <a:p>
            <a:r>
              <a:rPr lang="en-US" sz="1200" dirty="0">
                <a:latin typeface="+mj-lt"/>
              </a:rPr>
              <a:t>The student knows how to write a project plan and how to manage a project. The student will master the skills in multidisciplinary cooperation and networking. He/she will also learn how to communicate appropriately with different interest groups, is familiar with the challenges of  project communication and will improve his/her collaborative skills.</a:t>
            </a:r>
          </a:p>
          <a:p>
            <a:r>
              <a:rPr lang="en-US" sz="1200" dirty="0">
                <a:latin typeface="+mj-lt"/>
              </a:rPr>
              <a:t>The student will deepen his/her own field of expertise and will be able to evaluate his/her own expertise as part of a project. The student will develop an understanding of how to acquire and revise information from different sources as well as adapt that information to a new material.  </a:t>
            </a:r>
          </a:p>
          <a:p>
            <a:r>
              <a:rPr lang="en-US" sz="1200" dirty="0">
                <a:latin typeface="+mj-lt"/>
              </a:rPr>
              <a:t>The student will learn to observe and take into account both his own as well as other’s objectives. The student explores practices from different fields of activities and learns to understand people who work within different lines of businesses.</a:t>
            </a:r>
          </a:p>
          <a:p>
            <a:r>
              <a:rPr lang="en-US" sz="1200" dirty="0">
                <a:latin typeface="+mj-lt"/>
              </a:rPr>
              <a:t>The student develops an understanding of an innovative process and is able to recognize a creative problem solving process. He/she can justify and argue convincingly, when working as part of a cooperative process</a:t>
            </a:r>
            <a:r>
              <a:rPr lang="en-US" sz="1200" dirty="0" smtClean="0">
                <a:latin typeface="+mj-lt"/>
              </a:rPr>
              <a:t>.</a:t>
            </a:r>
            <a:endParaRPr lang="en-US" sz="1200" dirty="0">
              <a:latin typeface="+mj-lt"/>
            </a:endParaRPr>
          </a:p>
        </p:txBody>
      </p:sp>
      <p:pic>
        <p:nvPicPr>
          <p:cNvPr id="17412" name="Picture 2"/>
          <p:cNvPicPr>
            <a:picLocks noChangeAspect="1" noChangeArrowheads="1"/>
          </p:cNvPicPr>
          <p:nvPr/>
        </p:nvPicPr>
        <p:blipFill>
          <a:blip r:embed="rId2"/>
          <a:srcRect/>
          <a:stretch>
            <a:fillRect/>
          </a:stretch>
        </p:blipFill>
        <p:spPr bwMode="auto">
          <a:xfrm>
            <a:off x="7851775" y="5661025"/>
            <a:ext cx="1104900" cy="955675"/>
          </a:xfrm>
          <a:prstGeom prst="rect">
            <a:avLst/>
          </a:prstGeom>
          <a:noFill/>
          <a:ln w="9525">
            <a:noFill/>
            <a:miter lim="800000"/>
            <a:headEnd/>
            <a:tailEnd/>
          </a:ln>
        </p:spPr>
      </p:pic>
      <p:sp>
        <p:nvSpPr>
          <p:cNvPr id="6"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Tree>
    <p:extLst>
      <p:ext uri="{BB962C8B-B14F-4D97-AF65-F5344CB8AC3E}">
        <p14:creationId xmlns:p14="http://schemas.microsoft.com/office/powerpoint/2010/main" val="3199701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588" y="1341438"/>
            <a:ext cx="7624762" cy="4154984"/>
          </a:xfrm>
          <a:prstGeom prst="rect">
            <a:avLst/>
          </a:prstGeom>
        </p:spPr>
        <p:txBody>
          <a:bodyPr>
            <a:spAutoFit/>
          </a:bodyPr>
          <a:lstStyle/>
          <a:p>
            <a:r>
              <a:rPr lang="en-US" sz="1200" b="1" dirty="0">
                <a:solidFill>
                  <a:srgbClr val="FF6600"/>
                </a:solidFill>
                <a:latin typeface="+mj-lt"/>
              </a:rPr>
              <a:t>Project IV: Innovation project 10 </a:t>
            </a:r>
            <a:r>
              <a:rPr lang="en-US" sz="1200" b="1" dirty="0" smtClean="0">
                <a:solidFill>
                  <a:srgbClr val="FF6600"/>
                </a:solidFill>
                <a:latin typeface="+mj-lt"/>
              </a:rPr>
              <a:t>ECTS</a:t>
            </a:r>
          </a:p>
          <a:p>
            <a:endParaRPr lang="en-US" sz="1200" dirty="0">
              <a:solidFill>
                <a:srgbClr val="FF6600"/>
              </a:solidFill>
              <a:latin typeface="+mj-lt"/>
            </a:endParaRPr>
          </a:p>
          <a:p>
            <a:r>
              <a:rPr lang="en-US" sz="1200" b="1" dirty="0" smtClean="0">
                <a:solidFill>
                  <a:srgbClr val="FF6600"/>
                </a:solidFill>
                <a:latin typeface="+mj-lt"/>
              </a:rPr>
              <a:t>Core </a:t>
            </a:r>
            <a:r>
              <a:rPr lang="en-US" sz="1200" b="1" dirty="0">
                <a:solidFill>
                  <a:srgbClr val="FF6600"/>
                </a:solidFill>
                <a:latin typeface="+mj-lt"/>
              </a:rPr>
              <a:t>content:</a:t>
            </a:r>
            <a:endParaRPr lang="en-US" sz="1200" dirty="0">
              <a:solidFill>
                <a:srgbClr val="FF6600"/>
              </a:solidFill>
              <a:latin typeface="+mj-lt"/>
            </a:endParaRPr>
          </a:p>
          <a:p>
            <a:endParaRPr lang="en-US" sz="1200" dirty="0" smtClean="0">
              <a:latin typeface="+mj-lt"/>
            </a:endParaRPr>
          </a:p>
          <a:p>
            <a:r>
              <a:rPr lang="en-US" sz="1200" dirty="0" smtClean="0">
                <a:latin typeface="+mj-lt"/>
              </a:rPr>
              <a:t>-</a:t>
            </a:r>
            <a:r>
              <a:rPr lang="en-US" sz="1200" dirty="0">
                <a:latin typeface="+mj-lt"/>
              </a:rPr>
              <a:t>Process expertise in terms of development, coordination and management expertise</a:t>
            </a:r>
          </a:p>
          <a:p>
            <a:endParaRPr lang="en-US" sz="1200" dirty="0" smtClean="0">
              <a:latin typeface="+mj-lt"/>
            </a:endParaRPr>
          </a:p>
          <a:p>
            <a:r>
              <a:rPr lang="en-US" sz="1200" dirty="0" smtClean="0">
                <a:latin typeface="+mj-lt"/>
              </a:rPr>
              <a:t>-</a:t>
            </a:r>
            <a:r>
              <a:rPr lang="en-US" sz="1200" dirty="0">
                <a:latin typeface="+mj-lt"/>
              </a:rPr>
              <a:t>designer's communication skills in a collaboration project</a:t>
            </a:r>
          </a:p>
          <a:p>
            <a:endParaRPr lang="en-US" sz="1200" dirty="0" smtClean="0">
              <a:latin typeface="+mj-lt"/>
            </a:endParaRPr>
          </a:p>
          <a:p>
            <a:r>
              <a:rPr lang="en-US" sz="1200" dirty="0" smtClean="0">
                <a:latin typeface="+mj-lt"/>
              </a:rPr>
              <a:t>-</a:t>
            </a:r>
            <a:r>
              <a:rPr lang="en-US" sz="1200" dirty="0">
                <a:latin typeface="+mj-lt"/>
              </a:rPr>
              <a:t>multidisciplinary product development and/or research activities related to the field</a:t>
            </a:r>
          </a:p>
          <a:p>
            <a:endParaRPr lang="en-US" sz="1200" dirty="0" smtClean="0">
              <a:latin typeface="+mj-lt"/>
            </a:endParaRPr>
          </a:p>
          <a:p>
            <a:r>
              <a:rPr lang="en-US" sz="1200" dirty="0" smtClean="0">
                <a:latin typeface="+mj-lt"/>
              </a:rPr>
              <a:t>-</a:t>
            </a:r>
            <a:r>
              <a:rPr lang="en-US" sz="1200" dirty="0">
                <a:latin typeface="+mj-lt"/>
              </a:rPr>
              <a:t>applying studies into practice</a:t>
            </a:r>
          </a:p>
          <a:p>
            <a:endParaRPr lang="en-US" sz="1200" dirty="0" smtClean="0">
              <a:latin typeface="+mj-lt"/>
            </a:endParaRPr>
          </a:p>
          <a:p>
            <a:r>
              <a:rPr lang="en-US" sz="1200" dirty="0" smtClean="0">
                <a:latin typeface="+mj-lt"/>
              </a:rPr>
              <a:t>-</a:t>
            </a:r>
            <a:r>
              <a:rPr lang="en-US" sz="1200" dirty="0">
                <a:latin typeface="+mj-lt"/>
              </a:rPr>
              <a:t>work community </a:t>
            </a:r>
            <a:r>
              <a:rPr lang="en-US" sz="1200" dirty="0" smtClean="0">
                <a:latin typeface="+mj-lt"/>
              </a:rPr>
              <a:t>co-operation</a:t>
            </a:r>
          </a:p>
          <a:p>
            <a:endParaRPr lang="en-US" sz="1200" dirty="0">
              <a:latin typeface="+mj-lt"/>
            </a:endParaRPr>
          </a:p>
          <a:p>
            <a:endParaRPr lang="en-US" sz="1200" dirty="0">
              <a:latin typeface="+mj-lt"/>
            </a:endParaRPr>
          </a:p>
          <a:p>
            <a:r>
              <a:rPr lang="en-US" sz="1200" b="1" dirty="0">
                <a:solidFill>
                  <a:srgbClr val="FF6600"/>
                </a:solidFill>
                <a:latin typeface="+mj-lt"/>
              </a:rPr>
              <a:t>Evaluation criteria</a:t>
            </a:r>
            <a:endParaRPr lang="en-US" sz="1200" dirty="0">
              <a:solidFill>
                <a:srgbClr val="FF6600"/>
              </a:solidFill>
              <a:latin typeface="+mj-lt"/>
            </a:endParaRPr>
          </a:p>
          <a:p>
            <a:endParaRPr lang="en-US" sz="1200" dirty="0" smtClean="0">
              <a:latin typeface="+mj-lt"/>
            </a:endParaRPr>
          </a:p>
          <a:p>
            <a:r>
              <a:rPr lang="en-US" sz="1200" dirty="0" smtClean="0">
                <a:latin typeface="+mj-lt"/>
              </a:rPr>
              <a:t>- </a:t>
            </a:r>
            <a:r>
              <a:rPr lang="en-US" sz="1200" dirty="0">
                <a:latin typeface="+mj-lt"/>
              </a:rPr>
              <a:t>Students can put into practice their skills and knowledge in a practical innovation project</a:t>
            </a:r>
          </a:p>
          <a:p>
            <a:endParaRPr lang="en-US" sz="1200" dirty="0" smtClean="0">
              <a:latin typeface="+mj-lt"/>
            </a:endParaRPr>
          </a:p>
          <a:p>
            <a:r>
              <a:rPr lang="en-US" sz="1200" dirty="0" smtClean="0">
                <a:latin typeface="+mj-lt"/>
              </a:rPr>
              <a:t>- </a:t>
            </a:r>
            <a:r>
              <a:rPr lang="en-US" sz="1200" dirty="0">
                <a:latin typeface="+mj-lt"/>
              </a:rPr>
              <a:t>Students are able to work as a member of a multidisciplinary development team</a:t>
            </a:r>
          </a:p>
          <a:p>
            <a:endParaRPr lang="en-US" sz="1200" dirty="0" smtClean="0">
              <a:latin typeface="+mj-lt"/>
            </a:endParaRPr>
          </a:p>
          <a:p>
            <a:r>
              <a:rPr lang="en-US" sz="1200" dirty="0" smtClean="0">
                <a:latin typeface="+mj-lt"/>
              </a:rPr>
              <a:t>- </a:t>
            </a:r>
            <a:r>
              <a:rPr lang="en-US" sz="1200" dirty="0">
                <a:latin typeface="+mj-lt"/>
              </a:rPr>
              <a:t>Students can produce innovative product concepts </a:t>
            </a:r>
          </a:p>
        </p:txBody>
      </p:sp>
      <p:pic>
        <p:nvPicPr>
          <p:cNvPr id="17412" name="Picture 2"/>
          <p:cNvPicPr>
            <a:picLocks noChangeAspect="1" noChangeArrowheads="1"/>
          </p:cNvPicPr>
          <p:nvPr/>
        </p:nvPicPr>
        <p:blipFill>
          <a:blip r:embed="rId2"/>
          <a:srcRect/>
          <a:stretch>
            <a:fillRect/>
          </a:stretch>
        </p:blipFill>
        <p:spPr bwMode="auto">
          <a:xfrm>
            <a:off x="7851775" y="5661025"/>
            <a:ext cx="1104900" cy="955675"/>
          </a:xfrm>
          <a:prstGeom prst="rect">
            <a:avLst/>
          </a:prstGeom>
          <a:noFill/>
          <a:ln w="9525">
            <a:noFill/>
            <a:miter lim="800000"/>
            <a:headEnd/>
            <a:tailEnd/>
          </a:ln>
        </p:spPr>
      </p:pic>
      <p:sp>
        <p:nvSpPr>
          <p:cNvPr id="6"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Tree>
    <p:extLst>
      <p:ext uri="{BB962C8B-B14F-4D97-AF65-F5344CB8AC3E}">
        <p14:creationId xmlns:p14="http://schemas.microsoft.com/office/powerpoint/2010/main" val="31731389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588" y="1341438"/>
            <a:ext cx="7624762" cy="4278094"/>
          </a:xfrm>
          <a:prstGeom prst="rect">
            <a:avLst/>
          </a:prstGeom>
        </p:spPr>
        <p:txBody>
          <a:bodyPr>
            <a:spAutoFit/>
          </a:bodyPr>
          <a:lstStyle/>
          <a:p>
            <a:pPr marL="342900" indent="-342900"/>
            <a:r>
              <a:rPr lang="en-US" sz="1200" b="1" dirty="0" smtClean="0">
                <a:solidFill>
                  <a:srgbClr val="FF6600"/>
                </a:solidFill>
                <a:latin typeface="+mn-lt"/>
              </a:rPr>
              <a:t>Five subjects of design</a:t>
            </a:r>
          </a:p>
          <a:p>
            <a:pPr marL="342900" indent="-342900"/>
            <a:endParaRPr lang="en-US" sz="1200" b="1" dirty="0" smtClean="0">
              <a:latin typeface="+mn-lt"/>
            </a:endParaRPr>
          </a:p>
          <a:p>
            <a:pPr marL="342900" indent="-342900"/>
            <a:r>
              <a:rPr lang="en-US" sz="1200" b="1" dirty="0" smtClean="0">
                <a:solidFill>
                  <a:srgbClr val="FF6600"/>
                </a:solidFill>
                <a:latin typeface="+mn-lt"/>
              </a:rPr>
              <a:t>VANTAA</a:t>
            </a:r>
          </a:p>
          <a:p>
            <a:pPr marL="342900" indent="-342900"/>
            <a:endParaRPr lang="en-US" sz="1200" dirty="0" smtClean="0">
              <a:latin typeface="+mn-lt"/>
            </a:endParaRPr>
          </a:p>
          <a:p>
            <a:pPr marL="342900" indent="-342900"/>
            <a:r>
              <a:rPr lang="en-US" sz="1200" b="1" dirty="0" smtClean="0">
                <a:latin typeface="+mn-lt"/>
              </a:rPr>
              <a:t>Gate </a:t>
            </a:r>
          </a:p>
          <a:p>
            <a:pPr marL="342900" indent="-342900"/>
            <a:r>
              <a:rPr lang="en-US" sz="1200" dirty="0" smtClean="0">
                <a:latin typeface="+mn-lt"/>
              </a:rPr>
              <a:t>	- </a:t>
            </a:r>
            <a:r>
              <a:rPr lang="en-US" sz="1200" dirty="0" err="1" smtClean="0">
                <a:latin typeface="+mn-lt"/>
              </a:rPr>
              <a:t>Marja</a:t>
            </a:r>
            <a:r>
              <a:rPr lang="en-US" sz="1200" dirty="0" smtClean="0">
                <a:latin typeface="+mn-lt"/>
              </a:rPr>
              <a:t>- </a:t>
            </a:r>
            <a:r>
              <a:rPr lang="en-US" sz="1200" dirty="0" err="1" smtClean="0">
                <a:latin typeface="+mn-lt"/>
              </a:rPr>
              <a:t>Vantaan</a:t>
            </a:r>
            <a:r>
              <a:rPr lang="en-US" sz="1200" dirty="0">
                <a:latin typeface="+mn-lt"/>
              </a:rPr>
              <a:t> </a:t>
            </a:r>
            <a:r>
              <a:rPr lang="en-US" sz="1200" dirty="0" smtClean="0">
                <a:latin typeface="+mn-lt"/>
              </a:rPr>
              <a:t>area</a:t>
            </a:r>
          </a:p>
          <a:p>
            <a:pPr marL="342900" indent="-342900"/>
            <a:r>
              <a:rPr lang="en-US" sz="1200" dirty="0" smtClean="0">
                <a:latin typeface="+mn-lt"/>
              </a:rPr>
              <a:t>	- RFID technology provider </a:t>
            </a:r>
            <a:r>
              <a:rPr lang="en-US" sz="1200" dirty="0" err="1" smtClean="0">
                <a:latin typeface="+mn-lt"/>
              </a:rPr>
              <a:t>Elektria</a:t>
            </a:r>
            <a:r>
              <a:rPr lang="en-US" sz="1200" dirty="0" smtClean="0">
                <a:latin typeface="+mn-lt"/>
              </a:rPr>
              <a:t>?</a:t>
            </a:r>
          </a:p>
          <a:p>
            <a:pPr marL="342900" indent="-342900"/>
            <a:r>
              <a:rPr lang="en-US" sz="1200" dirty="0" smtClean="0">
                <a:latin typeface="+mn-lt"/>
              </a:rPr>
              <a:t>	</a:t>
            </a:r>
          </a:p>
          <a:p>
            <a:pPr marL="342900" indent="-342900"/>
            <a:r>
              <a:rPr lang="en-US" sz="1200" b="1" dirty="0" err="1" smtClean="0">
                <a:latin typeface="+mn-lt"/>
              </a:rPr>
              <a:t>Byggy</a:t>
            </a:r>
            <a:r>
              <a:rPr lang="en-US" sz="1200" b="1" dirty="0" smtClean="0">
                <a:latin typeface="+mn-lt"/>
              </a:rPr>
              <a:t> </a:t>
            </a:r>
          </a:p>
          <a:p>
            <a:pPr marL="342900" indent="-342900"/>
            <a:r>
              <a:rPr lang="en-US" sz="1200" dirty="0" smtClean="0">
                <a:latin typeface="+mn-lt"/>
              </a:rPr>
              <a:t>	- House fair 2015 in Vantaa</a:t>
            </a:r>
          </a:p>
          <a:p>
            <a:pPr marL="342900" indent="-342900"/>
            <a:endParaRPr lang="en-US" sz="1200" dirty="0" smtClean="0">
              <a:latin typeface="+mn-lt"/>
            </a:endParaRPr>
          </a:p>
          <a:p>
            <a:pPr marL="342900" indent="-342900"/>
            <a:r>
              <a:rPr lang="en-US" sz="1200" b="1" dirty="0" smtClean="0">
                <a:latin typeface="+mn-lt"/>
              </a:rPr>
              <a:t>School path</a:t>
            </a:r>
            <a:endParaRPr lang="en-US" sz="1200" dirty="0" smtClean="0">
              <a:latin typeface="+mn-lt"/>
            </a:endParaRPr>
          </a:p>
          <a:p>
            <a:pPr marL="342900" indent="-342900"/>
            <a:r>
              <a:rPr lang="en-US" sz="1200" dirty="0" smtClean="0">
                <a:latin typeface="+mn-lt"/>
              </a:rPr>
              <a:t>	- two pilot schools in Vantaa</a:t>
            </a:r>
          </a:p>
          <a:p>
            <a:pPr marL="342900" indent="-342900"/>
            <a:endParaRPr lang="fi-FI" sz="1600" b="1" dirty="0" smtClean="0">
              <a:latin typeface="+mn-lt"/>
            </a:endParaRPr>
          </a:p>
          <a:p>
            <a:pPr marL="342900" indent="-342900"/>
            <a:endParaRPr lang="en-US" sz="1600" b="1" dirty="0" smtClean="0">
              <a:latin typeface="+mn-lt"/>
            </a:endParaRPr>
          </a:p>
          <a:p>
            <a:pPr marL="342900" indent="-342900"/>
            <a:r>
              <a:rPr lang="en-US" sz="1200" b="1" dirty="0" smtClean="0">
                <a:solidFill>
                  <a:srgbClr val="FF6600"/>
                </a:solidFill>
                <a:latin typeface="+mn-lt"/>
              </a:rPr>
              <a:t>HELSINKI</a:t>
            </a:r>
            <a:r>
              <a:rPr lang="en-US" sz="1200" dirty="0" smtClean="0">
                <a:solidFill>
                  <a:srgbClr val="FF6600"/>
                </a:solidFill>
                <a:latin typeface="+mn-lt"/>
              </a:rPr>
              <a:t> </a:t>
            </a:r>
          </a:p>
          <a:p>
            <a:pPr marL="342900" indent="-342900"/>
            <a:endParaRPr lang="en-US" sz="1200" dirty="0" smtClean="0">
              <a:solidFill>
                <a:srgbClr val="FF6600"/>
              </a:solidFill>
              <a:latin typeface="+mn-lt"/>
            </a:endParaRPr>
          </a:p>
          <a:p>
            <a:pPr marL="342900" indent="-342900"/>
            <a:r>
              <a:rPr lang="en-US" sz="1200" b="1" dirty="0" smtClean="0">
                <a:latin typeface="+mn-lt"/>
              </a:rPr>
              <a:t>Bike park</a:t>
            </a:r>
          </a:p>
          <a:p>
            <a:pPr marL="342900" indent="-342900"/>
            <a:r>
              <a:rPr lang="en-US" sz="1200" dirty="0">
                <a:latin typeface="+mn-lt"/>
              </a:rPr>
              <a:t>	</a:t>
            </a:r>
            <a:r>
              <a:rPr lang="en-US" sz="1200" dirty="0" smtClean="0">
                <a:latin typeface="+mn-lt"/>
              </a:rPr>
              <a:t>- </a:t>
            </a:r>
            <a:r>
              <a:rPr lang="en-US" sz="1200" dirty="0">
                <a:latin typeface="+mn-lt"/>
              </a:rPr>
              <a:t>technology provider </a:t>
            </a:r>
            <a:r>
              <a:rPr lang="en-US" sz="1200" dirty="0" err="1" smtClean="0">
                <a:latin typeface="+mn-lt"/>
              </a:rPr>
              <a:t>Elektria</a:t>
            </a:r>
            <a:r>
              <a:rPr lang="en-US" sz="1200" dirty="0" smtClean="0">
                <a:latin typeface="+mn-lt"/>
              </a:rPr>
              <a:t>?</a:t>
            </a:r>
          </a:p>
          <a:p>
            <a:pPr marL="342900" indent="-342900"/>
            <a:endParaRPr lang="en-US" sz="1200" dirty="0" smtClean="0">
              <a:latin typeface="+mn-lt"/>
            </a:endParaRPr>
          </a:p>
          <a:p>
            <a:pPr marL="342900" indent="-342900"/>
            <a:r>
              <a:rPr lang="en-US" sz="1200" b="1" dirty="0" smtClean="0">
                <a:latin typeface="+mn-lt"/>
              </a:rPr>
              <a:t>Service station </a:t>
            </a:r>
          </a:p>
          <a:p>
            <a:pPr marL="342900" indent="-342900"/>
            <a:r>
              <a:rPr lang="en-US" sz="1200" dirty="0" smtClean="0">
                <a:latin typeface="+mn-lt"/>
              </a:rPr>
              <a:t>	- new rental agreements for </a:t>
            </a:r>
            <a:r>
              <a:rPr lang="en-US" sz="1200" dirty="0" err="1" smtClean="0">
                <a:latin typeface="+mn-lt"/>
              </a:rPr>
              <a:t>Lippakioski</a:t>
            </a:r>
            <a:r>
              <a:rPr lang="en-US" sz="1200" dirty="0" smtClean="0">
                <a:latin typeface="+mn-lt"/>
              </a:rPr>
              <a:t> entrepreneurs  2013</a:t>
            </a:r>
            <a:endParaRPr lang="en-US" sz="1200" dirty="0">
              <a:latin typeface="+mn-lt"/>
            </a:endParaRPr>
          </a:p>
        </p:txBody>
      </p:sp>
      <p:pic>
        <p:nvPicPr>
          <p:cNvPr id="17412" name="Picture 2"/>
          <p:cNvPicPr>
            <a:picLocks noChangeAspect="1" noChangeArrowheads="1"/>
          </p:cNvPicPr>
          <p:nvPr/>
        </p:nvPicPr>
        <p:blipFill>
          <a:blip r:embed="rId2"/>
          <a:srcRect/>
          <a:stretch>
            <a:fillRect/>
          </a:stretch>
        </p:blipFill>
        <p:spPr bwMode="auto">
          <a:xfrm>
            <a:off x="7851775" y="5661025"/>
            <a:ext cx="1104900" cy="955675"/>
          </a:xfrm>
          <a:prstGeom prst="rect">
            <a:avLst/>
          </a:prstGeom>
          <a:noFill/>
          <a:ln w="9525">
            <a:noFill/>
            <a:miter lim="800000"/>
            <a:headEnd/>
            <a:tailEnd/>
          </a:ln>
        </p:spPr>
      </p:pic>
      <p:sp>
        <p:nvSpPr>
          <p:cNvPr id="6"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042" y="5661248"/>
            <a:ext cx="1104959" cy="955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7028552" y="1844824"/>
            <a:ext cx="219932" cy="276999"/>
          </a:xfrm>
          <a:prstGeom prst="rect">
            <a:avLst/>
          </a:prstGeom>
          <a:noFill/>
        </p:spPr>
        <p:txBody>
          <a:bodyPr wrap="none" rtlCol="0">
            <a:spAutoFit/>
          </a:bodyPr>
          <a:lstStyle/>
          <a:p>
            <a:r>
              <a:rPr lang="fi-FI" sz="1200" dirty="0" smtClean="0">
                <a:latin typeface="+mj-lt"/>
              </a:rPr>
              <a:t> </a:t>
            </a:r>
            <a:endParaRPr lang="fi-FI" sz="1200" dirty="0">
              <a:latin typeface="+mj-lt"/>
            </a:endParaRPr>
          </a:p>
        </p:txBody>
      </p:sp>
      <p:sp>
        <p:nvSpPr>
          <p:cNvPr id="11" name="TextBox 10"/>
          <p:cNvSpPr txBox="1"/>
          <p:nvPr/>
        </p:nvSpPr>
        <p:spPr>
          <a:xfrm flipH="1">
            <a:off x="755572" y="1340768"/>
            <a:ext cx="3672409" cy="3847207"/>
          </a:xfrm>
          <a:prstGeom prst="rect">
            <a:avLst/>
          </a:prstGeom>
          <a:noFill/>
        </p:spPr>
        <p:txBody>
          <a:bodyPr wrap="square" rtlCol="0">
            <a:spAutoFit/>
          </a:bodyPr>
          <a:lstStyle/>
          <a:p>
            <a:r>
              <a:rPr lang="fi-FI" sz="1200" b="1" dirty="0" smtClean="0">
                <a:solidFill>
                  <a:srgbClr val="FF6600"/>
                </a:solidFill>
                <a:latin typeface="+mj-lt"/>
              </a:rPr>
              <a:t>GROUPS </a:t>
            </a:r>
            <a:r>
              <a:rPr lang="fi-FI" sz="1200" b="1" dirty="0" err="1" smtClean="0">
                <a:solidFill>
                  <a:srgbClr val="FF6600"/>
                </a:solidFill>
                <a:latin typeface="+mj-lt"/>
              </a:rPr>
              <a:t>tutoring</a:t>
            </a:r>
            <a:r>
              <a:rPr lang="fi-FI" sz="1200" b="1" dirty="0" smtClean="0">
                <a:solidFill>
                  <a:srgbClr val="FF6600"/>
                </a:solidFill>
                <a:latin typeface="+mj-lt"/>
              </a:rPr>
              <a:t> </a:t>
            </a:r>
            <a:r>
              <a:rPr lang="fi-FI" sz="1200" b="1" dirty="0" err="1" smtClean="0">
                <a:solidFill>
                  <a:srgbClr val="FF6600"/>
                </a:solidFill>
                <a:latin typeface="+mj-lt"/>
              </a:rPr>
              <a:t>times</a:t>
            </a:r>
            <a:r>
              <a:rPr lang="fi-FI" sz="1200" b="1" dirty="0" smtClean="0">
                <a:solidFill>
                  <a:srgbClr val="FF6600"/>
                </a:solidFill>
                <a:latin typeface="+mj-lt"/>
              </a:rPr>
              <a:t> to </a:t>
            </a:r>
            <a:r>
              <a:rPr lang="fi-FI" sz="1200" b="1" dirty="0" err="1" smtClean="0">
                <a:solidFill>
                  <a:srgbClr val="FF6600"/>
                </a:solidFill>
                <a:latin typeface="+mj-lt"/>
              </a:rPr>
              <a:t>each</a:t>
            </a:r>
            <a:r>
              <a:rPr lang="fi-FI" sz="1200" b="1" dirty="0" smtClean="0">
                <a:solidFill>
                  <a:srgbClr val="FF6600"/>
                </a:solidFill>
                <a:latin typeface="+mj-lt"/>
              </a:rPr>
              <a:t> </a:t>
            </a:r>
            <a:r>
              <a:rPr lang="fi-FI" sz="1200" b="1" dirty="0" err="1" smtClean="0">
                <a:solidFill>
                  <a:srgbClr val="FF6600"/>
                </a:solidFill>
                <a:latin typeface="+mj-lt"/>
              </a:rPr>
              <a:t>group</a:t>
            </a:r>
            <a:endParaRPr lang="fi-FI" sz="1200" b="1" dirty="0" smtClean="0">
              <a:solidFill>
                <a:srgbClr val="FF6600"/>
              </a:solidFill>
              <a:latin typeface="+mj-lt"/>
            </a:endParaRPr>
          </a:p>
          <a:p>
            <a:endParaRPr lang="fi-FI" sz="1600" dirty="0" smtClean="0">
              <a:latin typeface="+mj-lt"/>
            </a:endParaRPr>
          </a:p>
          <a:p>
            <a:r>
              <a:rPr lang="fi-FI" sz="1200" b="1" dirty="0" err="1">
                <a:solidFill>
                  <a:srgbClr val="FF6600"/>
                </a:solidFill>
                <a:latin typeface="+mj-lt"/>
              </a:rPr>
              <a:t>Bike</a:t>
            </a:r>
            <a:r>
              <a:rPr lang="fi-FI" sz="1200" b="1" dirty="0">
                <a:solidFill>
                  <a:srgbClr val="FF6600"/>
                </a:solidFill>
                <a:latin typeface="+mj-lt"/>
              </a:rPr>
              <a:t>  </a:t>
            </a:r>
            <a:r>
              <a:rPr lang="fi-FI" sz="1200" b="1" dirty="0" err="1">
                <a:solidFill>
                  <a:srgbClr val="FF6600"/>
                </a:solidFill>
                <a:latin typeface="+mj-lt"/>
              </a:rPr>
              <a:t>Park</a:t>
            </a:r>
            <a:r>
              <a:rPr lang="fi-FI" sz="1200" b="1" dirty="0">
                <a:solidFill>
                  <a:srgbClr val="FF6600"/>
                </a:solidFill>
                <a:latin typeface="+mj-lt"/>
              </a:rPr>
              <a:t> 2		</a:t>
            </a:r>
            <a:r>
              <a:rPr lang="fi-FI" sz="1200" b="1" dirty="0" err="1">
                <a:solidFill>
                  <a:srgbClr val="FF6600"/>
                </a:solidFill>
                <a:latin typeface="+mj-lt"/>
              </a:rPr>
              <a:t>meeting</a:t>
            </a:r>
            <a:r>
              <a:rPr lang="fi-FI" sz="1200" b="1" dirty="0">
                <a:solidFill>
                  <a:srgbClr val="FF6600"/>
                </a:solidFill>
                <a:latin typeface="+mj-lt"/>
              </a:rPr>
              <a:t> </a:t>
            </a:r>
            <a:r>
              <a:rPr lang="fi-FI" sz="1200" b="1" dirty="0" err="1">
                <a:solidFill>
                  <a:srgbClr val="FF6600"/>
                </a:solidFill>
                <a:latin typeface="+mj-lt"/>
              </a:rPr>
              <a:t>time</a:t>
            </a:r>
            <a:r>
              <a:rPr lang="fi-FI" sz="1200" b="1" dirty="0">
                <a:solidFill>
                  <a:srgbClr val="FF6600"/>
                </a:solidFill>
                <a:latin typeface="+mj-lt"/>
              </a:rPr>
              <a:t> 0945-1015</a:t>
            </a:r>
          </a:p>
          <a:p>
            <a:r>
              <a:rPr lang="fi-FI" sz="1200" dirty="0">
                <a:latin typeface="+mj-lt"/>
              </a:rPr>
              <a:t>Heidi </a:t>
            </a:r>
            <a:r>
              <a:rPr lang="fi-FI" sz="1200" dirty="0" err="1" smtClean="0">
                <a:latin typeface="+mj-lt"/>
              </a:rPr>
              <a:t>Linsén</a:t>
            </a:r>
            <a:endParaRPr lang="fi-FI" sz="1200" dirty="0" smtClean="0">
              <a:latin typeface="+mj-lt"/>
            </a:endParaRPr>
          </a:p>
          <a:p>
            <a:r>
              <a:rPr lang="fi-FI" sz="1200" dirty="0" smtClean="0">
                <a:latin typeface="+mj-lt"/>
              </a:rPr>
              <a:t>Alexander </a:t>
            </a:r>
            <a:r>
              <a:rPr lang="fi-FI" sz="1200" dirty="0" err="1">
                <a:latin typeface="+mj-lt"/>
              </a:rPr>
              <a:t>Store</a:t>
            </a:r>
            <a:endParaRPr lang="fi-FI" sz="1200" dirty="0">
              <a:latin typeface="+mj-lt"/>
            </a:endParaRPr>
          </a:p>
          <a:p>
            <a:endParaRPr lang="fi-FI" sz="1200" b="1" dirty="0" smtClean="0">
              <a:solidFill>
                <a:srgbClr val="FF6600"/>
              </a:solidFill>
              <a:latin typeface="+mj-lt"/>
            </a:endParaRPr>
          </a:p>
          <a:p>
            <a:r>
              <a:rPr lang="fi-FI" sz="1200" b="1" dirty="0">
                <a:solidFill>
                  <a:srgbClr val="FF6600"/>
                </a:solidFill>
                <a:latin typeface="+mj-lt"/>
              </a:rPr>
              <a:t>Service </a:t>
            </a:r>
            <a:r>
              <a:rPr lang="fi-FI" sz="1200" b="1" dirty="0" err="1">
                <a:solidFill>
                  <a:srgbClr val="FF6600"/>
                </a:solidFill>
                <a:latin typeface="+mj-lt"/>
              </a:rPr>
              <a:t>station</a:t>
            </a:r>
            <a:r>
              <a:rPr lang="fi-FI" sz="1200" b="1" dirty="0">
                <a:solidFill>
                  <a:srgbClr val="FF6600"/>
                </a:solidFill>
                <a:latin typeface="+mj-lt"/>
              </a:rPr>
              <a:t>  	</a:t>
            </a:r>
            <a:r>
              <a:rPr lang="fi-FI" sz="1200" b="1" dirty="0" err="1">
                <a:solidFill>
                  <a:srgbClr val="FF6600"/>
                </a:solidFill>
                <a:latin typeface="+mj-lt"/>
              </a:rPr>
              <a:t>meeting</a:t>
            </a:r>
            <a:r>
              <a:rPr lang="fi-FI" sz="1200" b="1" dirty="0">
                <a:solidFill>
                  <a:srgbClr val="FF6600"/>
                </a:solidFill>
                <a:latin typeface="+mj-lt"/>
              </a:rPr>
              <a:t> time1015-1045</a:t>
            </a:r>
          </a:p>
          <a:p>
            <a:r>
              <a:rPr lang="fi-FI" sz="1200" dirty="0">
                <a:latin typeface="+mj-lt"/>
              </a:rPr>
              <a:t>Anna-Mari </a:t>
            </a:r>
            <a:r>
              <a:rPr lang="fi-FI" sz="1200" dirty="0" err="1">
                <a:latin typeface="+mj-lt"/>
              </a:rPr>
              <a:t>Knuuti</a:t>
            </a:r>
            <a:endParaRPr lang="fi-FI" sz="1200" dirty="0">
              <a:latin typeface="+mj-lt"/>
            </a:endParaRPr>
          </a:p>
          <a:p>
            <a:r>
              <a:rPr lang="fi-FI" sz="1200" dirty="0" smtClean="0">
                <a:latin typeface="+mj-lt"/>
              </a:rPr>
              <a:t>Juulia </a:t>
            </a:r>
            <a:r>
              <a:rPr lang="fi-FI" sz="1200" dirty="0">
                <a:latin typeface="+mj-lt"/>
              </a:rPr>
              <a:t>Paloranta</a:t>
            </a:r>
          </a:p>
          <a:p>
            <a:r>
              <a:rPr lang="fi-FI" sz="1200" dirty="0">
                <a:latin typeface="+mj-lt"/>
              </a:rPr>
              <a:t>Juha Johansson</a:t>
            </a:r>
          </a:p>
          <a:p>
            <a:endParaRPr lang="fi-FI" sz="1200" b="1" dirty="0" smtClean="0">
              <a:solidFill>
                <a:srgbClr val="FF6600"/>
              </a:solidFill>
              <a:latin typeface="+mj-lt"/>
            </a:endParaRPr>
          </a:p>
          <a:p>
            <a:r>
              <a:rPr lang="fi-FI" sz="1200" b="1" dirty="0">
                <a:solidFill>
                  <a:srgbClr val="FF6600"/>
                </a:solidFill>
                <a:latin typeface="+mj-lt"/>
              </a:rPr>
              <a:t>School </a:t>
            </a:r>
            <a:r>
              <a:rPr lang="fi-FI" sz="1200" b="1" dirty="0" err="1">
                <a:solidFill>
                  <a:srgbClr val="FF6600"/>
                </a:solidFill>
                <a:latin typeface="+mj-lt"/>
              </a:rPr>
              <a:t>path</a:t>
            </a:r>
            <a:r>
              <a:rPr lang="fi-FI" sz="1200" b="1" dirty="0">
                <a:solidFill>
                  <a:srgbClr val="FF6600"/>
                </a:solidFill>
                <a:latin typeface="+mj-lt"/>
              </a:rPr>
              <a:t> 		</a:t>
            </a:r>
            <a:r>
              <a:rPr lang="fi-FI" sz="1200" b="1" dirty="0" err="1">
                <a:solidFill>
                  <a:srgbClr val="FF6600"/>
                </a:solidFill>
                <a:latin typeface="+mj-lt"/>
              </a:rPr>
              <a:t>meeting</a:t>
            </a:r>
            <a:r>
              <a:rPr lang="fi-FI" sz="1200" b="1" dirty="0">
                <a:solidFill>
                  <a:srgbClr val="FF6600"/>
                </a:solidFill>
                <a:latin typeface="+mj-lt"/>
              </a:rPr>
              <a:t> </a:t>
            </a:r>
            <a:r>
              <a:rPr lang="fi-FI" sz="1200" b="1" dirty="0" err="1">
                <a:solidFill>
                  <a:srgbClr val="FF6600"/>
                </a:solidFill>
                <a:latin typeface="+mj-lt"/>
              </a:rPr>
              <a:t>time</a:t>
            </a:r>
            <a:r>
              <a:rPr lang="fi-FI" sz="1200" b="1" dirty="0">
                <a:solidFill>
                  <a:srgbClr val="FF6600"/>
                </a:solidFill>
                <a:latin typeface="+mj-lt"/>
              </a:rPr>
              <a:t> 1045-1115</a:t>
            </a:r>
          </a:p>
          <a:p>
            <a:r>
              <a:rPr lang="fi-FI" sz="1200" dirty="0">
                <a:latin typeface="+mj-lt"/>
              </a:rPr>
              <a:t>Minna Marttinen</a:t>
            </a:r>
          </a:p>
          <a:p>
            <a:r>
              <a:rPr lang="fi-FI" sz="1200" dirty="0">
                <a:latin typeface="+mj-lt"/>
              </a:rPr>
              <a:t>Eija </a:t>
            </a:r>
            <a:r>
              <a:rPr lang="fi-FI" sz="1200" dirty="0" err="1">
                <a:latin typeface="+mj-lt"/>
              </a:rPr>
              <a:t>Zweygberg</a:t>
            </a:r>
            <a:endParaRPr lang="fi-FI" sz="1200" dirty="0">
              <a:latin typeface="+mj-lt"/>
            </a:endParaRPr>
          </a:p>
          <a:p>
            <a:r>
              <a:rPr lang="fi-FI" sz="1200" dirty="0">
                <a:latin typeface="+mj-lt"/>
              </a:rPr>
              <a:t>Heli Pakarinen</a:t>
            </a:r>
          </a:p>
          <a:p>
            <a:endParaRPr lang="fi-FI" sz="1200" b="1" dirty="0" smtClean="0">
              <a:solidFill>
                <a:srgbClr val="FF6600"/>
              </a:solidFill>
              <a:latin typeface="+mj-lt"/>
            </a:endParaRPr>
          </a:p>
          <a:p>
            <a:r>
              <a:rPr lang="fi-FI" sz="1200" b="1" dirty="0" err="1">
                <a:solidFill>
                  <a:srgbClr val="FF6600"/>
                </a:solidFill>
                <a:latin typeface="+mj-lt"/>
              </a:rPr>
              <a:t>Buggy</a:t>
            </a:r>
            <a:r>
              <a:rPr lang="fi-FI" sz="1200" b="1" dirty="0">
                <a:solidFill>
                  <a:srgbClr val="FF6600"/>
                </a:solidFill>
                <a:latin typeface="+mj-lt"/>
              </a:rPr>
              <a:t> 2 		</a:t>
            </a:r>
            <a:r>
              <a:rPr lang="fi-FI" sz="1200" b="1" dirty="0" err="1">
                <a:solidFill>
                  <a:srgbClr val="FF6600"/>
                </a:solidFill>
                <a:latin typeface="+mj-lt"/>
              </a:rPr>
              <a:t>meeting</a:t>
            </a:r>
            <a:r>
              <a:rPr lang="fi-FI" sz="1200" b="1" dirty="0">
                <a:solidFill>
                  <a:srgbClr val="FF6600"/>
                </a:solidFill>
                <a:latin typeface="+mj-lt"/>
              </a:rPr>
              <a:t> </a:t>
            </a:r>
            <a:r>
              <a:rPr lang="fi-FI" sz="1200" b="1" dirty="0" err="1">
                <a:solidFill>
                  <a:srgbClr val="FF6600"/>
                </a:solidFill>
                <a:latin typeface="+mj-lt"/>
              </a:rPr>
              <a:t>time</a:t>
            </a:r>
            <a:r>
              <a:rPr lang="fi-FI" sz="1200" b="1" dirty="0">
                <a:solidFill>
                  <a:srgbClr val="FF6600"/>
                </a:solidFill>
                <a:latin typeface="+mj-lt"/>
              </a:rPr>
              <a:t> 1215-1245</a:t>
            </a:r>
          </a:p>
          <a:p>
            <a:r>
              <a:rPr lang="fi-FI" sz="1200" dirty="0" err="1">
                <a:latin typeface="+mj-lt"/>
              </a:rPr>
              <a:t>Rochale</a:t>
            </a:r>
            <a:r>
              <a:rPr lang="fi-FI" sz="1200" dirty="0">
                <a:latin typeface="+mj-lt"/>
              </a:rPr>
              <a:t> </a:t>
            </a:r>
            <a:r>
              <a:rPr lang="fi-FI" sz="1200" dirty="0" err="1" smtClean="0">
                <a:latin typeface="+mj-lt"/>
              </a:rPr>
              <a:t>Yates</a:t>
            </a:r>
            <a:endParaRPr lang="fi-FI" sz="1200" dirty="0" smtClean="0">
              <a:latin typeface="+mj-lt"/>
            </a:endParaRPr>
          </a:p>
          <a:p>
            <a:r>
              <a:rPr lang="fi-FI" sz="1200" dirty="0" smtClean="0">
                <a:latin typeface="+mj-lt"/>
              </a:rPr>
              <a:t>Jarno </a:t>
            </a:r>
            <a:r>
              <a:rPr lang="fi-FI" sz="1200" dirty="0">
                <a:latin typeface="+mj-lt"/>
              </a:rPr>
              <a:t>Lindberg</a:t>
            </a:r>
          </a:p>
          <a:p>
            <a:r>
              <a:rPr lang="fi-FI" sz="1200" dirty="0">
                <a:latin typeface="+mj-lt"/>
              </a:rPr>
              <a:t>Ville </a:t>
            </a:r>
            <a:r>
              <a:rPr lang="fi-FI" sz="1200" dirty="0" err="1" smtClean="0">
                <a:latin typeface="+mj-lt"/>
              </a:rPr>
              <a:t>Hela-Aro</a:t>
            </a:r>
            <a:endParaRPr lang="fi-FI" sz="1200" dirty="0">
              <a:latin typeface="+mj-lt"/>
            </a:endParaRPr>
          </a:p>
        </p:txBody>
      </p:sp>
      <p:sp>
        <p:nvSpPr>
          <p:cNvPr id="8" name="TextBox 7"/>
          <p:cNvSpPr txBox="1"/>
          <p:nvPr/>
        </p:nvSpPr>
        <p:spPr>
          <a:xfrm flipH="1">
            <a:off x="5220070" y="1397213"/>
            <a:ext cx="3744418" cy="3785652"/>
          </a:xfrm>
          <a:prstGeom prst="rect">
            <a:avLst/>
          </a:prstGeom>
          <a:noFill/>
        </p:spPr>
        <p:txBody>
          <a:bodyPr wrap="square" rtlCol="0">
            <a:spAutoFit/>
          </a:bodyPr>
          <a:lstStyle/>
          <a:p>
            <a:endParaRPr lang="fi-FI" sz="1200" b="1" dirty="0" smtClean="0">
              <a:solidFill>
                <a:srgbClr val="FF6600"/>
              </a:solidFill>
              <a:latin typeface="+mj-lt"/>
            </a:endParaRPr>
          </a:p>
          <a:p>
            <a:endParaRPr lang="fi-FI" sz="1200" b="1" dirty="0">
              <a:solidFill>
                <a:srgbClr val="FF6600"/>
              </a:solidFill>
              <a:latin typeface="+mj-lt"/>
            </a:endParaRPr>
          </a:p>
          <a:p>
            <a:r>
              <a:rPr lang="fi-FI" sz="1200" b="1" dirty="0" err="1" smtClean="0">
                <a:solidFill>
                  <a:srgbClr val="FF6600"/>
                </a:solidFill>
                <a:latin typeface="+mj-lt"/>
              </a:rPr>
              <a:t>Buggy</a:t>
            </a:r>
            <a:r>
              <a:rPr lang="fi-FI" sz="1200" b="1" dirty="0" smtClean="0">
                <a:solidFill>
                  <a:srgbClr val="FF6600"/>
                </a:solidFill>
                <a:latin typeface="+mj-lt"/>
              </a:rPr>
              <a:t> 1 		</a:t>
            </a:r>
            <a:r>
              <a:rPr lang="fi-FI" sz="1200" b="1" dirty="0" err="1" smtClean="0">
                <a:solidFill>
                  <a:srgbClr val="FF6600"/>
                </a:solidFill>
                <a:latin typeface="+mj-lt"/>
              </a:rPr>
              <a:t>meeting</a:t>
            </a:r>
            <a:r>
              <a:rPr lang="fi-FI" sz="1200" b="1" dirty="0" smtClean="0">
                <a:solidFill>
                  <a:srgbClr val="FF6600"/>
                </a:solidFill>
                <a:latin typeface="+mj-lt"/>
              </a:rPr>
              <a:t> </a:t>
            </a:r>
            <a:r>
              <a:rPr lang="fi-FI" sz="1200" b="1" dirty="0" err="1" smtClean="0">
                <a:solidFill>
                  <a:srgbClr val="FF6600"/>
                </a:solidFill>
                <a:latin typeface="+mj-lt"/>
              </a:rPr>
              <a:t>time</a:t>
            </a:r>
            <a:r>
              <a:rPr lang="fi-FI" sz="1200" b="1" dirty="0" smtClean="0">
                <a:solidFill>
                  <a:srgbClr val="FF6600"/>
                </a:solidFill>
                <a:latin typeface="+mj-lt"/>
              </a:rPr>
              <a:t> 1245-1315 </a:t>
            </a:r>
          </a:p>
          <a:p>
            <a:r>
              <a:rPr lang="fi-FI" sz="1200" dirty="0">
                <a:latin typeface="+mj-lt"/>
              </a:rPr>
              <a:t>Leena </a:t>
            </a:r>
            <a:r>
              <a:rPr lang="fi-FI" sz="1200" dirty="0" err="1" smtClean="0">
                <a:latin typeface="+mj-lt"/>
              </a:rPr>
              <a:t>Raudaskoski</a:t>
            </a:r>
            <a:endParaRPr lang="fi-FI" sz="1200" dirty="0" smtClean="0">
              <a:latin typeface="+mj-lt"/>
            </a:endParaRPr>
          </a:p>
          <a:p>
            <a:r>
              <a:rPr lang="fi-FI" sz="1200" dirty="0" smtClean="0">
                <a:latin typeface="+mj-lt"/>
              </a:rPr>
              <a:t>Teemu </a:t>
            </a:r>
            <a:r>
              <a:rPr lang="fi-FI" sz="1200" dirty="0">
                <a:latin typeface="+mj-lt"/>
              </a:rPr>
              <a:t>Järvinen</a:t>
            </a:r>
          </a:p>
          <a:p>
            <a:r>
              <a:rPr lang="fi-FI" sz="1200" dirty="0">
                <a:latin typeface="+mj-lt"/>
              </a:rPr>
              <a:t>Mika Venäläinen</a:t>
            </a:r>
          </a:p>
          <a:p>
            <a:r>
              <a:rPr lang="fi-FI" sz="1200" dirty="0" smtClean="0">
                <a:latin typeface="+mj-lt"/>
              </a:rPr>
              <a:t>Roope </a:t>
            </a:r>
            <a:r>
              <a:rPr lang="fi-FI" sz="1200" dirty="0">
                <a:latin typeface="+mj-lt"/>
              </a:rPr>
              <a:t>Hänninen </a:t>
            </a:r>
          </a:p>
          <a:p>
            <a:endParaRPr lang="fi-FI" sz="1200" b="1" dirty="0" smtClean="0">
              <a:latin typeface="+mj-lt"/>
            </a:endParaRPr>
          </a:p>
          <a:p>
            <a:r>
              <a:rPr lang="fi-FI" sz="1200" b="1" dirty="0" err="1">
                <a:solidFill>
                  <a:srgbClr val="FF6600"/>
                </a:solidFill>
                <a:latin typeface="+mj-lt"/>
              </a:rPr>
              <a:t>Bike</a:t>
            </a:r>
            <a:r>
              <a:rPr lang="fi-FI" sz="1200" b="1" dirty="0">
                <a:solidFill>
                  <a:srgbClr val="FF6600"/>
                </a:solidFill>
                <a:latin typeface="+mj-lt"/>
              </a:rPr>
              <a:t> </a:t>
            </a:r>
            <a:r>
              <a:rPr lang="fi-FI" sz="1200" b="1" dirty="0" err="1">
                <a:solidFill>
                  <a:srgbClr val="FF6600"/>
                </a:solidFill>
                <a:latin typeface="+mj-lt"/>
              </a:rPr>
              <a:t>Park</a:t>
            </a:r>
            <a:r>
              <a:rPr lang="fi-FI" sz="1200" b="1" dirty="0">
                <a:solidFill>
                  <a:srgbClr val="FF6600"/>
                </a:solidFill>
                <a:latin typeface="+mj-lt"/>
              </a:rPr>
              <a:t> 1 		</a:t>
            </a:r>
            <a:r>
              <a:rPr lang="fi-FI" sz="1200" b="1" dirty="0" err="1">
                <a:solidFill>
                  <a:srgbClr val="FF6600"/>
                </a:solidFill>
                <a:latin typeface="+mj-lt"/>
              </a:rPr>
              <a:t>meeting</a:t>
            </a:r>
            <a:r>
              <a:rPr lang="fi-FI" sz="1200" b="1" dirty="0">
                <a:solidFill>
                  <a:srgbClr val="FF6600"/>
                </a:solidFill>
                <a:latin typeface="+mj-lt"/>
              </a:rPr>
              <a:t> </a:t>
            </a:r>
            <a:r>
              <a:rPr lang="fi-FI" sz="1200" b="1" dirty="0" err="1">
                <a:solidFill>
                  <a:srgbClr val="FF6600"/>
                </a:solidFill>
                <a:latin typeface="+mj-lt"/>
              </a:rPr>
              <a:t>time</a:t>
            </a:r>
            <a:r>
              <a:rPr lang="fi-FI" sz="1200" b="1" dirty="0">
                <a:solidFill>
                  <a:srgbClr val="FF6600"/>
                </a:solidFill>
                <a:latin typeface="+mj-lt"/>
              </a:rPr>
              <a:t> 1315-1345</a:t>
            </a:r>
          </a:p>
          <a:p>
            <a:r>
              <a:rPr lang="fi-FI" sz="1200" dirty="0" err="1">
                <a:latin typeface="+mj-lt"/>
              </a:rPr>
              <a:t>Jannica</a:t>
            </a:r>
            <a:r>
              <a:rPr lang="fi-FI" sz="1200" dirty="0">
                <a:latin typeface="+mj-lt"/>
              </a:rPr>
              <a:t> Jahnsson</a:t>
            </a:r>
          </a:p>
          <a:p>
            <a:r>
              <a:rPr lang="fi-FI" sz="1200" dirty="0" smtClean="0">
                <a:latin typeface="+mj-lt"/>
              </a:rPr>
              <a:t>Sonja </a:t>
            </a:r>
            <a:r>
              <a:rPr lang="fi-FI" sz="1200" dirty="0">
                <a:latin typeface="+mj-lt"/>
              </a:rPr>
              <a:t>Skogster</a:t>
            </a:r>
          </a:p>
          <a:p>
            <a:r>
              <a:rPr lang="fi-FI" sz="1200" dirty="0" err="1">
                <a:latin typeface="+mj-lt"/>
              </a:rPr>
              <a:t>Maxime</a:t>
            </a:r>
            <a:r>
              <a:rPr lang="fi-FI" sz="1200" dirty="0">
                <a:latin typeface="+mj-lt"/>
              </a:rPr>
              <a:t> Richard</a:t>
            </a:r>
          </a:p>
          <a:p>
            <a:r>
              <a:rPr lang="fi-FI" sz="1200" dirty="0">
                <a:latin typeface="+mj-lt"/>
              </a:rPr>
              <a:t>Juuso </a:t>
            </a:r>
            <a:r>
              <a:rPr lang="fi-FI" sz="1200" dirty="0" err="1">
                <a:latin typeface="+mj-lt"/>
              </a:rPr>
              <a:t>Anderssin</a:t>
            </a:r>
            <a:endParaRPr lang="fi-FI" sz="1200" dirty="0">
              <a:latin typeface="+mj-lt"/>
            </a:endParaRPr>
          </a:p>
          <a:p>
            <a:endParaRPr lang="fi-FI" sz="1200" dirty="0">
              <a:latin typeface="+mj-lt"/>
            </a:endParaRPr>
          </a:p>
          <a:p>
            <a:r>
              <a:rPr lang="fi-FI" sz="1200" b="1" dirty="0" smtClean="0">
                <a:solidFill>
                  <a:srgbClr val="FF6600"/>
                </a:solidFill>
                <a:latin typeface="+mj-lt"/>
              </a:rPr>
              <a:t>Gate 		</a:t>
            </a:r>
            <a:r>
              <a:rPr lang="fi-FI" sz="1200" b="1" dirty="0" err="1" smtClean="0">
                <a:solidFill>
                  <a:srgbClr val="FF6600"/>
                </a:solidFill>
                <a:latin typeface="+mj-lt"/>
              </a:rPr>
              <a:t>meeting</a:t>
            </a:r>
            <a:r>
              <a:rPr lang="fi-FI" sz="1200" b="1" dirty="0" smtClean="0">
                <a:solidFill>
                  <a:srgbClr val="FF6600"/>
                </a:solidFill>
                <a:latin typeface="+mj-lt"/>
              </a:rPr>
              <a:t> </a:t>
            </a:r>
            <a:r>
              <a:rPr lang="fi-FI" sz="1200" b="1" dirty="0" err="1" smtClean="0">
                <a:solidFill>
                  <a:srgbClr val="FF6600"/>
                </a:solidFill>
                <a:latin typeface="+mj-lt"/>
              </a:rPr>
              <a:t>time</a:t>
            </a:r>
            <a:r>
              <a:rPr lang="fi-FI" sz="1200" b="1" dirty="0" smtClean="0">
                <a:solidFill>
                  <a:srgbClr val="FF6600"/>
                </a:solidFill>
                <a:latin typeface="+mj-lt"/>
              </a:rPr>
              <a:t> 1400-1430</a:t>
            </a:r>
          </a:p>
          <a:p>
            <a:r>
              <a:rPr lang="fi-FI" sz="1200" dirty="0" err="1">
                <a:latin typeface="+mj-lt"/>
              </a:rPr>
              <a:t>Amaia</a:t>
            </a:r>
            <a:r>
              <a:rPr lang="fi-FI" sz="1200" dirty="0">
                <a:latin typeface="+mj-lt"/>
              </a:rPr>
              <a:t> </a:t>
            </a:r>
            <a:r>
              <a:rPr lang="fi-FI" sz="1200" dirty="0" err="1">
                <a:latin typeface="+mj-lt"/>
              </a:rPr>
              <a:t>Barazar</a:t>
            </a:r>
            <a:r>
              <a:rPr lang="fi-FI" sz="1200" dirty="0">
                <a:latin typeface="+mj-lt"/>
              </a:rPr>
              <a:t> </a:t>
            </a:r>
          </a:p>
          <a:p>
            <a:r>
              <a:rPr lang="fi-FI" sz="1200" dirty="0">
                <a:latin typeface="+mj-lt"/>
              </a:rPr>
              <a:t>Laura </a:t>
            </a:r>
            <a:r>
              <a:rPr lang="fi-FI" sz="1200" dirty="0" err="1" smtClean="0">
                <a:latin typeface="+mj-lt"/>
              </a:rPr>
              <a:t>Duteau</a:t>
            </a:r>
            <a:endParaRPr lang="fi-FI" sz="1200" dirty="0" smtClean="0">
              <a:latin typeface="+mj-lt"/>
            </a:endParaRPr>
          </a:p>
          <a:p>
            <a:r>
              <a:rPr lang="fi-FI" sz="1200" dirty="0" smtClean="0">
                <a:latin typeface="+mj-lt"/>
              </a:rPr>
              <a:t>Janne Palovuori </a:t>
            </a:r>
          </a:p>
          <a:p>
            <a:r>
              <a:rPr lang="fi-FI" sz="1200" dirty="0" smtClean="0">
                <a:latin typeface="+mj-lt"/>
              </a:rPr>
              <a:t>Olli Heiskanen</a:t>
            </a:r>
          </a:p>
          <a:p>
            <a:endParaRPr lang="fi-FI" sz="1200" dirty="0">
              <a:latin typeface="+mj-lt"/>
            </a:endParaRPr>
          </a:p>
        </p:txBody>
      </p:sp>
      <p:sp>
        <p:nvSpPr>
          <p:cNvPr id="7"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Tree>
    <p:extLst>
      <p:ext uri="{BB962C8B-B14F-4D97-AF65-F5344CB8AC3E}">
        <p14:creationId xmlns:p14="http://schemas.microsoft.com/office/powerpoint/2010/main" val="1852739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587" y="1341438"/>
            <a:ext cx="8193087" cy="5262979"/>
          </a:xfrm>
          <a:prstGeom prst="rect">
            <a:avLst/>
          </a:prstGeom>
        </p:spPr>
        <p:txBody>
          <a:bodyPr wrap="square">
            <a:spAutoFit/>
          </a:bodyPr>
          <a:lstStyle/>
          <a:p>
            <a:r>
              <a:rPr lang="en-US" sz="1200" b="1" dirty="0" smtClean="0">
                <a:solidFill>
                  <a:srgbClr val="FF6600"/>
                </a:solidFill>
                <a:latin typeface="Calibri" pitchFamily="34" charset="0"/>
              </a:rPr>
              <a:t>PROJECT PHASE </a:t>
            </a:r>
          </a:p>
          <a:p>
            <a:pPr lvl="1"/>
            <a:endParaRPr lang="en-US" sz="1200" dirty="0" smtClean="0">
              <a:latin typeface="Calibri" pitchFamily="34" charset="0"/>
            </a:endParaRPr>
          </a:p>
          <a:p>
            <a:pPr marL="357188" indent="-357188">
              <a:buFontTx/>
              <a:buAutoNum type="arabicPeriod"/>
            </a:pPr>
            <a:endParaRPr lang="en-US" sz="1200" dirty="0" smtClean="0">
              <a:latin typeface="Calibri" pitchFamily="34" charset="0"/>
            </a:endParaRPr>
          </a:p>
          <a:p>
            <a:r>
              <a:rPr lang="en-US" sz="1200" b="1" dirty="0" smtClean="0">
                <a:solidFill>
                  <a:srgbClr val="FF6600"/>
                </a:solidFill>
                <a:latin typeface="Calibri" pitchFamily="34" charset="0"/>
              </a:rPr>
              <a:t>1. Plan of actions (brief) 					</a:t>
            </a:r>
          </a:p>
          <a:p>
            <a:r>
              <a:rPr lang="en-US" sz="1200" dirty="0" smtClean="0">
                <a:latin typeface="Calibri" pitchFamily="34" charset="0"/>
              </a:rPr>
              <a:t>	-  What are you studying and how (methods)</a:t>
            </a:r>
          </a:p>
          <a:p>
            <a:r>
              <a:rPr lang="en-US" sz="1200" dirty="0" smtClean="0">
                <a:latin typeface="Calibri" pitchFamily="34" charset="0"/>
              </a:rPr>
              <a:t>	-  What is the outcome (concept, scale model, model, prototype)</a:t>
            </a:r>
          </a:p>
          <a:p>
            <a:r>
              <a:rPr lang="en-US" sz="1200" dirty="0" smtClean="0">
                <a:latin typeface="Calibri" pitchFamily="34" charset="0"/>
              </a:rPr>
              <a:t>	</a:t>
            </a:r>
            <a:r>
              <a:rPr lang="en-US" sz="1200" dirty="0" smtClean="0">
                <a:latin typeface="+mj-lt"/>
              </a:rPr>
              <a:t>-  Preliminary timetable </a:t>
            </a:r>
            <a:r>
              <a:rPr lang="en-US" sz="1200" dirty="0" smtClean="0">
                <a:latin typeface="Calibri" pitchFamily="34" charset="0"/>
              </a:rPr>
              <a:t>	</a:t>
            </a:r>
          </a:p>
          <a:p>
            <a:r>
              <a:rPr lang="en-US" sz="1200" dirty="0">
                <a:latin typeface="Calibri" pitchFamily="34" charset="0"/>
              </a:rPr>
              <a:t>					</a:t>
            </a:r>
            <a:r>
              <a:rPr lang="en-US" sz="1200" dirty="0" smtClean="0">
                <a:latin typeface="Calibri" pitchFamily="34" charset="0"/>
              </a:rPr>
              <a:t>+ </a:t>
            </a:r>
            <a:r>
              <a:rPr lang="en-US" sz="1200" b="1" dirty="0">
                <a:latin typeface="Calibri" pitchFamily="34" charset="0"/>
              </a:rPr>
              <a:t>Presentation 29.8</a:t>
            </a:r>
            <a:r>
              <a:rPr lang="en-US" sz="1200" b="1" dirty="0" smtClean="0">
                <a:latin typeface="Calibri" pitchFamily="34" charset="0"/>
              </a:rPr>
              <a:t>.</a:t>
            </a:r>
            <a:endParaRPr lang="en-US" sz="1200" dirty="0" smtClean="0">
              <a:latin typeface="Calibri" pitchFamily="34" charset="0"/>
            </a:endParaRPr>
          </a:p>
          <a:p>
            <a:endParaRPr lang="en-US" sz="1200" dirty="0" smtClean="0">
              <a:latin typeface="Calibri" pitchFamily="34" charset="0"/>
            </a:endParaRPr>
          </a:p>
          <a:p>
            <a:r>
              <a:rPr lang="en-US" sz="1200" b="1" dirty="0" smtClean="0">
                <a:solidFill>
                  <a:srgbClr val="FF6600"/>
                </a:solidFill>
                <a:latin typeface="Calibri" pitchFamily="34" charset="0"/>
              </a:rPr>
              <a:t>2</a:t>
            </a:r>
            <a:r>
              <a:rPr lang="en-US" sz="1200" b="1" dirty="0">
                <a:solidFill>
                  <a:srgbClr val="FF6600"/>
                </a:solidFill>
                <a:latin typeface="Calibri" pitchFamily="34" charset="0"/>
              </a:rPr>
              <a:t>. </a:t>
            </a:r>
            <a:r>
              <a:rPr lang="en-US" sz="1200" b="1" dirty="0" smtClean="0">
                <a:solidFill>
                  <a:srgbClr val="FF6600"/>
                </a:solidFill>
                <a:latin typeface="Calibri" pitchFamily="34" charset="0"/>
              </a:rPr>
              <a:t>Ideas</a:t>
            </a:r>
            <a:r>
              <a:rPr lang="en-US" sz="1200" b="1" dirty="0" smtClean="0">
                <a:solidFill>
                  <a:srgbClr val="FF6600"/>
                </a:solidFill>
                <a:latin typeface="Calibri" pitchFamily="34" charset="0"/>
              </a:rPr>
              <a:t>, </a:t>
            </a:r>
            <a:r>
              <a:rPr lang="en-US" sz="1200" b="1" dirty="0" smtClean="0">
                <a:solidFill>
                  <a:srgbClr val="FF6600"/>
                </a:solidFill>
                <a:latin typeface="Calibri" pitchFamily="34" charset="0"/>
              </a:rPr>
              <a:t>clarifying the brief</a:t>
            </a:r>
            <a:r>
              <a:rPr lang="en-US" sz="1200" dirty="0">
                <a:latin typeface="Calibri" pitchFamily="34" charset="0"/>
              </a:rPr>
              <a:t>	</a:t>
            </a:r>
            <a:endParaRPr lang="en-US" sz="1200" dirty="0" smtClean="0">
              <a:latin typeface="Calibri" pitchFamily="34" charset="0"/>
            </a:endParaRPr>
          </a:p>
          <a:p>
            <a:r>
              <a:rPr lang="en-US" sz="1200" dirty="0">
                <a:latin typeface="Calibri" pitchFamily="34" charset="0"/>
              </a:rPr>
              <a:t>	</a:t>
            </a:r>
            <a:r>
              <a:rPr lang="en-US" sz="1200" dirty="0" smtClean="0">
                <a:latin typeface="Calibri" pitchFamily="34" charset="0"/>
              </a:rPr>
              <a:t>- </a:t>
            </a:r>
            <a:r>
              <a:rPr lang="en-US" sz="1200" dirty="0" smtClean="0">
                <a:latin typeface="Calibri" pitchFamily="34" charset="0"/>
              </a:rPr>
              <a:t>benchmarking</a:t>
            </a:r>
            <a:r>
              <a:rPr lang="en-US" sz="1200" dirty="0" smtClean="0">
                <a:latin typeface="Calibri" pitchFamily="34" charset="0"/>
              </a:rPr>
              <a:t>			</a:t>
            </a:r>
            <a:endParaRPr lang="en-US" sz="1200" b="1" dirty="0" smtClean="0">
              <a:solidFill>
                <a:srgbClr val="FF6600"/>
              </a:solidFill>
              <a:latin typeface="Calibri" pitchFamily="34" charset="0"/>
            </a:endParaRPr>
          </a:p>
          <a:p>
            <a:r>
              <a:rPr lang="en-US" sz="1200" dirty="0" smtClean="0">
                <a:latin typeface="Calibri" pitchFamily="34" charset="0"/>
              </a:rPr>
              <a:t>	- target group</a:t>
            </a:r>
          </a:p>
          <a:p>
            <a:r>
              <a:rPr lang="en-US" sz="1200" dirty="0" smtClean="0">
                <a:latin typeface="Calibri" pitchFamily="34" charset="0"/>
              </a:rPr>
              <a:t>	- </a:t>
            </a:r>
            <a:r>
              <a:rPr lang="en-US" sz="1200" dirty="0" smtClean="0">
                <a:latin typeface="+mj-lt"/>
              </a:rPr>
              <a:t>bottlenecks</a:t>
            </a:r>
          </a:p>
          <a:p>
            <a:r>
              <a:rPr lang="en-US" sz="1200" dirty="0" smtClean="0">
                <a:latin typeface="Calibri" pitchFamily="34" charset="0"/>
              </a:rPr>
              <a:t>	- evaluation of the </a:t>
            </a:r>
            <a:r>
              <a:rPr lang="en-US" sz="1200" dirty="0" smtClean="0">
                <a:latin typeface="Calibri" pitchFamily="34" charset="0"/>
              </a:rPr>
              <a:t>problems (cosmetic </a:t>
            </a:r>
            <a:r>
              <a:rPr lang="en-US" sz="1200" dirty="0" smtClean="0">
                <a:latin typeface="Calibri" pitchFamily="34" charset="0"/>
              </a:rPr>
              <a:t>vs. </a:t>
            </a:r>
            <a:r>
              <a:rPr lang="en-US" sz="1200" dirty="0" smtClean="0">
                <a:latin typeface="Calibri" pitchFamily="34" charset="0"/>
              </a:rPr>
              <a:t>catastrophic, </a:t>
            </a:r>
          </a:p>
          <a:p>
            <a:r>
              <a:rPr lang="en-US" sz="1200" dirty="0">
                <a:latin typeface="Calibri" pitchFamily="34" charset="0"/>
              </a:rPr>
              <a:t>	</a:t>
            </a:r>
            <a:r>
              <a:rPr lang="en-US" sz="1200" dirty="0" smtClean="0">
                <a:latin typeface="Calibri" pitchFamily="34" charset="0"/>
              </a:rPr>
              <a:t>price, difficulty, etc.)</a:t>
            </a:r>
            <a:r>
              <a:rPr lang="en-US" sz="1200" dirty="0" smtClean="0">
                <a:latin typeface="Calibri" pitchFamily="34" charset="0"/>
              </a:rPr>
              <a:t>	</a:t>
            </a:r>
          </a:p>
          <a:p>
            <a:r>
              <a:rPr lang="en-US" sz="1200" dirty="0">
                <a:latin typeface="Calibri" pitchFamily="34" charset="0"/>
              </a:rPr>
              <a:t>	</a:t>
            </a:r>
            <a:r>
              <a:rPr lang="en-US" sz="1200" dirty="0" smtClean="0">
                <a:latin typeface="Calibri" pitchFamily="34" charset="0"/>
              </a:rPr>
              <a:t>- solution ideas, sketches		</a:t>
            </a:r>
            <a:r>
              <a:rPr lang="en-US" sz="1200" dirty="0" smtClean="0">
                <a:latin typeface="+mn-lt"/>
              </a:rPr>
              <a:t>	</a:t>
            </a:r>
            <a:r>
              <a:rPr lang="en-US" sz="1200" dirty="0">
                <a:latin typeface="+mn-lt"/>
              </a:rPr>
              <a:t> </a:t>
            </a:r>
            <a:r>
              <a:rPr lang="en-US" sz="1200" b="1" dirty="0">
                <a:latin typeface="+mn-lt"/>
              </a:rPr>
              <a:t>+ Presentation 12.9 </a:t>
            </a:r>
            <a:r>
              <a:rPr lang="en-US" sz="1200" dirty="0">
                <a:latin typeface="+mn-lt"/>
              </a:rPr>
              <a:t>	</a:t>
            </a:r>
            <a:endParaRPr lang="en-US" sz="1200" dirty="0" smtClean="0">
              <a:latin typeface="+mn-lt"/>
            </a:endParaRPr>
          </a:p>
          <a:p>
            <a:r>
              <a:rPr lang="en-US" sz="1200" dirty="0" smtClean="0">
                <a:latin typeface="Calibri" pitchFamily="34" charset="0"/>
              </a:rPr>
              <a:t>				</a:t>
            </a:r>
            <a:r>
              <a:rPr lang="en-US" sz="1200" dirty="0">
                <a:latin typeface="Calibri" pitchFamily="34" charset="0"/>
              </a:rPr>
              <a:t>			</a:t>
            </a:r>
            <a:r>
              <a:rPr lang="en-US" sz="1200" dirty="0" smtClean="0">
                <a:latin typeface="Calibri" pitchFamily="34" charset="0"/>
              </a:rPr>
              <a:t> 		 </a:t>
            </a:r>
            <a:r>
              <a:rPr lang="en-US" sz="1200" dirty="0">
                <a:latin typeface="Calibri" pitchFamily="34" charset="0"/>
              </a:rPr>
              <a:t>	</a:t>
            </a:r>
            <a:r>
              <a:rPr lang="en-US" sz="1200" dirty="0" smtClean="0">
                <a:latin typeface="Calibri" pitchFamily="34" charset="0"/>
              </a:rPr>
              <a:t>				</a:t>
            </a:r>
          </a:p>
          <a:p>
            <a:pPr marL="361950" indent="-361950"/>
            <a:r>
              <a:rPr lang="en-US" sz="1200" b="1" dirty="0" smtClean="0">
                <a:solidFill>
                  <a:srgbClr val="FF6600"/>
                </a:solidFill>
                <a:latin typeface="Calibri" pitchFamily="34" charset="0"/>
              </a:rPr>
              <a:t>3. Solution development  based on the needs of the chosen  target  group </a:t>
            </a:r>
            <a:r>
              <a:rPr lang="en-US" sz="1200" dirty="0" smtClean="0">
                <a:latin typeface="Calibri" pitchFamily="34" charset="0"/>
              </a:rPr>
              <a:t>	</a:t>
            </a:r>
          </a:p>
          <a:p>
            <a:pPr marL="361950" indent="-361950"/>
            <a:r>
              <a:rPr lang="en-US" sz="1200" dirty="0" smtClean="0">
                <a:latin typeface="Calibri" pitchFamily="34" charset="0"/>
              </a:rPr>
              <a:t>		</a:t>
            </a:r>
            <a:r>
              <a:rPr lang="en-US" sz="1200" dirty="0" smtClean="0">
                <a:latin typeface="Calibri" pitchFamily="34" charset="0"/>
              </a:rPr>
              <a:t>- mapping </a:t>
            </a:r>
            <a:r>
              <a:rPr lang="en-US" sz="1200" dirty="0">
                <a:latin typeface="Calibri" pitchFamily="34" charset="0"/>
              </a:rPr>
              <a:t>the  current situation</a:t>
            </a:r>
            <a:endParaRPr lang="en-US" sz="1200" dirty="0" smtClean="0">
              <a:latin typeface="Calibri" pitchFamily="34" charset="0"/>
            </a:endParaRPr>
          </a:p>
          <a:p>
            <a:pPr marL="361950" indent="-361950"/>
            <a:r>
              <a:rPr lang="en-US" sz="1200" dirty="0">
                <a:latin typeface="Calibri" pitchFamily="34" charset="0"/>
              </a:rPr>
              <a:t>	</a:t>
            </a:r>
            <a:r>
              <a:rPr lang="en-US" sz="1200" dirty="0" smtClean="0">
                <a:latin typeface="Calibri" pitchFamily="34" charset="0"/>
              </a:rPr>
              <a:t>	</a:t>
            </a:r>
            <a:r>
              <a:rPr lang="en-US" sz="1200" dirty="0" smtClean="0">
                <a:latin typeface="Calibri" pitchFamily="34" charset="0"/>
              </a:rPr>
              <a:t>- </a:t>
            </a:r>
            <a:r>
              <a:rPr lang="en-US" sz="1200" dirty="0" smtClean="0">
                <a:latin typeface="Calibri" pitchFamily="34" charset="0"/>
              </a:rPr>
              <a:t>first mock ups, tests and results, </a:t>
            </a:r>
            <a:r>
              <a:rPr lang="en-US" sz="1200" dirty="0">
                <a:latin typeface="Calibri" pitchFamily="34" charset="0"/>
              </a:rPr>
              <a:t>etc. 		</a:t>
            </a:r>
            <a:r>
              <a:rPr lang="en-US" sz="1200" b="1" dirty="0" smtClean="0">
                <a:latin typeface="Calibri" pitchFamily="34" charset="0"/>
              </a:rPr>
              <a:t>+ </a:t>
            </a:r>
            <a:r>
              <a:rPr lang="en-US" sz="1200" b="1" dirty="0">
                <a:latin typeface="Calibri" pitchFamily="34" charset="0"/>
              </a:rPr>
              <a:t>Presentation </a:t>
            </a:r>
            <a:r>
              <a:rPr lang="en-US" sz="1200" b="1" dirty="0" smtClean="0">
                <a:latin typeface="Calibri" pitchFamily="34" charset="0"/>
              </a:rPr>
              <a:t>26.09.</a:t>
            </a:r>
            <a:endParaRPr lang="en-US" sz="1200" b="1" dirty="0">
              <a:latin typeface="Calibri" pitchFamily="34" charset="0"/>
            </a:endParaRPr>
          </a:p>
          <a:p>
            <a:pPr marL="361950" indent="-361950"/>
            <a:endParaRPr lang="en-US" sz="1200" dirty="0" smtClean="0">
              <a:latin typeface="Calibri" pitchFamily="34" charset="0"/>
            </a:endParaRPr>
          </a:p>
          <a:p>
            <a:pPr marL="357188" indent="-357188">
              <a:buAutoNum type="arabicPeriod" startAt="4"/>
            </a:pPr>
            <a:endParaRPr lang="en-US" sz="1200" dirty="0" smtClean="0">
              <a:latin typeface="Calibri" pitchFamily="34" charset="0"/>
            </a:endParaRPr>
          </a:p>
          <a:p>
            <a:pPr marL="361950" indent="-361950"/>
            <a:r>
              <a:rPr lang="en-US" sz="1200" b="1" dirty="0" smtClean="0">
                <a:solidFill>
                  <a:srgbClr val="FF6600"/>
                </a:solidFill>
                <a:latin typeface="Calibri" pitchFamily="34" charset="0"/>
              </a:rPr>
              <a:t>4. Concept designing,  model making, prototyping + testing</a:t>
            </a:r>
          </a:p>
          <a:p>
            <a:pPr marL="361950" indent="-361950"/>
            <a:r>
              <a:rPr lang="en-US" sz="1200" b="1" dirty="0">
                <a:latin typeface="Calibri" pitchFamily="34" charset="0"/>
              </a:rPr>
              <a:t>	</a:t>
            </a:r>
            <a:r>
              <a:rPr lang="en-US" sz="1200" dirty="0" smtClean="0">
                <a:latin typeface="Calibri" pitchFamily="34" charset="0"/>
              </a:rPr>
              <a:t>	- final prototypes, mock ups, concepts </a:t>
            </a:r>
            <a:r>
              <a:rPr lang="en-US" sz="1200" b="1" dirty="0" smtClean="0">
                <a:latin typeface="Calibri" pitchFamily="34" charset="0"/>
              </a:rPr>
              <a:t>		+ </a:t>
            </a:r>
            <a:r>
              <a:rPr lang="en-US" sz="1200" b="1" dirty="0">
                <a:latin typeface="Calibri" pitchFamily="34" charset="0"/>
              </a:rPr>
              <a:t>FINAL Presentation 8.10.</a:t>
            </a:r>
          </a:p>
          <a:p>
            <a:pPr marL="361950" indent="-361950"/>
            <a:r>
              <a:rPr lang="en-US" sz="1200" b="1" dirty="0" smtClean="0">
                <a:solidFill>
                  <a:srgbClr val="FF6600"/>
                </a:solidFill>
                <a:latin typeface="Calibri" pitchFamily="34" charset="0"/>
              </a:rPr>
              <a:t>		</a:t>
            </a:r>
            <a:endParaRPr lang="en-US" sz="1200" dirty="0" smtClean="0">
              <a:latin typeface="Calibri" pitchFamily="34" charset="0"/>
            </a:endParaRPr>
          </a:p>
          <a:p>
            <a:endParaRPr lang="en-US" sz="1200" dirty="0" smtClean="0">
              <a:latin typeface="Calibri" pitchFamily="34" charset="0"/>
            </a:endParaRPr>
          </a:p>
          <a:p>
            <a:endParaRPr lang="en-US" sz="1200" dirty="0">
              <a:latin typeface="Calibri" pitchFamily="34" charset="0"/>
            </a:endParaRPr>
          </a:p>
        </p:txBody>
      </p:sp>
      <p:pic>
        <p:nvPicPr>
          <p:cNvPr id="28677" name="Picture 2"/>
          <p:cNvPicPr>
            <a:picLocks noChangeAspect="1" noChangeArrowheads="1"/>
          </p:cNvPicPr>
          <p:nvPr/>
        </p:nvPicPr>
        <p:blipFill>
          <a:blip r:embed="rId3"/>
          <a:srcRect/>
          <a:stretch>
            <a:fillRect/>
          </a:stretch>
        </p:blipFill>
        <p:spPr bwMode="auto">
          <a:xfrm>
            <a:off x="7851775" y="5661025"/>
            <a:ext cx="1104900" cy="955675"/>
          </a:xfrm>
          <a:prstGeom prst="rect">
            <a:avLst/>
          </a:prstGeom>
          <a:noFill/>
          <a:ln w="9525">
            <a:noFill/>
            <a:miter lim="800000"/>
            <a:headEnd/>
            <a:tailEnd/>
          </a:ln>
        </p:spPr>
      </p:pic>
      <p:sp>
        <p:nvSpPr>
          <p:cNvPr id="6"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Tree>
    <p:extLst>
      <p:ext uri="{BB962C8B-B14F-4D97-AF65-F5344CB8AC3E}">
        <p14:creationId xmlns:p14="http://schemas.microsoft.com/office/powerpoint/2010/main" val="105434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042" y="5661248"/>
            <a:ext cx="1104959" cy="955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7" name="Table 16"/>
          <p:cNvGraphicFramePr>
            <a:graphicFrameLocks noGrp="1"/>
          </p:cNvGraphicFramePr>
          <p:nvPr>
            <p:extLst>
              <p:ext uri="{D42A27DB-BD31-4B8C-83A1-F6EECF244321}">
                <p14:modId xmlns:p14="http://schemas.microsoft.com/office/powerpoint/2010/main" val="2147262053"/>
              </p:ext>
            </p:extLst>
          </p:nvPr>
        </p:nvGraphicFramePr>
        <p:xfrm>
          <a:off x="747778" y="1988840"/>
          <a:ext cx="7986765" cy="3330168"/>
        </p:xfrm>
        <a:graphic>
          <a:graphicData uri="http://schemas.openxmlformats.org/drawingml/2006/table">
            <a:tbl>
              <a:tblPr firstRow="1" bandRow="1">
                <a:tableStyleId>{073A0DAA-6AF3-43AB-8588-CEC1D06C72B9}</a:tableStyleId>
              </a:tblPr>
              <a:tblGrid>
                <a:gridCol w="3176150"/>
                <a:gridCol w="648072"/>
                <a:gridCol w="648072"/>
                <a:gridCol w="632108"/>
                <a:gridCol w="576064"/>
                <a:gridCol w="576064"/>
                <a:gridCol w="576064"/>
                <a:gridCol w="576064"/>
                <a:gridCol w="578107"/>
              </a:tblGrid>
              <a:tr h="370840">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noProof="0" smtClean="0">
                          <a:solidFill>
                            <a:schemeClr val="tx1"/>
                          </a:solidFill>
                        </a:rPr>
                        <a:t>week 34</a:t>
                      </a:r>
                      <a:endParaRPr lang="en-US" sz="1200" noProof="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noProof="0" smtClean="0">
                          <a:solidFill>
                            <a:schemeClr val="tx1"/>
                          </a:solidFill>
                        </a:rPr>
                        <a:t>week 35</a:t>
                      </a:r>
                      <a:endParaRPr lang="en-US" sz="1200" noProof="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noProof="0" smtClean="0">
                          <a:solidFill>
                            <a:schemeClr val="tx1"/>
                          </a:solidFill>
                        </a:rPr>
                        <a:t>week 36</a:t>
                      </a:r>
                      <a:endParaRPr lang="en-US" sz="1200" noProof="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noProof="0" smtClean="0">
                          <a:solidFill>
                            <a:schemeClr val="tx1"/>
                          </a:solidFill>
                        </a:rPr>
                        <a:t>week37</a:t>
                      </a:r>
                      <a:endParaRPr lang="en-US" sz="1200" noProof="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noProof="0" smtClean="0">
                          <a:solidFill>
                            <a:schemeClr val="tx1"/>
                          </a:solidFill>
                        </a:rPr>
                        <a:t>week38</a:t>
                      </a:r>
                      <a:endParaRPr lang="en-US" sz="1200" noProof="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noProof="0" smtClean="0">
                          <a:solidFill>
                            <a:schemeClr val="tx1"/>
                          </a:solidFill>
                        </a:rPr>
                        <a:t>week39</a:t>
                      </a:r>
                      <a:endParaRPr lang="en-US" sz="1200" noProof="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noProof="0" smtClean="0">
                          <a:solidFill>
                            <a:schemeClr val="tx1"/>
                          </a:solidFill>
                        </a:rPr>
                        <a:t>week40</a:t>
                      </a:r>
                      <a:endParaRPr lang="en-US" sz="1200" noProof="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noProof="0" smtClean="0">
                          <a:solidFill>
                            <a:schemeClr val="tx1"/>
                          </a:solidFill>
                        </a:rPr>
                        <a:t>week41</a:t>
                      </a:r>
                      <a:endParaRPr lang="en-US" sz="1200" noProof="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FF6600"/>
                          </a:solidFill>
                          <a:latin typeface="Calibri" pitchFamily="34" charset="0"/>
                        </a:rPr>
                        <a:t>ORIENTATION</a:t>
                      </a:r>
                      <a:r>
                        <a:rPr lang="en-US" sz="1200" b="1" baseline="0" dirty="0" smtClean="0">
                          <a:solidFill>
                            <a:srgbClr val="FF6600"/>
                          </a:solidFill>
                          <a:latin typeface="Calibri" pitchFamily="34" charset="0"/>
                        </a:rPr>
                        <a:t> </a:t>
                      </a:r>
                      <a:r>
                        <a:rPr lang="en-US" sz="1200" b="1" dirty="0" smtClean="0">
                          <a:solidFill>
                            <a:srgbClr val="FF6600"/>
                          </a:solidFill>
                          <a:latin typeface="Calibri" pitchFamily="34" charset="0"/>
                        </a:rPr>
                        <a:t>PHASE </a:t>
                      </a:r>
                    </a:p>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sz="1200" noProof="0" dirty="0" smtClean="0"/>
                        <a:t>Groups</a:t>
                      </a:r>
                      <a:r>
                        <a:rPr lang="en-US" sz="1200" baseline="0" noProof="0" dirty="0" smtClean="0"/>
                        <a:t> </a:t>
                      </a:r>
                      <a:r>
                        <a:rPr lang="en-US" sz="1200" baseline="0" noProof="0" dirty="0" smtClean="0"/>
                        <a:t>and </a:t>
                      </a:r>
                      <a:r>
                        <a:rPr lang="en-US" sz="1200" baseline="0" noProof="0" dirty="0" smtClean="0"/>
                        <a:t>orientation presentation</a:t>
                      </a:r>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sz="1200" baseline="0" noProof="0" dirty="0" smtClean="0"/>
                        <a:t>Plan </a:t>
                      </a:r>
                      <a:r>
                        <a:rPr lang="en-US" sz="1200" baseline="0" noProof="0" dirty="0" smtClean="0"/>
                        <a:t>of </a:t>
                      </a:r>
                      <a:r>
                        <a:rPr lang="en-US" sz="1200" baseline="0" noProof="0" dirty="0" smtClean="0"/>
                        <a:t>actions presentation</a:t>
                      </a:r>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FF6600"/>
                          </a:solidFill>
                          <a:latin typeface="Calibri" pitchFamily="34" charset="0"/>
                        </a:rPr>
                        <a:t>PROJECT PHASE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noProof="0" dirty="0" smtClean="0">
                          <a:latin typeface="Calibri" pitchFamily="34" charset="0"/>
                        </a:rPr>
                        <a:t>Group </a:t>
                      </a:r>
                      <a:r>
                        <a:rPr lang="en-US" sz="1200" noProof="0" dirty="0" smtClean="0">
                          <a:latin typeface="Calibri" pitchFamily="34" charset="0"/>
                        </a:rPr>
                        <a:t>meeting  </a:t>
                      </a:r>
                      <a:r>
                        <a:rPr lang="en-US" sz="1200" noProof="0" dirty="0" smtClean="0">
                          <a:latin typeface="Calibri" pitchFamily="34" charset="0"/>
                        </a:rPr>
                        <a:t>with the tutors</a:t>
                      </a:r>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88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noProof="0" dirty="0" smtClean="0">
                          <a:latin typeface="Calibri" pitchFamily="34" charset="0"/>
                        </a:rPr>
                        <a:t>Presentation </a:t>
                      </a:r>
                      <a:r>
                        <a:rPr lang="en-US" sz="1200" noProof="0" dirty="0" smtClean="0">
                          <a:latin typeface="Calibri" pitchFamily="34" charset="0"/>
                        </a:rPr>
                        <a:t>to</a:t>
                      </a:r>
                      <a:r>
                        <a:rPr lang="en-US" sz="1200" baseline="0" noProof="0" dirty="0" smtClean="0">
                          <a:latin typeface="Calibri" pitchFamily="34" charset="0"/>
                        </a:rPr>
                        <a:t> all</a:t>
                      </a:r>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noProof="0" dirty="0" smtClean="0">
                          <a:latin typeface="Calibri" pitchFamily="34" charset="0"/>
                        </a:rPr>
                        <a:t>Final</a:t>
                      </a:r>
                      <a:r>
                        <a:rPr lang="en-US" sz="1200" baseline="0" noProof="0" dirty="0" smtClean="0">
                          <a:latin typeface="Calibri" pitchFamily="34" charset="0"/>
                        </a:rPr>
                        <a:t> </a:t>
                      </a:r>
                      <a:r>
                        <a:rPr lang="en-US" sz="1200" baseline="0" noProof="0" dirty="0" smtClean="0">
                          <a:latin typeface="Calibri" pitchFamily="34" charset="0"/>
                        </a:rPr>
                        <a:t>presentation</a:t>
                      </a:r>
                      <a:endParaRPr lang="en-US" sz="1200" noProof="0" dirty="0" smtClean="0">
                        <a:latin typeface="Calibri" pitchFamily="34" charset="0"/>
                      </a:endParaRPr>
                    </a:p>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8" name="TextBox 17"/>
          <p:cNvSpPr txBox="1"/>
          <p:nvPr/>
        </p:nvSpPr>
        <p:spPr>
          <a:xfrm>
            <a:off x="4499992" y="2924944"/>
            <a:ext cx="445956" cy="400110"/>
          </a:xfrm>
          <a:prstGeom prst="rect">
            <a:avLst/>
          </a:prstGeom>
          <a:noFill/>
        </p:spPr>
        <p:txBody>
          <a:bodyPr wrap="none" rtlCol="0">
            <a:spAutoFit/>
          </a:bodyPr>
          <a:lstStyle/>
          <a:p>
            <a:r>
              <a:rPr lang="fi-FI" sz="1000" dirty="0" err="1" smtClean="0">
                <a:latin typeface="+mj-lt"/>
              </a:rPr>
              <a:t>Mo</a:t>
            </a:r>
            <a:r>
              <a:rPr lang="fi-FI" sz="1000" dirty="0" smtClean="0">
                <a:latin typeface="+mj-lt"/>
              </a:rPr>
              <a:t> </a:t>
            </a:r>
          </a:p>
          <a:p>
            <a:r>
              <a:rPr lang="fi-FI" sz="1000" dirty="0" smtClean="0">
                <a:latin typeface="+mj-lt"/>
              </a:rPr>
              <a:t>20.8.</a:t>
            </a:r>
            <a:endParaRPr lang="fi-FI" sz="1000" dirty="0">
              <a:latin typeface="+mj-lt"/>
            </a:endParaRPr>
          </a:p>
        </p:txBody>
      </p:sp>
      <p:sp>
        <p:nvSpPr>
          <p:cNvPr id="19" name="TextBox 18"/>
          <p:cNvSpPr txBox="1"/>
          <p:nvPr/>
        </p:nvSpPr>
        <p:spPr>
          <a:xfrm>
            <a:off x="8158493" y="4903027"/>
            <a:ext cx="445955" cy="400110"/>
          </a:xfrm>
          <a:prstGeom prst="rect">
            <a:avLst/>
          </a:prstGeom>
          <a:noFill/>
        </p:spPr>
        <p:txBody>
          <a:bodyPr wrap="none" rtlCol="0">
            <a:spAutoFit/>
          </a:bodyPr>
          <a:lstStyle/>
          <a:p>
            <a:pPr algn="ctr"/>
            <a:r>
              <a:rPr lang="fi-FI" sz="1000" dirty="0" err="1" smtClean="0">
                <a:latin typeface="+mj-lt"/>
              </a:rPr>
              <a:t>Mo</a:t>
            </a:r>
            <a:r>
              <a:rPr lang="fi-FI" sz="1000" dirty="0" smtClean="0">
                <a:latin typeface="+mj-lt"/>
              </a:rPr>
              <a:t> </a:t>
            </a:r>
          </a:p>
          <a:p>
            <a:pPr algn="ctr"/>
            <a:r>
              <a:rPr lang="fi-FI" sz="1000" dirty="0" smtClean="0">
                <a:latin typeface="+mj-lt"/>
              </a:rPr>
              <a:t>8.10.</a:t>
            </a:r>
          </a:p>
        </p:txBody>
      </p:sp>
      <p:sp>
        <p:nvSpPr>
          <p:cNvPr id="13" name="TextBox 12"/>
          <p:cNvSpPr txBox="1"/>
          <p:nvPr/>
        </p:nvSpPr>
        <p:spPr>
          <a:xfrm>
            <a:off x="7028552" y="1700808"/>
            <a:ext cx="219932" cy="276999"/>
          </a:xfrm>
          <a:prstGeom prst="rect">
            <a:avLst/>
          </a:prstGeom>
          <a:noFill/>
        </p:spPr>
        <p:txBody>
          <a:bodyPr wrap="none" rtlCol="0">
            <a:spAutoFit/>
          </a:bodyPr>
          <a:lstStyle/>
          <a:p>
            <a:r>
              <a:rPr lang="fi-FI" sz="1200" dirty="0" smtClean="0"/>
              <a:t> </a:t>
            </a:r>
            <a:endParaRPr lang="fi-FI" sz="1200" dirty="0"/>
          </a:p>
        </p:txBody>
      </p:sp>
      <p:sp>
        <p:nvSpPr>
          <p:cNvPr id="10" name="TextBox 9"/>
          <p:cNvSpPr txBox="1"/>
          <p:nvPr/>
        </p:nvSpPr>
        <p:spPr>
          <a:xfrm>
            <a:off x="5379819" y="4077072"/>
            <a:ext cx="311592" cy="400110"/>
          </a:xfrm>
          <a:prstGeom prst="rect">
            <a:avLst/>
          </a:prstGeom>
          <a:noFill/>
        </p:spPr>
        <p:txBody>
          <a:bodyPr wrap="none" rtlCol="0">
            <a:spAutoFit/>
          </a:bodyPr>
          <a:lstStyle/>
          <a:p>
            <a:pPr algn="ctr"/>
            <a:r>
              <a:rPr lang="fi-FI" sz="1000" dirty="0" err="1" smtClean="0">
                <a:latin typeface="+mj-lt"/>
              </a:rPr>
              <a:t>We</a:t>
            </a:r>
            <a:endParaRPr lang="fi-FI" sz="1000" dirty="0" smtClean="0">
              <a:latin typeface="+mj-lt"/>
            </a:endParaRPr>
          </a:p>
          <a:p>
            <a:pPr algn="ctr"/>
            <a:r>
              <a:rPr lang="fi-FI" sz="1000" dirty="0" smtClean="0">
                <a:latin typeface="+mj-lt"/>
              </a:rPr>
              <a:t> 5.9</a:t>
            </a:r>
            <a:endParaRPr lang="fi-FI" sz="1000" dirty="0">
              <a:latin typeface="+mj-lt"/>
            </a:endParaRPr>
          </a:p>
        </p:txBody>
      </p:sp>
      <p:sp>
        <p:nvSpPr>
          <p:cNvPr id="2" name="Rectangle 1"/>
          <p:cNvSpPr/>
          <p:nvPr/>
        </p:nvSpPr>
        <p:spPr>
          <a:xfrm>
            <a:off x="5117872" y="3656313"/>
            <a:ext cx="102200" cy="44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5"/>
          <p:cNvSpPr>
            <a:spLocks noChangeArrowheads="1"/>
          </p:cNvSpPr>
          <p:nvPr/>
        </p:nvSpPr>
        <p:spPr bwMode="auto">
          <a:xfrm>
            <a:off x="763588" y="1341438"/>
            <a:ext cx="7624762" cy="276225"/>
          </a:xfrm>
          <a:prstGeom prst="rect">
            <a:avLst/>
          </a:prstGeom>
          <a:noFill/>
          <a:ln w="9525">
            <a:noFill/>
            <a:miter lim="800000"/>
            <a:headEnd/>
            <a:tailEnd/>
          </a:ln>
        </p:spPr>
        <p:txBody>
          <a:bodyPr>
            <a:spAutoFit/>
          </a:bodyPr>
          <a:lstStyle/>
          <a:p>
            <a:r>
              <a:rPr lang="fi-FI" sz="1200" b="1" dirty="0" smtClean="0">
                <a:solidFill>
                  <a:srgbClr val="FF6600"/>
                </a:solidFill>
                <a:latin typeface="Calibri" pitchFamily="34" charset="0"/>
              </a:rPr>
              <a:t>TIMETABLE:  20.8.2012 – 8.10.2012 </a:t>
            </a:r>
            <a:endParaRPr lang="fi-FI" sz="1200" dirty="0">
              <a:solidFill>
                <a:srgbClr val="FF6600"/>
              </a:solidFill>
              <a:latin typeface="Calibri" pitchFamily="34" charset="0"/>
            </a:endParaRPr>
          </a:p>
        </p:txBody>
      </p:sp>
      <p:sp>
        <p:nvSpPr>
          <p:cNvPr id="15"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
        <p:nvSpPr>
          <p:cNvPr id="16" name="TextBox 15"/>
          <p:cNvSpPr txBox="1"/>
          <p:nvPr/>
        </p:nvSpPr>
        <p:spPr>
          <a:xfrm>
            <a:off x="6541202" y="4109010"/>
            <a:ext cx="335054" cy="400110"/>
          </a:xfrm>
          <a:prstGeom prst="rect">
            <a:avLst/>
          </a:prstGeom>
          <a:noFill/>
        </p:spPr>
        <p:txBody>
          <a:bodyPr wrap="none" rtlCol="0">
            <a:spAutoFit/>
          </a:bodyPr>
          <a:lstStyle/>
          <a:p>
            <a:pPr algn="ctr"/>
            <a:r>
              <a:rPr lang="en-US" sz="1000" dirty="0" smtClean="0">
                <a:latin typeface="+mj-lt"/>
              </a:rPr>
              <a:t>We </a:t>
            </a:r>
          </a:p>
          <a:p>
            <a:pPr algn="ctr"/>
            <a:r>
              <a:rPr lang="en-US" sz="1000" dirty="0" smtClean="0">
                <a:latin typeface="+mj-lt"/>
              </a:rPr>
              <a:t>19.9.</a:t>
            </a:r>
            <a:endParaRPr lang="fi-FI" sz="1000" dirty="0">
              <a:latin typeface="+mj-lt"/>
            </a:endParaRPr>
          </a:p>
        </p:txBody>
      </p:sp>
      <p:sp>
        <p:nvSpPr>
          <p:cNvPr id="21" name="TextBox 20"/>
          <p:cNvSpPr txBox="1"/>
          <p:nvPr/>
        </p:nvSpPr>
        <p:spPr>
          <a:xfrm>
            <a:off x="7478947" y="4077072"/>
            <a:ext cx="492991" cy="400110"/>
          </a:xfrm>
          <a:prstGeom prst="rect">
            <a:avLst/>
          </a:prstGeom>
          <a:noFill/>
        </p:spPr>
        <p:txBody>
          <a:bodyPr wrap="square" rtlCol="0">
            <a:spAutoFit/>
          </a:bodyPr>
          <a:lstStyle/>
          <a:p>
            <a:pPr algn="ctr"/>
            <a:r>
              <a:rPr lang="fi-FI" sz="1000" dirty="0" err="1" smtClean="0">
                <a:latin typeface="+mj-lt"/>
              </a:rPr>
              <a:t>Mo</a:t>
            </a:r>
            <a:r>
              <a:rPr lang="fi-FI" sz="1000" dirty="0" smtClean="0">
                <a:latin typeface="+mj-lt"/>
              </a:rPr>
              <a:t> 1.10.</a:t>
            </a:r>
            <a:endParaRPr lang="fi-FI" sz="1000" dirty="0">
              <a:latin typeface="+mj-lt"/>
            </a:endParaRPr>
          </a:p>
        </p:txBody>
      </p:sp>
      <p:sp>
        <p:nvSpPr>
          <p:cNvPr id="22" name="TextBox 21"/>
          <p:cNvSpPr txBox="1"/>
          <p:nvPr/>
        </p:nvSpPr>
        <p:spPr>
          <a:xfrm>
            <a:off x="4716016" y="3284984"/>
            <a:ext cx="445956" cy="400110"/>
          </a:xfrm>
          <a:prstGeom prst="rect">
            <a:avLst/>
          </a:prstGeom>
          <a:noFill/>
        </p:spPr>
        <p:txBody>
          <a:bodyPr wrap="none" rtlCol="0">
            <a:spAutoFit/>
          </a:bodyPr>
          <a:lstStyle/>
          <a:p>
            <a:r>
              <a:rPr lang="fi-FI" sz="1000" dirty="0" err="1" smtClean="0">
                <a:latin typeface="+mj-lt"/>
              </a:rPr>
              <a:t>We</a:t>
            </a:r>
            <a:r>
              <a:rPr lang="fi-FI" sz="1000" dirty="0" smtClean="0">
                <a:latin typeface="+mj-lt"/>
              </a:rPr>
              <a:t> </a:t>
            </a:r>
          </a:p>
          <a:p>
            <a:r>
              <a:rPr lang="fi-FI" sz="1000" dirty="0" smtClean="0">
                <a:latin typeface="+mj-lt"/>
              </a:rPr>
              <a:t>27.8.</a:t>
            </a:r>
            <a:endParaRPr lang="fi-FI" sz="1000" dirty="0">
              <a:latin typeface="+mj-lt"/>
            </a:endParaRPr>
          </a:p>
        </p:txBody>
      </p:sp>
      <p:sp>
        <p:nvSpPr>
          <p:cNvPr id="23" name="TextBox 22"/>
          <p:cNvSpPr txBox="1"/>
          <p:nvPr/>
        </p:nvSpPr>
        <p:spPr>
          <a:xfrm>
            <a:off x="5854236" y="4437112"/>
            <a:ext cx="445956" cy="440121"/>
          </a:xfrm>
          <a:prstGeom prst="rect">
            <a:avLst/>
          </a:prstGeom>
          <a:noFill/>
        </p:spPr>
        <p:txBody>
          <a:bodyPr wrap="none" rtlCol="0">
            <a:spAutoFit/>
          </a:bodyPr>
          <a:lstStyle/>
          <a:p>
            <a:pPr algn="ctr"/>
            <a:r>
              <a:rPr lang="fi-FI" sz="1000" dirty="0" err="1" smtClean="0">
                <a:latin typeface="+mj-lt"/>
              </a:rPr>
              <a:t>We</a:t>
            </a:r>
            <a:r>
              <a:rPr lang="fi-FI" sz="1000" dirty="0" smtClean="0">
                <a:latin typeface="+mj-lt"/>
              </a:rPr>
              <a:t> </a:t>
            </a:r>
          </a:p>
          <a:p>
            <a:pPr algn="ctr"/>
            <a:r>
              <a:rPr lang="fi-FI" sz="1000" dirty="0" smtClean="0">
                <a:latin typeface="+mj-lt"/>
              </a:rPr>
              <a:t>12.9.</a:t>
            </a:r>
            <a:endParaRPr lang="fi-FI" sz="1000" dirty="0">
              <a:latin typeface="+mj-lt"/>
            </a:endParaRPr>
          </a:p>
        </p:txBody>
      </p:sp>
      <p:sp>
        <p:nvSpPr>
          <p:cNvPr id="24" name="TextBox 23"/>
          <p:cNvSpPr txBox="1"/>
          <p:nvPr/>
        </p:nvSpPr>
        <p:spPr>
          <a:xfrm>
            <a:off x="7072347" y="4437112"/>
            <a:ext cx="445956" cy="400110"/>
          </a:xfrm>
          <a:prstGeom prst="rect">
            <a:avLst/>
          </a:prstGeom>
          <a:noFill/>
        </p:spPr>
        <p:txBody>
          <a:bodyPr wrap="none" rtlCol="0">
            <a:spAutoFit/>
          </a:bodyPr>
          <a:lstStyle/>
          <a:p>
            <a:pPr algn="ctr"/>
            <a:r>
              <a:rPr lang="fi-FI" sz="1000" dirty="0" err="1" smtClean="0">
                <a:latin typeface="+mj-lt"/>
              </a:rPr>
              <a:t>We</a:t>
            </a:r>
            <a:r>
              <a:rPr lang="fi-FI" sz="1000" dirty="0" smtClean="0">
                <a:latin typeface="+mj-lt"/>
              </a:rPr>
              <a:t> </a:t>
            </a:r>
          </a:p>
          <a:p>
            <a:pPr algn="ctr"/>
            <a:r>
              <a:rPr lang="fi-FI" sz="1000" dirty="0" smtClean="0">
                <a:latin typeface="+mj-lt"/>
              </a:rPr>
              <a:t>26.9.</a:t>
            </a:r>
            <a:endParaRPr lang="fi-FI" sz="1000" dirty="0">
              <a:latin typeface="+mj-lt"/>
            </a:endParaRPr>
          </a:p>
        </p:txBody>
      </p:sp>
      <p:sp>
        <p:nvSpPr>
          <p:cNvPr id="25" name="Rectangle 24"/>
          <p:cNvSpPr/>
          <p:nvPr/>
        </p:nvSpPr>
        <p:spPr>
          <a:xfrm>
            <a:off x="8161111" y="3656313"/>
            <a:ext cx="102200" cy="44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4583289" y="2454365"/>
            <a:ext cx="452101" cy="44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4350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ChangeAspect="1" noChangeArrowheads="1"/>
          </p:cNvPicPr>
          <p:nvPr/>
        </p:nvPicPr>
        <p:blipFill>
          <a:blip r:embed="rId3"/>
          <a:srcRect/>
          <a:stretch>
            <a:fillRect/>
          </a:stretch>
        </p:blipFill>
        <p:spPr bwMode="auto">
          <a:xfrm>
            <a:off x="7851775" y="5661025"/>
            <a:ext cx="1104900" cy="955675"/>
          </a:xfrm>
          <a:prstGeom prst="rect">
            <a:avLst/>
          </a:prstGeom>
          <a:noFill/>
          <a:ln w="9525">
            <a:noFill/>
            <a:miter lim="800000"/>
            <a:headEnd/>
            <a:tailEnd/>
          </a:ln>
        </p:spPr>
      </p:pic>
      <p:sp>
        <p:nvSpPr>
          <p:cNvPr id="18437" name="TextBox 12"/>
          <p:cNvSpPr txBox="1">
            <a:spLocks noChangeArrowheads="1"/>
          </p:cNvSpPr>
          <p:nvPr/>
        </p:nvSpPr>
        <p:spPr bwMode="auto">
          <a:xfrm>
            <a:off x="7027863" y="1844675"/>
            <a:ext cx="220662" cy="277813"/>
          </a:xfrm>
          <a:prstGeom prst="rect">
            <a:avLst/>
          </a:prstGeom>
          <a:noFill/>
          <a:ln w="9525">
            <a:noFill/>
            <a:miter lim="800000"/>
            <a:headEnd/>
            <a:tailEnd/>
          </a:ln>
        </p:spPr>
        <p:txBody>
          <a:bodyPr wrap="none">
            <a:spAutoFit/>
          </a:bodyPr>
          <a:lstStyle/>
          <a:p>
            <a:r>
              <a:rPr lang="fi-FI" sz="1200">
                <a:latin typeface="Calibri" pitchFamily="34" charset="0"/>
              </a:rPr>
              <a:t> </a:t>
            </a:r>
          </a:p>
        </p:txBody>
      </p:sp>
      <p:sp>
        <p:nvSpPr>
          <p:cNvPr id="18438" name="TextBox 10"/>
          <p:cNvSpPr txBox="1">
            <a:spLocks noChangeArrowheads="1"/>
          </p:cNvSpPr>
          <p:nvPr/>
        </p:nvSpPr>
        <p:spPr bwMode="auto">
          <a:xfrm flipH="1">
            <a:off x="755650" y="1844824"/>
            <a:ext cx="7648575" cy="2862322"/>
          </a:xfrm>
          <a:prstGeom prst="rect">
            <a:avLst/>
          </a:prstGeom>
          <a:noFill/>
          <a:ln w="9525">
            <a:noFill/>
            <a:miter lim="800000"/>
            <a:headEnd/>
            <a:tailEnd/>
          </a:ln>
        </p:spPr>
        <p:txBody>
          <a:bodyPr>
            <a:spAutoFit/>
          </a:bodyPr>
          <a:lstStyle/>
          <a:p>
            <a:r>
              <a:rPr lang="en-US" sz="1600" b="1" dirty="0" smtClean="0">
                <a:solidFill>
                  <a:srgbClr val="FF6600"/>
                </a:solidFill>
                <a:latin typeface="Calibri" pitchFamily="34" charset="0"/>
              </a:rPr>
              <a:t>Week 34</a:t>
            </a:r>
          </a:p>
          <a:p>
            <a:endParaRPr lang="en-US" sz="1200" b="1" dirty="0" smtClean="0">
              <a:solidFill>
                <a:srgbClr val="FF6600"/>
              </a:solidFill>
              <a:latin typeface="Calibri" pitchFamily="34" charset="0"/>
            </a:endParaRPr>
          </a:p>
          <a:p>
            <a:r>
              <a:rPr lang="en-US" sz="1200" dirty="0" smtClean="0">
                <a:latin typeface="Calibri" pitchFamily="34" charset="0"/>
              </a:rPr>
              <a:t>Introduction of the course </a:t>
            </a:r>
            <a:r>
              <a:rPr lang="en-US" sz="1200" dirty="0">
                <a:latin typeface="Calibri" pitchFamily="34" charset="0"/>
              </a:rPr>
              <a:t>&amp; orientation </a:t>
            </a:r>
            <a:r>
              <a:rPr lang="en-US" sz="1200" dirty="0" smtClean="0">
                <a:latin typeface="Calibri" pitchFamily="34" charset="0"/>
              </a:rPr>
              <a:t>and formation of the groups</a:t>
            </a:r>
          </a:p>
          <a:p>
            <a:endParaRPr lang="en-US" sz="1200" b="1" dirty="0" smtClean="0">
              <a:solidFill>
                <a:srgbClr val="FF6600"/>
              </a:solidFill>
              <a:latin typeface="Calibri" pitchFamily="34" charset="0"/>
            </a:endParaRPr>
          </a:p>
          <a:p>
            <a:endParaRPr lang="en-US" sz="1200" b="1" dirty="0" smtClean="0">
              <a:solidFill>
                <a:srgbClr val="FF6600"/>
              </a:solidFill>
              <a:latin typeface="Calibri" pitchFamily="34" charset="0"/>
            </a:endParaRPr>
          </a:p>
          <a:p>
            <a:r>
              <a:rPr lang="en-US" sz="1600" b="1" dirty="0" smtClean="0">
                <a:solidFill>
                  <a:srgbClr val="FF6600"/>
                </a:solidFill>
                <a:latin typeface="Calibri" pitchFamily="34" charset="0"/>
              </a:rPr>
              <a:t>Week 35</a:t>
            </a:r>
          </a:p>
          <a:p>
            <a:endParaRPr lang="en-US" sz="1200" dirty="0" smtClean="0">
              <a:latin typeface="Calibri" pitchFamily="34" charset="0"/>
            </a:endParaRPr>
          </a:p>
          <a:p>
            <a:r>
              <a:rPr lang="en-US" sz="1200" dirty="0" smtClean="0">
                <a:latin typeface="Calibri" pitchFamily="34" charset="0"/>
              </a:rPr>
              <a:t>Mo 27.8.  	Presentations :background study</a:t>
            </a:r>
          </a:p>
          <a:p>
            <a:endParaRPr lang="en-US" sz="1200" b="1" dirty="0" smtClean="0">
              <a:latin typeface="Calibri" pitchFamily="34" charset="0"/>
            </a:endParaRPr>
          </a:p>
          <a:p>
            <a:r>
              <a:rPr lang="en-US" sz="1200" dirty="0" err="1" smtClean="0">
                <a:latin typeface="Calibri" pitchFamily="34" charset="0"/>
              </a:rPr>
              <a:t>Tu</a:t>
            </a:r>
            <a:r>
              <a:rPr lang="en-US" sz="1200" dirty="0" smtClean="0">
                <a:latin typeface="Calibri" pitchFamily="34" charset="0"/>
              </a:rPr>
              <a:t> 28.8.	Group meetings</a:t>
            </a:r>
          </a:p>
          <a:p>
            <a:endParaRPr lang="en-US" sz="1200" b="1" dirty="0" smtClean="0">
              <a:latin typeface="Calibri" pitchFamily="34" charset="0"/>
            </a:endParaRPr>
          </a:p>
          <a:p>
            <a:r>
              <a:rPr lang="en-US" sz="1200" dirty="0" smtClean="0">
                <a:latin typeface="Calibri" pitchFamily="34" charset="0"/>
              </a:rPr>
              <a:t>We 29.8. 	presentations: </a:t>
            </a:r>
            <a:r>
              <a:rPr lang="en-US" sz="1200" dirty="0" smtClean="0">
                <a:latin typeface="+mj-lt"/>
              </a:rPr>
              <a:t>plan of actions and brief </a:t>
            </a:r>
          </a:p>
          <a:p>
            <a:r>
              <a:rPr lang="en-US" sz="1200" dirty="0" smtClean="0">
                <a:latin typeface="+mj-lt"/>
              </a:rPr>
              <a:t>	</a:t>
            </a:r>
            <a:r>
              <a:rPr lang="en-US" sz="1200" dirty="0" smtClean="0">
                <a:latin typeface="Calibri" pitchFamily="34" charset="0"/>
              </a:rPr>
              <a:t>	</a:t>
            </a:r>
          </a:p>
          <a:p>
            <a:r>
              <a:rPr lang="en-US" sz="1200" dirty="0" smtClean="0">
                <a:latin typeface="Calibri" pitchFamily="34" charset="0"/>
              </a:rPr>
              <a:t>Thu 30.8 	Group work</a:t>
            </a:r>
            <a:endParaRPr lang="en-US" sz="1200" dirty="0">
              <a:latin typeface="Calibri" pitchFamily="34" charset="0"/>
            </a:endParaRPr>
          </a:p>
        </p:txBody>
      </p:sp>
      <p:sp>
        <p:nvSpPr>
          <p:cNvPr id="8" name="Rectangle 5"/>
          <p:cNvSpPr>
            <a:spLocks noChangeArrowheads="1"/>
          </p:cNvSpPr>
          <p:nvPr/>
        </p:nvSpPr>
        <p:spPr bwMode="auto">
          <a:xfrm>
            <a:off x="763588" y="1341438"/>
            <a:ext cx="7624762" cy="276225"/>
          </a:xfrm>
          <a:prstGeom prst="rect">
            <a:avLst/>
          </a:prstGeom>
          <a:noFill/>
          <a:ln w="9525">
            <a:noFill/>
            <a:miter lim="800000"/>
            <a:headEnd/>
            <a:tailEnd/>
          </a:ln>
        </p:spPr>
        <p:txBody>
          <a:bodyPr>
            <a:spAutoFit/>
          </a:bodyPr>
          <a:lstStyle/>
          <a:p>
            <a:r>
              <a:rPr lang="fi-FI" sz="1200" b="1" dirty="0" smtClean="0">
                <a:solidFill>
                  <a:srgbClr val="FF6600"/>
                </a:solidFill>
                <a:latin typeface="Calibri" pitchFamily="34" charset="0"/>
              </a:rPr>
              <a:t>TIMETABLE:  20.8.2012 – 8.10.2012 </a:t>
            </a:r>
            <a:endParaRPr lang="fi-FI" sz="1200" dirty="0">
              <a:solidFill>
                <a:srgbClr val="FF6600"/>
              </a:solidFill>
              <a:latin typeface="Calibri" pitchFamily="34" charset="0"/>
            </a:endParaRPr>
          </a:p>
        </p:txBody>
      </p:sp>
      <p:sp>
        <p:nvSpPr>
          <p:cNvPr id="10"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a:srcRect/>
          <a:stretch>
            <a:fillRect/>
          </a:stretch>
        </p:blipFill>
        <p:spPr bwMode="auto">
          <a:xfrm>
            <a:off x="7851775" y="5661025"/>
            <a:ext cx="1104900" cy="955675"/>
          </a:xfrm>
          <a:prstGeom prst="rect">
            <a:avLst/>
          </a:prstGeom>
          <a:noFill/>
          <a:ln w="9525">
            <a:noFill/>
            <a:miter lim="800000"/>
            <a:headEnd/>
            <a:tailEnd/>
          </a:ln>
        </p:spPr>
      </p:pic>
      <p:sp>
        <p:nvSpPr>
          <p:cNvPr id="20485" name="TextBox 12"/>
          <p:cNvSpPr txBox="1">
            <a:spLocks noChangeArrowheads="1"/>
          </p:cNvSpPr>
          <p:nvPr/>
        </p:nvSpPr>
        <p:spPr bwMode="auto">
          <a:xfrm>
            <a:off x="7027863" y="1844675"/>
            <a:ext cx="220662" cy="277813"/>
          </a:xfrm>
          <a:prstGeom prst="rect">
            <a:avLst/>
          </a:prstGeom>
          <a:noFill/>
          <a:ln w="9525">
            <a:noFill/>
            <a:miter lim="800000"/>
            <a:headEnd/>
            <a:tailEnd/>
          </a:ln>
        </p:spPr>
        <p:txBody>
          <a:bodyPr wrap="none">
            <a:spAutoFit/>
          </a:bodyPr>
          <a:lstStyle/>
          <a:p>
            <a:r>
              <a:rPr lang="fi-FI" sz="1200">
                <a:latin typeface="Calibri" pitchFamily="34" charset="0"/>
              </a:rPr>
              <a:t> </a:t>
            </a:r>
          </a:p>
        </p:txBody>
      </p:sp>
      <p:sp>
        <p:nvSpPr>
          <p:cNvPr id="20486" name="TextBox 10"/>
          <p:cNvSpPr txBox="1">
            <a:spLocks noChangeArrowheads="1"/>
          </p:cNvSpPr>
          <p:nvPr/>
        </p:nvSpPr>
        <p:spPr bwMode="auto">
          <a:xfrm flipH="1">
            <a:off x="755650" y="1835150"/>
            <a:ext cx="7648575" cy="4893647"/>
          </a:xfrm>
          <a:prstGeom prst="rect">
            <a:avLst/>
          </a:prstGeom>
          <a:noFill/>
          <a:ln w="9525">
            <a:noFill/>
            <a:miter lim="800000"/>
            <a:headEnd/>
            <a:tailEnd/>
          </a:ln>
        </p:spPr>
        <p:txBody>
          <a:bodyPr>
            <a:spAutoFit/>
          </a:bodyPr>
          <a:lstStyle/>
          <a:p>
            <a:r>
              <a:rPr lang="en-US" sz="1600" b="1" dirty="0" smtClean="0">
                <a:solidFill>
                  <a:srgbClr val="FF6600"/>
                </a:solidFill>
                <a:latin typeface="+mj-lt"/>
              </a:rPr>
              <a:t>Week 36</a:t>
            </a:r>
          </a:p>
          <a:p>
            <a:endParaRPr lang="en-US" sz="1200" dirty="0" smtClean="0">
              <a:latin typeface="+mj-lt"/>
            </a:endParaRPr>
          </a:p>
          <a:p>
            <a:r>
              <a:rPr lang="en-US" sz="1200" dirty="0" smtClean="0">
                <a:latin typeface="+mj-lt"/>
              </a:rPr>
              <a:t>Mo 3.9.	Group work</a:t>
            </a:r>
          </a:p>
          <a:p>
            <a:endParaRPr lang="en-US" sz="1200" dirty="0" smtClean="0">
              <a:latin typeface="+mj-lt"/>
            </a:endParaRPr>
          </a:p>
          <a:p>
            <a:r>
              <a:rPr lang="en-US" sz="1200" dirty="0" smtClean="0">
                <a:latin typeface="+mj-lt"/>
              </a:rPr>
              <a:t>We 5.9.	Group </a:t>
            </a:r>
            <a:r>
              <a:rPr lang="en-US" sz="1200" dirty="0">
                <a:latin typeface="+mj-lt"/>
              </a:rPr>
              <a:t>meetings with the </a:t>
            </a:r>
            <a:r>
              <a:rPr lang="en-US" sz="1200" dirty="0" smtClean="0">
                <a:latin typeface="+mj-lt"/>
              </a:rPr>
              <a:t>tutors</a:t>
            </a:r>
          </a:p>
          <a:p>
            <a:endParaRPr lang="en-US" sz="1200" dirty="0" smtClean="0">
              <a:latin typeface="+mj-lt"/>
            </a:endParaRPr>
          </a:p>
          <a:p>
            <a:r>
              <a:rPr lang="en-US" sz="1200" dirty="0" smtClean="0">
                <a:latin typeface="+mj-lt"/>
              </a:rPr>
              <a:t>Fri 7.9.	</a:t>
            </a:r>
            <a:r>
              <a:rPr lang="en-US" sz="1200" dirty="0">
                <a:latin typeface="+mj-lt"/>
              </a:rPr>
              <a:t>Group work</a:t>
            </a:r>
          </a:p>
          <a:p>
            <a:endParaRPr lang="en-US" sz="1200" dirty="0" smtClean="0">
              <a:latin typeface="+mj-lt"/>
            </a:endParaRPr>
          </a:p>
          <a:p>
            <a:r>
              <a:rPr lang="en-US" sz="1200" b="1" dirty="0" smtClean="0">
                <a:latin typeface="+mj-lt"/>
              </a:rPr>
              <a:t>	</a:t>
            </a:r>
            <a:r>
              <a:rPr lang="en-US" sz="1200" b="1" dirty="0" err="1" smtClean="0">
                <a:latin typeface="+mj-lt"/>
              </a:rPr>
              <a:t>Armi</a:t>
            </a:r>
            <a:r>
              <a:rPr lang="en-US" sz="1200" b="1" dirty="0" smtClean="0">
                <a:latin typeface="+mj-lt"/>
              </a:rPr>
              <a:t> OPEN workshop- results </a:t>
            </a:r>
          </a:p>
          <a:p>
            <a:r>
              <a:rPr lang="en-US" sz="1200" dirty="0" smtClean="0">
                <a:latin typeface="+mj-lt"/>
              </a:rPr>
              <a:t>	- Fri </a:t>
            </a:r>
            <a:r>
              <a:rPr lang="en-US" sz="1200" dirty="0" smtClean="0">
                <a:solidFill>
                  <a:srgbClr val="000000"/>
                </a:solidFill>
                <a:latin typeface="+mj-lt"/>
              </a:rPr>
              <a:t>7.9. </a:t>
            </a:r>
            <a:r>
              <a:rPr lang="en-US" sz="1200" dirty="0" err="1" smtClean="0">
                <a:solidFill>
                  <a:srgbClr val="000000"/>
                </a:solidFill>
                <a:latin typeface="+mj-lt"/>
              </a:rPr>
              <a:t>klo</a:t>
            </a:r>
            <a:r>
              <a:rPr lang="en-US" sz="1200" dirty="0" smtClean="0">
                <a:solidFill>
                  <a:srgbClr val="000000"/>
                </a:solidFill>
                <a:latin typeface="+mj-lt"/>
              </a:rPr>
              <a:t> 15 - n. 19</a:t>
            </a:r>
            <a:r>
              <a:rPr lang="en-US" sz="1200" dirty="0" smtClean="0">
                <a:latin typeface="+mj-lt"/>
              </a:rPr>
              <a:t> </a:t>
            </a:r>
          </a:p>
          <a:p>
            <a:r>
              <a:rPr lang="en-US" sz="1200" dirty="0" smtClean="0">
                <a:latin typeface="+mj-lt"/>
              </a:rPr>
              <a:t>	- Info center in </a:t>
            </a:r>
            <a:r>
              <a:rPr lang="en-US" sz="1200" dirty="0" err="1" smtClean="0">
                <a:latin typeface="+mj-lt"/>
              </a:rPr>
              <a:t>Jätkäsaari</a:t>
            </a:r>
            <a:r>
              <a:rPr lang="en-US" sz="1200" dirty="0" smtClean="0">
                <a:latin typeface="+mj-lt"/>
              </a:rPr>
              <a:t> </a:t>
            </a:r>
            <a:r>
              <a:rPr lang="en-US" sz="1200" dirty="0" err="1" smtClean="0">
                <a:solidFill>
                  <a:srgbClr val="000000"/>
                </a:solidFill>
                <a:latin typeface="+mj-lt"/>
              </a:rPr>
              <a:t>Huutokonttori</a:t>
            </a:r>
            <a:r>
              <a:rPr lang="en-US" sz="1200" dirty="0" smtClean="0">
                <a:solidFill>
                  <a:srgbClr val="000000"/>
                </a:solidFill>
                <a:latin typeface="+mj-lt"/>
              </a:rPr>
              <a:t>, </a:t>
            </a:r>
            <a:r>
              <a:rPr lang="en-US" sz="1200" dirty="0" err="1" smtClean="0">
                <a:solidFill>
                  <a:srgbClr val="000000"/>
                </a:solidFill>
                <a:latin typeface="+mj-lt"/>
              </a:rPr>
              <a:t>Tyynenmerenkatu</a:t>
            </a:r>
            <a:r>
              <a:rPr lang="en-US" sz="1200" dirty="0" smtClean="0">
                <a:solidFill>
                  <a:srgbClr val="000000"/>
                </a:solidFill>
                <a:latin typeface="+mj-lt"/>
              </a:rPr>
              <a:t> 1</a:t>
            </a:r>
            <a:r>
              <a:rPr lang="en-US" sz="1200" dirty="0" smtClean="0">
                <a:latin typeface="+mj-lt"/>
              </a:rPr>
              <a:t> </a:t>
            </a:r>
          </a:p>
          <a:p>
            <a:endParaRPr lang="en-US" sz="1200" dirty="0" smtClean="0">
              <a:latin typeface="+mj-lt"/>
            </a:endParaRPr>
          </a:p>
          <a:p>
            <a:endParaRPr lang="en-US" sz="1200" dirty="0" smtClean="0">
              <a:latin typeface="+mj-lt"/>
            </a:endParaRPr>
          </a:p>
          <a:p>
            <a:r>
              <a:rPr lang="en-US" sz="1600" b="1" dirty="0" smtClean="0">
                <a:solidFill>
                  <a:srgbClr val="FF6600"/>
                </a:solidFill>
                <a:latin typeface="+mj-lt"/>
              </a:rPr>
              <a:t>Week 37</a:t>
            </a:r>
          </a:p>
          <a:p>
            <a:endParaRPr lang="en-US" sz="1600" b="1" dirty="0" smtClean="0">
              <a:latin typeface="+mj-lt"/>
            </a:endParaRPr>
          </a:p>
          <a:p>
            <a:r>
              <a:rPr lang="en-US" sz="1200" dirty="0" smtClean="0">
                <a:latin typeface="+mj-lt"/>
              </a:rPr>
              <a:t>Mo 10.9. 	Group work</a:t>
            </a:r>
          </a:p>
          <a:p>
            <a:endParaRPr lang="en-US" sz="1200" dirty="0" smtClean="0">
              <a:latin typeface="+mj-lt"/>
            </a:endParaRPr>
          </a:p>
          <a:p>
            <a:r>
              <a:rPr lang="en-US" sz="1200" dirty="0" smtClean="0">
                <a:latin typeface="+mj-lt"/>
              </a:rPr>
              <a:t>We 12.9.	</a:t>
            </a:r>
            <a:r>
              <a:rPr lang="en-US" sz="1200" dirty="0">
                <a:latin typeface="+mj-lt"/>
              </a:rPr>
              <a:t>presentations to all , snapshot of the current situation</a:t>
            </a:r>
          </a:p>
          <a:p>
            <a:endParaRPr lang="en-US" sz="1200" dirty="0" smtClean="0">
              <a:latin typeface="+mj-lt"/>
            </a:endParaRPr>
          </a:p>
          <a:p>
            <a:r>
              <a:rPr lang="en-US" sz="1200" b="1" dirty="0" smtClean="0">
                <a:latin typeface="+mj-lt"/>
              </a:rPr>
              <a:t>Thu 13.9. 	Lecture   1400 -1600, </a:t>
            </a:r>
            <a:r>
              <a:rPr lang="en-US" sz="1200" dirty="0" smtClean="0">
                <a:latin typeface="+mj-lt"/>
              </a:rPr>
              <a:t>auditorium </a:t>
            </a:r>
            <a:r>
              <a:rPr lang="en-US" sz="1200" dirty="0" err="1" smtClean="0">
                <a:latin typeface="+mj-lt"/>
              </a:rPr>
              <a:t>Tikkurila</a:t>
            </a:r>
            <a:r>
              <a:rPr lang="en-US" sz="1200" dirty="0" smtClean="0">
                <a:latin typeface="+mj-lt"/>
              </a:rPr>
              <a:t>: James Rose;  </a:t>
            </a:r>
          </a:p>
          <a:p>
            <a:r>
              <a:rPr lang="en-US" sz="1200" dirty="0" smtClean="0">
                <a:latin typeface="+mj-lt"/>
              </a:rPr>
              <a:t>	University of </a:t>
            </a:r>
            <a:r>
              <a:rPr lang="en-US" sz="1200" dirty="0" err="1" smtClean="0">
                <a:latin typeface="+mj-lt"/>
              </a:rPr>
              <a:t>Tennesee</a:t>
            </a:r>
            <a:r>
              <a:rPr lang="en-US" sz="1200" dirty="0" smtClean="0">
                <a:latin typeface="+mj-lt"/>
              </a:rPr>
              <a:t>- </a:t>
            </a:r>
            <a:r>
              <a:rPr lang="en-US" sz="1200" dirty="0" smtClean="0">
                <a:solidFill>
                  <a:srgbClr val="000000"/>
                </a:solidFill>
                <a:latin typeface="+mj-lt"/>
              </a:rPr>
              <a:t>School of Architecture</a:t>
            </a:r>
            <a:r>
              <a:rPr lang="en-US" sz="1200" dirty="0" smtClean="0">
                <a:latin typeface="+mj-lt"/>
              </a:rPr>
              <a:t> </a:t>
            </a:r>
          </a:p>
          <a:p>
            <a:endParaRPr lang="en-US" sz="1200" b="1" dirty="0" smtClean="0">
              <a:latin typeface="+mj-lt"/>
            </a:endParaRPr>
          </a:p>
          <a:p>
            <a:r>
              <a:rPr lang="en-US" sz="1200" dirty="0" smtClean="0">
                <a:latin typeface="+mj-lt"/>
              </a:rPr>
              <a:t>Fri 14.9. 	</a:t>
            </a:r>
            <a:r>
              <a:rPr lang="en-US" sz="1200" dirty="0" err="1" smtClean="0">
                <a:latin typeface="+mj-lt"/>
              </a:rPr>
              <a:t>Habitare</a:t>
            </a:r>
            <a:r>
              <a:rPr lang="en-US" sz="1200" dirty="0" smtClean="0">
                <a:latin typeface="+mj-lt"/>
              </a:rPr>
              <a:t> fair </a:t>
            </a:r>
          </a:p>
          <a:p>
            <a:endParaRPr lang="en-US" sz="1200" dirty="0" smtClean="0">
              <a:latin typeface="+mj-lt"/>
            </a:endParaRPr>
          </a:p>
          <a:p>
            <a:endParaRPr lang="en-US" sz="1200" dirty="0">
              <a:latin typeface="+mj-lt"/>
            </a:endParaRPr>
          </a:p>
        </p:txBody>
      </p:sp>
      <p:sp>
        <p:nvSpPr>
          <p:cNvPr id="8" name="Rectangle 5"/>
          <p:cNvSpPr>
            <a:spLocks noChangeArrowheads="1"/>
          </p:cNvSpPr>
          <p:nvPr/>
        </p:nvSpPr>
        <p:spPr bwMode="auto">
          <a:xfrm>
            <a:off x="763588" y="1352575"/>
            <a:ext cx="7624762" cy="276225"/>
          </a:xfrm>
          <a:prstGeom prst="rect">
            <a:avLst/>
          </a:prstGeom>
          <a:noFill/>
          <a:ln w="9525">
            <a:noFill/>
            <a:miter lim="800000"/>
            <a:headEnd/>
            <a:tailEnd/>
          </a:ln>
        </p:spPr>
        <p:txBody>
          <a:bodyPr>
            <a:spAutoFit/>
          </a:bodyPr>
          <a:lstStyle/>
          <a:p>
            <a:r>
              <a:rPr lang="fi-FI" sz="1200" b="1" dirty="0" smtClean="0">
                <a:solidFill>
                  <a:srgbClr val="FF6600"/>
                </a:solidFill>
                <a:latin typeface="Calibri" pitchFamily="34" charset="0"/>
              </a:rPr>
              <a:t>TIMETABLE:  20.8.2012 – 8.10.2012 </a:t>
            </a:r>
            <a:endParaRPr lang="fi-FI" sz="1200" dirty="0">
              <a:solidFill>
                <a:srgbClr val="FF6600"/>
              </a:solidFill>
              <a:latin typeface="Calibri" pitchFamily="34" charset="0"/>
            </a:endParaRPr>
          </a:p>
        </p:txBody>
      </p:sp>
      <p:sp>
        <p:nvSpPr>
          <p:cNvPr id="11" name="TextBox 3"/>
          <p:cNvSpPr txBox="1">
            <a:spLocks noChangeArrowheads="1"/>
          </p:cNvSpPr>
          <p:nvPr/>
        </p:nvSpPr>
        <p:spPr bwMode="auto">
          <a:xfrm>
            <a:off x="755650" y="692150"/>
            <a:ext cx="6553200" cy="366713"/>
          </a:xfrm>
          <a:prstGeom prst="rect">
            <a:avLst/>
          </a:prstGeom>
          <a:noFill/>
          <a:ln w="9525">
            <a:noFill/>
            <a:miter lim="800000"/>
            <a:headEnd/>
            <a:tailEnd/>
          </a:ln>
        </p:spPr>
        <p:txBody>
          <a:bodyPr>
            <a:spAutoFit/>
          </a:bodyPr>
          <a:lstStyle/>
          <a:p>
            <a:r>
              <a:rPr lang="en-US" b="1" dirty="0" smtClean="0">
                <a:solidFill>
                  <a:srgbClr val="FF6600"/>
                </a:solidFill>
                <a:latin typeface="+mj-lt"/>
              </a:rPr>
              <a:t>INNOVATION PROJECT</a:t>
            </a:r>
            <a:r>
              <a:rPr lang="fi-FI" b="1" dirty="0" smtClean="0">
                <a:latin typeface="+mj-lt"/>
              </a:rPr>
              <a:t>  </a:t>
            </a:r>
            <a:r>
              <a:rPr lang="fi-FI" b="1" dirty="0" smtClean="0">
                <a:solidFill>
                  <a:srgbClr val="808080"/>
                </a:solidFill>
                <a:latin typeface="+mj-lt"/>
              </a:rPr>
              <a:t>2012</a:t>
            </a:r>
            <a:endParaRPr lang="fi-FI" dirty="0">
              <a:solidFill>
                <a:srgbClr val="808080"/>
              </a:solidFill>
              <a:latin typeface="+mj-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3597</TotalTime>
  <Words>468</Words>
  <Application>Microsoft Office PowerPoint</Application>
  <PresentationFormat>On-screen Show (4:3)</PresentationFormat>
  <Paragraphs>241</Paragraphs>
  <Slides>11</Slides>
  <Notes>7</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318</cp:revision>
  <dcterms:created xsi:type="dcterms:W3CDTF">2011-08-15T10:24:06Z</dcterms:created>
  <dcterms:modified xsi:type="dcterms:W3CDTF">2012-08-30T08:34:28Z</dcterms:modified>
</cp:coreProperties>
</file>