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3" r:id="rId2"/>
    <p:sldId id="264" r:id="rId3"/>
    <p:sldId id="270" r:id="rId4"/>
    <p:sldId id="278" r:id="rId5"/>
    <p:sldId id="274" r:id="rId6"/>
    <p:sldId id="279" r:id="rId7"/>
    <p:sldId id="275" r:id="rId8"/>
    <p:sldId id="277" r:id="rId9"/>
    <p:sldId id="276" r:id="rId10"/>
    <p:sldId id="267" r:id="rId11"/>
    <p:sldId id="268" r:id="rId12"/>
    <p:sldId id="28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038" y="-78"/>
      </p:cViewPr>
      <p:guideLst>
        <p:guide orient="horz" pos="436"/>
        <p:guide pos="4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C81B3AC-1E24-4C7B-8A3E-20D592D6E253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270077-C760-447D-8CE6-097E2B41397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C971AD-B6AC-488E-81DC-4F402B8104F3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3A1658-4517-4D7B-B48D-E5A96FF6FF06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6D1A74-D3C5-4F34-A3CE-4B1BE0482BFC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6DA19-AB81-452E-9821-74A6D3586BC3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166E0-6B72-42C1-A955-A8C44873BFC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3E17A-6BA7-43E5-A301-C40C81AD5FC5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35D6E-8F64-47D2-9FDA-DE9A480DC56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123EA-FAFD-4501-870D-09B03DD35924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2CB8A-22C5-4F30-99D5-D7072094897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93222-FD00-4055-9640-975627E28C0E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2B941-97E9-4499-9C4E-6F890C6F8DB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C5FFB-3E96-4DE4-85E0-3481857AB7B4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82D8E-F617-4CAA-A5E9-73E94B115A7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974D8-69BC-4426-8A05-47ED399FA994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2013D-D297-49AE-A3FB-604D7B379DB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37E2B-D07C-43D5-BFA2-3446EBC5CA07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F9C25-4022-463B-B086-F20E19C81EF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EBFCC-E18B-4F76-92F8-0EBE28471F68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1C698-DF10-464F-9DC2-DCB9BE82F3A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1FD53-9A3D-4799-89CB-49FBE8902506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C966A-5E3C-42EC-A535-BD147EB5A02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F243-0D43-4E93-B1F7-3792851DD7A6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FF8C9-F964-4624-A501-02EC33EDB5C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42A59-AFAB-4DDD-9757-73F5DE3B6A5F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6642C-876A-48B7-B7A3-9014A7F3919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986DE9-10E8-4AE7-91E3-F379718F3CC2}" type="datetimeFigureOut">
              <a:rPr lang="fi-FI"/>
              <a:pPr>
                <a:defRPr/>
              </a:pPr>
              <a:t>19.8.2012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96A7C-7A14-4762-A7BA-1D5530BAF52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1916113"/>
            <a:ext cx="28082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1150" y="5741988"/>
            <a:ext cx="1079500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5734050"/>
            <a:ext cx="5762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0413" y="5748338"/>
            <a:ext cx="14414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25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8888" y="5870575"/>
            <a:ext cx="1584325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49"/>
          <p:cNvGrpSpPr>
            <a:grpSpLocks/>
          </p:cNvGrpSpPr>
          <p:nvPr/>
        </p:nvGrpSpPr>
        <p:grpSpPr bwMode="auto">
          <a:xfrm>
            <a:off x="1500188" y="2973388"/>
            <a:ext cx="2314575" cy="276225"/>
            <a:chOff x="417569" y="3253210"/>
            <a:chExt cx="5797827" cy="675856"/>
          </a:xfrm>
        </p:grpSpPr>
        <p:grpSp>
          <p:nvGrpSpPr>
            <p:cNvPr id="24777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24789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90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91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92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  <a:cs typeface="Lucida Sans Unicode" pitchFamily="34" charset="0"/>
                </a:endParaRPr>
              </a:p>
            </p:txBody>
          </p:sp>
          <p:sp>
            <p:nvSpPr>
              <p:cNvPr id="105" name="AutoShape 68"/>
              <p:cNvSpPr>
                <a:spLocks noChangeArrowheads="1"/>
              </p:cNvSpPr>
              <p:nvPr/>
            </p:nvSpPr>
            <p:spPr bwMode="auto">
              <a:xfrm>
                <a:off x="4021753" y="3228248"/>
                <a:ext cx="652156" cy="772256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06" name="AutoShape 68"/>
              <p:cNvSpPr>
                <a:spLocks noChangeArrowheads="1"/>
              </p:cNvSpPr>
              <p:nvPr/>
            </p:nvSpPr>
            <p:spPr bwMode="auto">
              <a:xfrm>
                <a:off x="3810996" y="3228248"/>
                <a:ext cx="648178" cy="772256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795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96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97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98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99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800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801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90" name="Text Box 6"/>
            <p:cNvSpPr txBox="1">
              <a:spLocks noChangeArrowheads="1"/>
            </p:cNvSpPr>
            <p:nvPr/>
          </p:nvSpPr>
          <p:spPr bwMode="auto">
            <a:xfrm>
              <a:off x="417569" y="3408579"/>
              <a:ext cx="644203" cy="337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4779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4780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4781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4782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4783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4784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4785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4786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4787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4788" name="Text Box 13"/>
            <p:cNvSpPr txBox="1">
              <a:spLocks noChangeArrowheads="1"/>
            </p:cNvSpPr>
            <p:nvPr/>
          </p:nvSpPr>
          <p:spPr bwMode="auto">
            <a:xfrm>
              <a:off x="4381497" y="3401159"/>
              <a:ext cx="384513" cy="488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grpSp>
        <p:nvGrpSpPr>
          <p:cNvPr id="24578" name="Group 49"/>
          <p:cNvGrpSpPr>
            <a:grpSpLocks/>
          </p:cNvGrpSpPr>
          <p:nvPr/>
        </p:nvGrpSpPr>
        <p:grpSpPr bwMode="auto">
          <a:xfrm>
            <a:off x="1371600" y="2770188"/>
            <a:ext cx="2314575" cy="277812"/>
            <a:chOff x="417569" y="3253210"/>
            <a:chExt cx="5797827" cy="675856"/>
          </a:xfrm>
        </p:grpSpPr>
        <p:grpSp>
          <p:nvGrpSpPr>
            <p:cNvPr id="24752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24764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65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66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67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  <a:cs typeface="Lucida Sans Unicode" pitchFamily="34" charset="0"/>
                </a:endParaRPr>
              </a:p>
            </p:txBody>
          </p:sp>
          <p:sp>
            <p:nvSpPr>
              <p:cNvPr id="78" name="AutoShape 68"/>
              <p:cNvSpPr>
                <a:spLocks noChangeArrowheads="1"/>
              </p:cNvSpPr>
              <p:nvPr/>
            </p:nvSpPr>
            <p:spPr bwMode="auto">
              <a:xfrm>
                <a:off x="4021755" y="3227921"/>
                <a:ext cx="652156" cy="772583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79" name="AutoShape 68"/>
              <p:cNvSpPr>
                <a:spLocks noChangeArrowheads="1"/>
              </p:cNvSpPr>
              <p:nvPr/>
            </p:nvSpPr>
            <p:spPr bwMode="auto">
              <a:xfrm>
                <a:off x="3810996" y="3227921"/>
                <a:ext cx="648181" cy="772583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770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71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72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73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74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75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76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63" name="Text Box 6"/>
            <p:cNvSpPr txBox="1">
              <a:spLocks noChangeArrowheads="1"/>
            </p:cNvSpPr>
            <p:nvPr/>
          </p:nvSpPr>
          <p:spPr bwMode="auto">
            <a:xfrm>
              <a:off x="417569" y="3411552"/>
              <a:ext cx="644203" cy="335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4754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4755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4756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4757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4758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4759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4760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4761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4762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4763" name="Text Box 13"/>
            <p:cNvSpPr txBox="1">
              <a:spLocks noChangeArrowheads="1"/>
            </p:cNvSpPr>
            <p:nvPr/>
          </p:nvSpPr>
          <p:spPr bwMode="auto">
            <a:xfrm>
              <a:off x="4381497" y="3401159"/>
              <a:ext cx="384513" cy="488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grpSp>
        <p:nvGrpSpPr>
          <p:cNvPr id="24580" name="Group 49"/>
          <p:cNvGrpSpPr>
            <a:grpSpLocks/>
          </p:cNvGrpSpPr>
          <p:nvPr/>
        </p:nvGrpSpPr>
        <p:grpSpPr bwMode="auto">
          <a:xfrm>
            <a:off x="1258888" y="2571750"/>
            <a:ext cx="2316162" cy="277813"/>
            <a:chOff x="417569" y="3253210"/>
            <a:chExt cx="5797827" cy="675856"/>
          </a:xfrm>
        </p:grpSpPr>
        <p:grpSp>
          <p:nvGrpSpPr>
            <p:cNvPr id="24727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24739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40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41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42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  <a:cs typeface="Lucida Sans Unicode" pitchFamily="34" charset="0"/>
                </a:endParaRPr>
              </a:p>
            </p:txBody>
          </p:sp>
          <p:sp>
            <p:nvSpPr>
              <p:cNvPr id="52" name="AutoShape 68"/>
              <p:cNvSpPr>
                <a:spLocks noChangeArrowheads="1"/>
              </p:cNvSpPr>
              <p:nvPr/>
            </p:nvSpPr>
            <p:spPr bwMode="auto">
              <a:xfrm>
                <a:off x="4023251" y="3227921"/>
                <a:ext cx="651709" cy="772583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53" name="AutoShape 68"/>
              <p:cNvSpPr>
                <a:spLocks noChangeArrowheads="1"/>
              </p:cNvSpPr>
              <p:nvPr/>
            </p:nvSpPr>
            <p:spPr bwMode="auto">
              <a:xfrm>
                <a:off x="3808664" y="3227921"/>
                <a:ext cx="651709" cy="772583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745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46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47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48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49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50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51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37" name="Text Box 6"/>
            <p:cNvSpPr txBox="1">
              <a:spLocks noChangeArrowheads="1"/>
            </p:cNvSpPr>
            <p:nvPr/>
          </p:nvSpPr>
          <p:spPr bwMode="auto">
            <a:xfrm>
              <a:off x="417569" y="3411554"/>
              <a:ext cx="643762" cy="335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4729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4730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4731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4732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4733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4734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4735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4736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4737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4738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24581" name="TextBox 113"/>
          <p:cNvSpPr txBox="1">
            <a:spLocks noChangeArrowheads="1"/>
          </p:cNvSpPr>
          <p:nvPr/>
        </p:nvSpPr>
        <p:spPr bwMode="auto">
          <a:xfrm>
            <a:off x="827088" y="1484313"/>
            <a:ext cx="2736850" cy="400050"/>
          </a:xfrm>
          <a:prstGeom prst="rect">
            <a:avLst/>
          </a:prstGeom>
          <a:noFill/>
          <a:ln w="3175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i-FI" sz="1000" b="1">
                <a:latin typeface="Calibri" pitchFamily="34" charset="0"/>
              </a:rPr>
              <a:t>Syksy 2011</a:t>
            </a:r>
          </a:p>
          <a:p>
            <a:pPr algn="ctr"/>
            <a:r>
              <a:rPr lang="fi-FI" sz="1000" b="1">
                <a:latin typeface="Calibri" pitchFamily="34" charset="0"/>
              </a:rPr>
              <a:t> Temu ja Sisu 3 vsk. Innovaatioprojekti</a:t>
            </a:r>
            <a:endParaRPr lang="fi-FI" sz="1000">
              <a:latin typeface="Calibri" pitchFamily="34" charset="0"/>
            </a:endParaRPr>
          </a:p>
        </p:txBody>
      </p:sp>
      <p:sp>
        <p:nvSpPr>
          <p:cNvPr id="24582" name="TextBox 118"/>
          <p:cNvSpPr txBox="1">
            <a:spLocks noChangeArrowheads="1"/>
          </p:cNvSpPr>
          <p:nvPr/>
        </p:nvSpPr>
        <p:spPr bwMode="auto">
          <a:xfrm>
            <a:off x="827088" y="4329113"/>
            <a:ext cx="2736850" cy="400050"/>
          </a:xfrm>
          <a:prstGeom prst="rect">
            <a:avLst/>
          </a:prstGeom>
          <a:noFill/>
          <a:ln w="3175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i-FI" sz="1000" b="1">
                <a:latin typeface="Calibri" pitchFamily="34" charset="0"/>
              </a:rPr>
              <a:t>Kevät  2012</a:t>
            </a:r>
          </a:p>
          <a:p>
            <a:pPr algn="ctr"/>
            <a:r>
              <a:rPr lang="fi-FI" sz="1000" b="1">
                <a:latin typeface="Calibri" pitchFamily="34" charset="0"/>
              </a:rPr>
              <a:t> Temu ja Sisu 2 vsk. tuotekehityskurssit</a:t>
            </a:r>
            <a:endParaRPr lang="fi-FI" sz="1000">
              <a:latin typeface="Calibri" pitchFamily="34" charset="0"/>
            </a:endParaRPr>
          </a:p>
        </p:txBody>
      </p:sp>
      <p:sp>
        <p:nvSpPr>
          <p:cNvPr id="24583" name="TextBox 119"/>
          <p:cNvSpPr txBox="1">
            <a:spLocks noChangeArrowheads="1"/>
          </p:cNvSpPr>
          <p:nvPr/>
        </p:nvSpPr>
        <p:spPr bwMode="auto">
          <a:xfrm>
            <a:off x="755650" y="1903413"/>
            <a:ext cx="21812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Eri käyttäjätyypit</a:t>
            </a:r>
          </a:p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ongelmakohdat</a:t>
            </a:r>
          </a:p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Ideaalit konseptit kullekin ryhmälle</a:t>
            </a:r>
          </a:p>
        </p:txBody>
      </p:sp>
      <p:sp>
        <p:nvSpPr>
          <p:cNvPr id="24584" name="TextBox 120"/>
          <p:cNvSpPr txBox="1">
            <a:spLocks noChangeArrowheads="1"/>
          </p:cNvSpPr>
          <p:nvPr/>
        </p:nvSpPr>
        <p:spPr bwMode="auto">
          <a:xfrm>
            <a:off x="755650" y="4792663"/>
            <a:ext cx="33543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Eri käyttäjätyyppien ongelmat</a:t>
            </a:r>
          </a:p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Ideaalit ratkaisut joihinkin ongelmiin (yksittäisiä tuotteita)</a:t>
            </a:r>
          </a:p>
        </p:txBody>
      </p:sp>
      <p:grpSp>
        <p:nvGrpSpPr>
          <p:cNvPr id="24585" name="Group 49"/>
          <p:cNvGrpSpPr>
            <a:grpSpLocks/>
          </p:cNvGrpSpPr>
          <p:nvPr/>
        </p:nvGrpSpPr>
        <p:grpSpPr bwMode="auto">
          <a:xfrm>
            <a:off x="5340350" y="2292350"/>
            <a:ext cx="2314575" cy="276225"/>
            <a:chOff x="417569" y="3253210"/>
            <a:chExt cx="5797827" cy="675856"/>
          </a:xfrm>
        </p:grpSpPr>
        <p:grpSp>
          <p:nvGrpSpPr>
            <p:cNvPr id="24702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24714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15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16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17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  <a:cs typeface="Lucida Sans Unicode" pitchFamily="34" charset="0"/>
                </a:endParaRPr>
              </a:p>
            </p:txBody>
          </p:sp>
          <p:sp>
            <p:nvSpPr>
              <p:cNvPr id="191" name="AutoShape 68"/>
              <p:cNvSpPr>
                <a:spLocks noChangeArrowheads="1"/>
              </p:cNvSpPr>
              <p:nvPr/>
            </p:nvSpPr>
            <p:spPr bwMode="auto">
              <a:xfrm>
                <a:off x="4021755" y="3228248"/>
                <a:ext cx="652156" cy="772256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192" name="AutoShape 68"/>
              <p:cNvSpPr>
                <a:spLocks noChangeArrowheads="1"/>
              </p:cNvSpPr>
              <p:nvPr/>
            </p:nvSpPr>
            <p:spPr bwMode="auto">
              <a:xfrm>
                <a:off x="3810996" y="3228248"/>
                <a:ext cx="648181" cy="772256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720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21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22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23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24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25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26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176" name="Text Box 6"/>
            <p:cNvSpPr txBox="1">
              <a:spLocks noChangeArrowheads="1"/>
            </p:cNvSpPr>
            <p:nvPr/>
          </p:nvSpPr>
          <p:spPr bwMode="auto">
            <a:xfrm>
              <a:off x="417569" y="3408579"/>
              <a:ext cx="644203" cy="337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4704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4705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4706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4707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4708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4709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4710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4711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4712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4713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24586" name="TextBox 199"/>
          <p:cNvSpPr txBox="1">
            <a:spLocks noChangeArrowheads="1"/>
          </p:cNvSpPr>
          <p:nvPr/>
        </p:nvSpPr>
        <p:spPr bwMode="auto">
          <a:xfrm>
            <a:off x="4932363" y="1490663"/>
            <a:ext cx="2735262" cy="400050"/>
          </a:xfrm>
          <a:prstGeom prst="rect">
            <a:avLst/>
          </a:prstGeom>
          <a:noFill/>
          <a:ln w="3175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i-FI" sz="1000" b="1">
                <a:latin typeface="Calibri" pitchFamily="34" charset="0"/>
              </a:rPr>
              <a:t>Syksy 2012</a:t>
            </a:r>
          </a:p>
          <a:p>
            <a:pPr algn="ctr"/>
            <a:r>
              <a:rPr lang="fi-FI" sz="1000" b="1">
                <a:latin typeface="Calibri" pitchFamily="34" charset="0"/>
              </a:rPr>
              <a:t> Temu ja Sisu 3 vsk. Innovaatioprojekti</a:t>
            </a:r>
            <a:endParaRPr lang="fi-FI" sz="1000">
              <a:latin typeface="Calibri" pitchFamily="34" charset="0"/>
            </a:endParaRPr>
          </a:p>
        </p:txBody>
      </p:sp>
      <p:sp>
        <p:nvSpPr>
          <p:cNvPr id="24587" name="TextBox 200"/>
          <p:cNvSpPr txBox="1">
            <a:spLocks noChangeArrowheads="1"/>
          </p:cNvSpPr>
          <p:nvPr/>
        </p:nvSpPr>
        <p:spPr bwMode="auto">
          <a:xfrm>
            <a:off x="4826000" y="1908175"/>
            <a:ext cx="11398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Jatkohankkeet </a:t>
            </a:r>
          </a:p>
        </p:txBody>
      </p:sp>
      <p:sp>
        <p:nvSpPr>
          <p:cNvPr id="202" name="Down Arrow 201"/>
          <p:cNvSpPr/>
          <p:nvPr/>
        </p:nvSpPr>
        <p:spPr>
          <a:xfrm>
            <a:off x="2085975" y="3654425"/>
            <a:ext cx="528638" cy="530225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203" name="Down Arrow 202"/>
          <p:cNvSpPr/>
          <p:nvPr/>
        </p:nvSpPr>
        <p:spPr>
          <a:xfrm rot="16200000">
            <a:off x="4248944" y="2132806"/>
            <a:ext cx="528638" cy="530225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grpSp>
        <p:nvGrpSpPr>
          <p:cNvPr id="24590" name="Group 49"/>
          <p:cNvGrpSpPr>
            <a:grpSpLocks/>
          </p:cNvGrpSpPr>
          <p:nvPr/>
        </p:nvGrpSpPr>
        <p:grpSpPr bwMode="auto">
          <a:xfrm>
            <a:off x="5343525" y="2682875"/>
            <a:ext cx="2316163" cy="276225"/>
            <a:chOff x="417569" y="3253210"/>
            <a:chExt cx="5797827" cy="675856"/>
          </a:xfrm>
        </p:grpSpPr>
        <p:grpSp>
          <p:nvGrpSpPr>
            <p:cNvPr id="24677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24689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90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91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92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  <a:cs typeface="Lucida Sans Unicode" pitchFamily="34" charset="0"/>
                </a:endParaRPr>
              </a:p>
            </p:txBody>
          </p:sp>
          <p:sp>
            <p:nvSpPr>
              <p:cNvPr id="221" name="AutoShape 68"/>
              <p:cNvSpPr>
                <a:spLocks noChangeArrowheads="1"/>
              </p:cNvSpPr>
              <p:nvPr/>
            </p:nvSpPr>
            <p:spPr bwMode="auto">
              <a:xfrm>
                <a:off x="4023250" y="3228248"/>
                <a:ext cx="651709" cy="772256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22" name="AutoShape 68"/>
              <p:cNvSpPr>
                <a:spLocks noChangeArrowheads="1"/>
              </p:cNvSpPr>
              <p:nvPr/>
            </p:nvSpPr>
            <p:spPr bwMode="auto">
              <a:xfrm>
                <a:off x="3808662" y="3228248"/>
                <a:ext cx="651709" cy="772256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695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96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97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98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99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00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701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206" name="Text Box 6"/>
            <p:cNvSpPr txBox="1">
              <a:spLocks noChangeArrowheads="1"/>
            </p:cNvSpPr>
            <p:nvPr/>
          </p:nvSpPr>
          <p:spPr bwMode="auto">
            <a:xfrm>
              <a:off x="417569" y="3408579"/>
              <a:ext cx="643761" cy="337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4679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4680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4681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4682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4683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4684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4685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4686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4687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4688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grpSp>
        <p:nvGrpSpPr>
          <p:cNvPr id="24591" name="Group 49"/>
          <p:cNvGrpSpPr>
            <a:grpSpLocks/>
          </p:cNvGrpSpPr>
          <p:nvPr/>
        </p:nvGrpSpPr>
        <p:grpSpPr bwMode="auto">
          <a:xfrm>
            <a:off x="5348288" y="3074988"/>
            <a:ext cx="2314575" cy="276225"/>
            <a:chOff x="417569" y="3253210"/>
            <a:chExt cx="5797827" cy="675856"/>
          </a:xfrm>
        </p:grpSpPr>
        <p:grpSp>
          <p:nvGrpSpPr>
            <p:cNvPr id="24652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24664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65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66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67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  <a:cs typeface="Lucida Sans Unicode" pitchFamily="34" charset="0"/>
                </a:endParaRPr>
              </a:p>
            </p:txBody>
          </p:sp>
          <p:sp>
            <p:nvSpPr>
              <p:cNvPr id="247" name="AutoShape 68"/>
              <p:cNvSpPr>
                <a:spLocks noChangeArrowheads="1"/>
              </p:cNvSpPr>
              <p:nvPr/>
            </p:nvSpPr>
            <p:spPr bwMode="auto">
              <a:xfrm>
                <a:off x="4021753" y="3228248"/>
                <a:ext cx="652156" cy="772256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8" name="AutoShape 68"/>
              <p:cNvSpPr>
                <a:spLocks noChangeArrowheads="1"/>
              </p:cNvSpPr>
              <p:nvPr/>
            </p:nvSpPr>
            <p:spPr bwMode="auto">
              <a:xfrm>
                <a:off x="3810996" y="3228248"/>
                <a:ext cx="648178" cy="772256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670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71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72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73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74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75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76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232" name="Text Box 6"/>
            <p:cNvSpPr txBox="1">
              <a:spLocks noChangeArrowheads="1"/>
            </p:cNvSpPr>
            <p:nvPr/>
          </p:nvSpPr>
          <p:spPr bwMode="auto">
            <a:xfrm>
              <a:off x="417569" y="3408579"/>
              <a:ext cx="644203" cy="337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4654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4655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4656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4657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4658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4659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4660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4661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4662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4663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24592" name="TextBox 256"/>
          <p:cNvSpPr txBox="1">
            <a:spLocks noChangeArrowheads="1"/>
          </p:cNvSpPr>
          <p:nvPr/>
        </p:nvSpPr>
        <p:spPr bwMode="auto">
          <a:xfrm>
            <a:off x="4932363" y="4329113"/>
            <a:ext cx="2735262" cy="400050"/>
          </a:xfrm>
          <a:prstGeom prst="rect">
            <a:avLst/>
          </a:prstGeom>
          <a:noFill/>
          <a:ln w="3175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i-FI" sz="1000" b="1">
                <a:latin typeface="Calibri" pitchFamily="34" charset="0"/>
              </a:rPr>
              <a:t>Kevät  2013</a:t>
            </a:r>
          </a:p>
          <a:p>
            <a:pPr algn="ctr"/>
            <a:r>
              <a:rPr lang="fi-FI" sz="1000" b="1">
                <a:latin typeface="Calibri" pitchFamily="34" charset="0"/>
              </a:rPr>
              <a:t> Vaatetus/Tekstiili ,Temu ja Sisu Lopputyöt</a:t>
            </a:r>
            <a:endParaRPr lang="fi-FI" sz="1000">
              <a:latin typeface="Calibri" pitchFamily="34" charset="0"/>
            </a:endParaRPr>
          </a:p>
        </p:txBody>
      </p:sp>
      <p:sp>
        <p:nvSpPr>
          <p:cNvPr id="259" name="Down Arrow 258"/>
          <p:cNvSpPr/>
          <p:nvPr/>
        </p:nvSpPr>
        <p:spPr>
          <a:xfrm>
            <a:off x="6346825" y="3654425"/>
            <a:ext cx="528638" cy="530225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grpSp>
        <p:nvGrpSpPr>
          <p:cNvPr id="24594" name="Group 262"/>
          <p:cNvGrpSpPr>
            <a:grpSpLocks/>
          </p:cNvGrpSpPr>
          <p:nvPr/>
        </p:nvGrpSpPr>
        <p:grpSpPr bwMode="auto">
          <a:xfrm>
            <a:off x="1547813" y="5337175"/>
            <a:ext cx="206375" cy="347663"/>
            <a:chOff x="1578395" y="5085184"/>
            <a:chExt cx="624781" cy="1053754"/>
          </a:xfrm>
        </p:grpSpPr>
        <p:sp>
          <p:nvSpPr>
            <p:cNvPr id="261" name="Rounded Rectangle 260"/>
            <p:cNvSpPr/>
            <p:nvPr/>
          </p:nvSpPr>
          <p:spPr>
            <a:xfrm>
              <a:off x="1732187" y="5085184"/>
              <a:ext cx="317197" cy="72174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60" name="Rounded Rectangle 259"/>
            <p:cNvSpPr/>
            <p:nvPr/>
          </p:nvSpPr>
          <p:spPr>
            <a:xfrm>
              <a:off x="1578395" y="5301710"/>
              <a:ext cx="624781" cy="83722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1708156" y="5229534"/>
              <a:ext cx="379676" cy="72176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</p:grpSp>
      <p:grpSp>
        <p:nvGrpSpPr>
          <p:cNvPr id="24595" name="Group 271"/>
          <p:cNvGrpSpPr>
            <a:grpSpLocks/>
          </p:cNvGrpSpPr>
          <p:nvPr/>
        </p:nvGrpSpPr>
        <p:grpSpPr bwMode="auto">
          <a:xfrm>
            <a:off x="1811338" y="5337175"/>
            <a:ext cx="206375" cy="347663"/>
            <a:chOff x="1578395" y="5085184"/>
            <a:chExt cx="624781" cy="1053754"/>
          </a:xfrm>
        </p:grpSpPr>
        <p:sp>
          <p:nvSpPr>
            <p:cNvPr id="273" name="Rounded Rectangle 272"/>
            <p:cNvSpPr/>
            <p:nvPr/>
          </p:nvSpPr>
          <p:spPr>
            <a:xfrm>
              <a:off x="1732187" y="5085184"/>
              <a:ext cx="317197" cy="72174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74" name="Rounded Rectangle 273"/>
            <p:cNvSpPr/>
            <p:nvPr/>
          </p:nvSpPr>
          <p:spPr>
            <a:xfrm>
              <a:off x="1578395" y="5301710"/>
              <a:ext cx="624781" cy="83722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1708156" y="5229534"/>
              <a:ext cx="379676" cy="72176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</p:grpSp>
      <p:grpSp>
        <p:nvGrpSpPr>
          <p:cNvPr id="24596" name="Group 275"/>
          <p:cNvGrpSpPr>
            <a:grpSpLocks/>
          </p:cNvGrpSpPr>
          <p:nvPr/>
        </p:nvGrpSpPr>
        <p:grpSpPr bwMode="auto">
          <a:xfrm>
            <a:off x="2074863" y="5338763"/>
            <a:ext cx="206375" cy="346075"/>
            <a:chOff x="1578395" y="5085184"/>
            <a:chExt cx="624781" cy="1053754"/>
          </a:xfrm>
        </p:grpSpPr>
        <p:sp>
          <p:nvSpPr>
            <p:cNvPr id="277" name="Rounded Rectangle 276"/>
            <p:cNvSpPr/>
            <p:nvPr/>
          </p:nvSpPr>
          <p:spPr>
            <a:xfrm>
              <a:off x="1732187" y="5085184"/>
              <a:ext cx="317197" cy="720225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78" name="Rounded Rectangle 277"/>
            <p:cNvSpPr/>
            <p:nvPr/>
          </p:nvSpPr>
          <p:spPr>
            <a:xfrm>
              <a:off x="1578395" y="5302701"/>
              <a:ext cx="624781" cy="836237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1708156" y="5230196"/>
              <a:ext cx="379676" cy="72504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</p:grpSp>
      <p:grpSp>
        <p:nvGrpSpPr>
          <p:cNvPr id="24597" name="Group 279"/>
          <p:cNvGrpSpPr>
            <a:grpSpLocks/>
          </p:cNvGrpSpPr>
          <p:nvPr/>
        </p:nvGrpSpPr>
        <p:grpSpPr bwMode="auto">
          <a:xfrm>
            <a:off x="2338388" y="5338763"/>
            <a:ext cx="204787" cy="347662"/>
            <a:chOff x="1578395" y="5085184"/>
            <a:chExt cx="624781" cy="1053754"/>
          </a:xfrm>
        </p:grpSpPr>
        <p:sp>
          <p:nvSpPr>
            <p:cNvPr id="281" name="Rounded Rectangle 280"/>
            <p:cNvSpPr/>
            <p:nvPr/>
          </p:nvSpPr>
          <p:spPr>
            <a:xfrm>
              <a:off x="1733380" y="5085184"/>
              <a:ext cx="319656" cy="72175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82" name="Rounded Rectangle 281"/>
            <p:cNvSpPr/>
            <p:nvPr/>
          </p:nvSpPr>
          <p:spPr>
            <a:xfrm>
              <a:off x="1578395" y="5301708"/>
              <a:ext cx="624781" cy="8372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09162" y="5229534"/>
              <a:ext cx="377775" cy="72174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</p:grpSp>
      <p:grpSp>
        <p:nvGrpSpPr>
          <p:cNvPr id="24598" name="Group 283"/>
          <p:cNvGrpSpPr>
            <a:grpSpLocks/>
          </p:cNvGrpSpPr>
          <p:nvPr/>
        </p:nvGrpSpPr>
        <p:grpSpPr bwMode="auto">
          <a:xfrm>
            <a:off x="2601913" y="5338763"/>
            <a:ext cx="204787" cy="347662"/>
            <a:chOff x="1578395" y="5085184"/>
            <a:chExt cx="624781" cy="1053754"/>
          </a:xfrm>
        </p:grpSpPr>
        <p:sp>
          <p:nvSpPr>
            <p:cNvPr id="285" name="Rounded Rectangle 284"/>
            <p:cNvSpPr/>
            <p:nvPr/>
          </p:nvSpPr>
          <p:spPr>
            <a:xfrm>
              <a:off x="1733380" y="5085184"/>
              <a:ext cx="319656" cy="72175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86" name="Rounded Rectangle 285"/>
            <p:cNvSpPr/>
            <p:nvPr/>
          </p:nvSpPr>
          <p:spPr>
            <a:xfrm>
              <a:off x="1578395" y="5301708"/>
              <a:ext cx="624781" cy="83723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1709162" y="5229534"/>
              <a:ext cx="377775" cy="72174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</p:grpSp>
      <p:grpSp>
        <p:nvGrpSpPr>
          <p:cNvPr id="24599" name="Group 287"/>
          <p:cNvGrpSpPr>
            <a:grpSpLocks/>
          </p:cNvGrpSpPr>
          <p:nvPr/>
        </p:nvGrpSpPr>
        <p:grpSpPr bwMode="auto">
          <a:xfrm>
            <a:off x="2865438" y="5340350"/>
            <a:ext cx="204787" cy="346075"/>
            <a:chOff x="1578395" y="5085184"/>
            <a:chExt cx="624781" cy="1053754"/>
          </a:xfrm>
        </p:grpSpPr>
        <p:sp>
          <p:nvSpPr>
            <p:cNvPr id="289" name="Rounded Rectangle 288"/>
            <p:cNvSpPr/>
            <p:nvPr/>
          </p:nvSpPr>
          <p:spPr>
            <a:xfrm>
              <a:off x="1733380" y="5085184"/>
              <a:ext cx="319656" cy="72022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90" name="Rounded Rectangle 289"/>
            <p:cNvSpPr/>
            <p:nvPr/>
          </p:nvSpPr>
          <p:spPr>
            <a:xfrm>
              <a:off x="1578395" y="5302704"/>
              <a:ext cx="624781" cy="83623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1709162" y="5230196"/>
              <a:ext cx="377775" cy="72508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</p:grpSp>
      <p:sp>
        <p:nvSpPr>
          <p:cNvPr id="24600" name="TextBox 291"/>
          <p:cNvSpPr txBox="1">
            <a:spLocks noChangeArrowheads="1"/>
          </p:cNvSpPr>
          <p:nvPr/>
        </p:nvSpPr>
        <p:spPr bwMode="auto">
          <a:xfrm>
            <a:off x="4813300" y="4792663"/>
            <a:ext cx="39354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Eri käyttäjätyyppien/paikkojen/tilojen ongelmat</a:t>
            </a:r>
          </a:p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Ideaalit ratkaisut joihinkin yksittäisiin ongelmiin tai kokonaisuuksiin</a:t>
            </a:r>
          </a:p>
        </p:txBody>
      </p:sp>
      <p:grpSp>
        <p:nvGrpSpPr>
          <p:cNvPr id="24601" name="Group 292"/>
          <p:cNvGrpSpPr>
            <a:grpSpLocks/>
          </p:cNvGrpSpPr>
          <p:nvPr/>
        </p:nvGrpSpPr>
        <p:grpSpPr bwMode="auto">
          <a:xfrm>
            <a:off x="5446713" y="5337175"/>
            <a:ext cx="204787" cy="347663"/>
            <a:chOff x="1578395" y="5085184"/>
            <a:chExt cx="624781" cy="1053754"/>
          </a:xfrm>
        </p:grpSpPr>
        <p:sp>
          <p:nvSpPr>
            <p:cNvPr id="294" name="Rounded Rectangle 293"/>
            <p:cNvSpPr/>
            <p:nvPr/>
          </p:nvSpPr>
          <p:spPr>
            <a:xfrm>
              <a:off x="1733380" y="5085184"/>
              <a:ext cx="319656" cy="72174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95" name="Rounded Rectangle 294"/>
            <p:cNvSpPr/>
            <p:nvPr/>
          </p:nvSpPr>
          <p:spPr>
            <a:xfrm>
              <a:off x="1578395" y="5301710"/>
              <a:ext cx="624781" cy="83722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96" name="Rectangle 295"/>
            <p:cNvSpPr/>
            <p:nvPr/>
          </p:nvSpPr>
          <p:spPr>
            <a:xfrm>
              <a:off x="1709162" y="5229534"/>
              <a:ext cx="377775" cy="72176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</p:grpSp>
      <p:grpSp>
        <p:nvGrpSpPr>
          <p:cNvPr id="24602" name="Group 49"/>
          <p:cNvGrpSpPr>
            <a:grpSpLocks/>
          </p:cNvGrpSpPr>
          <p:nvPr/>
        </p:nvGrpSpPr>
        <p:grpSpPr bwMode="auto">
          <a:xfrm>
            <a:off x="5940425" y="5384800"/>
            <a:ext cx="2314575" cy="276225"/>
            <a:chOff x="417569" y="3253210"/>
            <a:chExt cx="5797827" cy="675856"/>
          </a:xfrm>
        </p:grpSpPr>
        <p:grpSp>
          <p:nvGrpSpPr>
            <p:cNvPr id="24606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70" cy="628653"/>
              <a:chOff x="409948" y="3228975"/>
              <a:chExt cx="5751170" cy="771529"/>
            </a:xfrm>
          </p:grpSpPr>
          <p:sp>
            <p:nvSpPr>
              <p:cNvPr id="24618" name="AutoShape 68"/>
              <p:cNvSpPr>
                <a:spLocks noChangeArrowheads="1"/>
              </p:cNvSpPr>
              <p:nvPr/>
            </p:nvSpPr>
            <p:spPr bwMode="auto">
              <a:xfrm>
                <a:off x="5310191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19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20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21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  <a:cs typeface="Lucida Sans Unicode" pitchFamily="34" charset="0"/>
                </a:endParaRPr>
              </a:p>
            </p:txBody>
          </p:sp>
          <p:sp>
            <p:nvSpPr>
              <p:cNvPr id="314" name="AutoShape 68"/>
              <p:cNvSpPr>
                <a:spLocks noChangeArrowheads="1"/>
              </p:cNvSpPr>
              <p:nvPr/>
            </p:nvSpPr>
            <p:spPr bwMode="auto">
              <a:xfrm>
                <a:off x="4021755" y="3228248"/>
                <a:ext cx="652156" cy="772256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315" name="AutoShape 68"/>
              <p:cNvSpPr>
                <a:spLocks noChangeArrowheads="1"/>
              </p:cNvSpPr>
              <p:nvPr/>
            </p:nvSpPr>
            <p:spPr bwMode="auto">
              <a:xfrm>
                <a:off x="3810996" y="3228248"/>
                <a:ext cx="648181" cy="772256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624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25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26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27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28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29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  <p:sp>
            <p:nvSpPr>
              <p:cNvPr id="24630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">
                  <a:latin typeface="Calibri" pitchFamily="34" charset="0"/>
                </a:endParaRPr>
              </a:p>
            </p:txBody>
          </p:sp>
        </p:grpSp>
        <p:sp>
          <p:nvSpPr>
            <p:cNvPr id="299" name="Text Box 6"/>
            <p:cNvSpPr txBox="1">
              <a:spLocks noChangeArrowheads="1"/>
            </p:cNvSpPr>
            <p:nvPr/>
          </p:nvSpPr>
          <p:spPr bwMode="auto">
            <a:xfrm>
              <a:off x="417569" y="3408579"/>
              <a:ext cx="644203" cy="337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1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4608" name="Text Box 7"/>
            <p:cNvSpPr txBox="1">
              <a:spLocks noChangeArrowheads="1"/>
            </p:cNvSpPr>
            <p:nvPr/>
          </p:nvSpPr>
          <p:spPr bwMode="auto">
            <a:xfrm>
              <a:off x="1564116" y="3366030"/>
              <a:ext cx="538766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4609" name="Text Box 8"/>
            <p:cNvSpPr txBox="1">
              <a:spLocks noChangeArrowheads="1"/>
            </p:cNvSpPr>
            <p:nvPr/>
          </p:nvSpPr>
          <p:spPr bwMode="auto">
            <a:xfrm>
              <a:off x="2055866" y="3253210"/>
              <a:ext cx="468240" cy="564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4610" name="Text Box 9"/>
            <p:cNvSpPr txBox="1">
              <a:spLocks noChangeArrowheads="1"/>
            </p:cNvSpPr>
            <p:nvPr/>
          </p:nvSpPr>
          <p:spPr bwMode="auto">
            <a:xfrm>
              <a:off x="2414518" y="3417080"/>
              <a:ext cx="676348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4611" name="Text Box 10"/>
            <p:cNvSpPr txBox="1">
              <a:spLocks noChangeArrowheads="1"/>
            </p:cNvSpPr>
            <p:nvPr/>
          </p:nvSpPr>
          <p:spPr bwMode="auto">
            <a:xfrm>
              <a:off x="2934788" y="3417080"/>
              <a:ext cx="572294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4612" name="Text Box 12"/>
            <p:cNvSpPr txBox="1">
              <a:spLocks noChangeArrowheads="1"/>
            </p:cNvSpPr>
            <p:nvPr/>
          </p:nvSpPr>
          <p:spPr bwMode="auto">
            <a:xfrm>
              <a:off x="3433915" y="3366030"/>
              <a:ext cx="520267" cy="338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4613" name="Text Box 13"/>
            <p:cNvSpPr txBox="1">
              <a:spLocks noChangeArrowheads="1"/>
            </p:cNvSpPr>
            <p:nvPr/>
          </p:nvSpPr>
          <p:spPr bwMode="auto">
            <a:xfrm>
              <a:off x="3881431" y="3323455"/>
              <a:ext cx="483534" cy="413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4614" name="Text Box 15"/>
            <p:cNvSpPr txBox="1">
              <a:spLocks noChangeArrowheads="1"/>
            </p:cNvSpPr>
            <p:nvPr/>
          </p:nvSpPr>
          <p:spPr bwMode="auto">
            <a:xfrm>
              <a:off x="5305019" y="3347226"/>
              <a:ext cx="505237" cy="37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4615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4616" name="Text Box 13"/>
            <p:cNvSpPr txBox="1">
              <a:spLocks noChangeArrowheads="1"/>
            </p:cNvSpPr>
            <p:nvPr/>
          </p:nvSpPr>
          <p:spPr bwMode="auto">
            <a:xfrm>
              <a:off x="4810124" y="3384832"/>
              <a:ext cx="572294" cy="300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4617" name="Text Box 13"/>
            <p:cNvSpPr txBox="1">
              <a:spLocks noChangeArrowheads="1"/>
            </p:cNvSpPr>
            <p:nvPr/>
          </p:nvSpPr>
          <p:spPr bwMode="auto">
            <a:xfrm>
              <a:off x="4381497" y="3285849"/>
              <a:ext cx="384513" cy="488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258" name="Down Arrow 257"/>
          <p:cNvSpPr/>
          <p:nvPr/>
        </p:nvSpPr>
        <p:spPr>
          <a:xfrm rot="16200000">
            <a:off x="4258469" y="4796631"/>
            <a:ext cx="528638" cy="530225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264" name="Down Arrow 263"/>
          <p:cNvSpPr/>
          <p:nvPr/>
        </p:nvSpPr>
        <p:spPr>
          <a:xfrm rot="16200000">
            <a:off x="4246563" y="3403600"/>
            <a:ext cx="530225" cy="530225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pic>
        <p:nvPicPr>
          <p:cNvPr id="248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1775" y="5661025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804" name="TextBox 3"/>
          <p:cNvSpPr txBox="1">
            <a:spLocks noChangeArrowheads="1"/>
          </p:cNvSpPr>
          <p:nvPr/>
        </p:nvSpPr>
        <p:spPr bwMode="auto">
          <a:xfrm>
            <a:off x="755650" y="69215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b="1">
                <a:latin typeface="Calibri" pitchFamily="34" charset="0"/>
              </a:rPr>
              <a:t>LAD- TOTEUTUKSET  </a:t>
            </a:r>
            <a:r>
              <a:rPr lang="fi-FI" b="1">
                <a:solidFill>
                  <a:srgbClr val="808080"/>
                </a:solidFill>
                <a:latin typeface="Calibri" pitchFamily="34" charset="0"/>
              </a:rPr>
              <a:t>2011-2013</a:t>
            </a:r>
            <a:endParaRPr lang="fi-FI">
              <a:solidFill>
                <a:srgbClr val="80808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650" y="692150"/>
            <a:ext cx="65532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3200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Innovaatioprojektit</a:t>
            </a:r>
          </a:p>
        </p:txBody>
      </p:sp>
      <p:sp>
        <p:nvSpPr>
          <p:cNvPr id="25602" name="TextBox 113"/>
          <p:cNvSpPr txBox="1">
            <a:spLocks noChangeArrowheads="1"/>
          </p:cNvSpPr>
          <p:nvPr/>
        </p:nvSpPr>
        <p:spPr bwMode="auto">
          <a:xfrm>
            <a:off x="971550" y="2286000"/>
            <a:ext cx="2736850" cy="400050"/>
          </a:xfrm>
          <a:prstGeom prst="rect">
            <a:avLst/>
          </a:prstGeom>
          <a:noFill/>
          <a:ln w="3175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i-FI" sz="1000" b="1">
                <a:latin typeface="Calibri" pitchFamily="34" charset="0"/>
              </a:rPr>
              <a:t>Syksy 2013</a:t>
            </a:r>
          </a:p>
          <a:p>
            <a:pPr algn="ctr"/>
            <a:r>
              <a:rPr lang="fi-FI" sz="1000" b="1">
                <a:latin typeface="Calibri" pitchFamily="34" charset="0"/>
              </a:rPr>
              <a:t> hankkeen tulosten julkistaminen </a:t>
            </a:r>
            <a:endParaRPr lang="fi-FI" sz="1000">
              <a:latin typeface="Calibri" pitchFamily="34" charset="0"/>
            </a:endParaRPr>
          </a:p>
        </p:txBody>
      </p:sp>
      <p:sp>
        <p:nvSpPr>
          <p:cNvPr id="25603" name="TextBox 119"/>
          <p:cNvSpPr txBox="1">
            <a:spLocks noChangeArrowheads="1"/>
          </p:cNvSpPr>
          <p:nvPr/>
        </p:nvSpPr>
        <p:spPr bwMode="auto">
          <a:xfrm>
            <a:off x="935038" y="2703513"/>
            <a:ext cx="1908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Julkaisut </a:t>
            </a:r>
          </a:p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Näyttely ja messuesiintymiset</a:t>
            </a:r>
          </a:p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Kokeilut ja arviointi</a:t>
            </a:r>
          </a:p>
          <a:p>
            <a:pPr marL="171450" indent="-171450">
              <a:buFont typeface="Arial" charset="0"/>
              <a:buChar char="•"/>
            </a:pPr>
            <a:r>
              <a:rPr lang="fi-FI" sz="1000">
                <a:latin typeface="Calibri" pitchFamily="34" charset="0"/>
              </a:rPr>
              <a:t>jatkohankkeet!</a:t>
            </a:r>
          </a:p>
        </p:txBody>
      </p:sp>
      <p:pic>
        <p:nvPicPr>
          <p:cNvPr id="25604" name="Picture 2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6142038"/>
            <a:ext cx="1584325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5" name="TextBox 264"/>
          <p:cNvSpPr txBox="1"/>
          <p:nvPr/>
        </p:nvSpPr>
        <p:spPr>
          <a:xfrm>
            <a:off x="920750" y="3554413"/>
            <a:ext cx="7396163" cy="730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Clr>
                <a:srgbClr val="FF3300"/>
              </a:buClr>
              <a:buFont typeface="Arial" charset="0"/>
              <a:buChar char="•"/>
            </a:pPr>
            <a:endParaRPr lang="fi-FI" sz="1400">
              <a:latin typeface="Calibri" pitchFamily="34" charset="0"/>
            </a:endParaRPr>
          </a:p>
          <a:p>
            <a:pPr marL="285750" indent="-285750">
              <a:buClr>
                <a:srgbClr val="FF3300"/>
              </a:buClr>
            </a:pPr>
            <a:r>
              <a:rPr lang="fi-FI" sz="1400" b="1">
                <a:solidFill>
                  <a:srgbClr val="FF3300"/>
                </a:solidFill>
                <a:latin typeface="Calibri" pitchFamily="34" charset="0"/>
              </a:rPr>
              <a:t>+ SYKLIn kanssa tehtävät erillishankkeet</a:t>
            </a:r>
          </a:p>
          <a:p>
            <a:pPr marL="285750" indent="-285750">
              <a:buClr>
                <a:srgbClr val="FF3300"/>
              </a:buClr>
            </a:pPr>
            <a:r>
              <a:rPr lang="fi-FI" sz="1400" b="1">
                <a:solidFill>
                  <a:srgbClr val="FF33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66" name="Down Arrow 265"/>
          <p:cNvSpPr/>
          <p:nvPr/>
        </p:nvSpPr>
        <p:spPr>
          <a:xfrm>
            <a:off x="2085975" y="1466850"/>
            <a:ext cx="528638" cy="530225"/>
          </a:xfrm>
          <a:prstGeom prst="downArrow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755650" y="692150"/>
            <a:ext cx="655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b="1">
                <a:latin typeface="Calibri" pitchFamily="34" charset="0"/>
              </a:rPr>
              <a:t>INNOVAATIOPROJEKTI </a:t>
            </a:r>
            <a:endParaRPr lang="fi-FI">
              <a:latin typeface="Calibri" pitchFamily="34" charset="0"/>
            </a:endParaRPr>
          </a:p>
        </p:txBody>
      </p:sp>
      <p:sp>
        <p:nvSpPr>
          <p:cNvPr id="29700" name="TextBox 29"/>
          <p:cNvSpPr txBox="1">
            <a:spLocks noChangeArrowheads="1"/>
          </p:cNvSpPr>
          <p:nvPr/>
        </p:nvSpPr>
        <p:spPr bwMode="auto">
          <a:xfrm>
            <a:off x="6556375" y="446088"/>
            <a:ext cx="25892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i-FI" sz="1000" b="1">
                <a:latin typeface="Calibri" pitchFamily="34" charset="0"/>
              </a:rPr>
              <a:t>Syksyn ohjelma Temu ja Sisu 3 vsk.</a:t>
            </a:r>
            <a:endParaRPr lang="fi-FI" sz="1000">
              <a:latin typeface="Calibri" pitchFamily="34" charset="0"/>
            </a:endParaRP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1775" y="5661025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702" name="Group 49"/>
          <p:cNvGrpSpPr>
            <a:grpSpLocks/>
          </p:cNvGrpSpPr>
          <p:nvPr/>
        </p:nvGrpSpPr>
        <p:grpSpPr bwMode="auto">
          <a:xfrm>
            <a:off x="1346200" y="4868863"/>
            <a:ext cx="5962650" cy="661987"/>
            <a:chOff x="417569" y="3300413"/>
            <a:chExt cx="5797827" cy="628653"/>
          </a:xfrm>
        </p:grpSpPr>
        <p:grpSp>
          <p:nvGrpSpPr>
            <p:cNvPr id="29703" name="Group 26"/>
            <p:cNvGrpSpPr>
              <a:grpSpLocks/>
            </p:cNvGrpSpPr>
            <p:nvPr/>
          </p:nvGrpSpPr>
          <p:grpSpPr bwMode="auto">
            <a:xfrm>
              <a:off x="420458" y="3300413"/>
              <a:ext cx="5751169" cy="628653"/>
              <a:chOff x="409948" y="3228975"/>
              <a:chExt cx="5751169" cy="771529"/>
            </a:xfrm>
          </p:grpSpPr>
          <p:sp>
            <p:nvSpPr>
              <p:cNvPr id="29704" name="AutoShape 68"/>
              <p:cNvSpPr>
                <a:spLocks noChangeArrowheads="1"/>
              </p:cNvSpPr>
              <p:nvPr/>
            </p:nvSpPr>
            <p:spPr bwMode="auto">
              <a:xfrm>
                <a:off x="5310190" y="3228975"/>
                <a:ext cx="850927" cy="770213"/>
              </a:xfrm>
              <a:prstGeom prst="homePlate">
                <a:avLst>
                  <a:gd name="adj" fmla="val 1526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9705" name="AutoShape 68"/>
              <p:cNvSpPr>
                <a:spLocks noChangeArrowheads="1"/>
              </p:cNvSpPr>
              <p:nvPr/>
            </p:nvSpPr>
            <p:spPr bwMode="auto">
              <a:xfrm>
                <a:off x="509587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9706" name="AutoShape 68"/>
              <p:cNvSpPr>
                <a:spLocks noChangeArrowheads="1"/>
              </p:cNvSpPr>
              <p:nvPr/>
            </p:nvSpPr>
            <p:spPr bwMode="auto">
              <a:xfrm>
                <a:off x="466724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9707" name="AutoShape 68"/>
              <p:cNvSpPr>
                <a:spLocks noChangeArrowheads="1"/>
              </p:cNvSpPr>
              <p:nvPr/>
            </p:nvSpPr>
            <p:spPr bwMode="auto">
              <a:xfrm>
                <a:off x="4231933" y="3228975"/>
                <a:ext cx="648107" cy="769970"/>
              </a:xfrm>
              <a:prstGeom prst="homePlate">
                <a:avLst>
                  <a:gd name="adj" fmla="val 1627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  <a:cs typeface="Lucida Sans Unicode" pitchFamily="34" charset="0"/>
                </a:endParaRPr>
              </a:p>
            </p:txBody>
          </p:sp>
          <p:sp>
            <p:nvSpPr>
              <p:cNvPr id="23" name="AutoShape 68"/>
              <p:cNvSpPr>
                <a:spLocks noChangeArrowheads="1"/>
              </p:cNvSpPr>
              <p:nvPr/>
            </p:nvSpPr>
            <p:spPr bwMode="auto">
              <a:xfrm>
                <a:off x="4022211" y="3230825"/>
                <a:ext cx="652951" cy="769679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4" name="AutoShape 68"/>
              <p:cNvSpPr>
                <a:spLocks noChangeArrowheads="1"/>
              </p:cNvSpPr>
              <p:nvPr/>
            </p:nvSpPr>
            <p:spPr bwMode="auto">
              <a:xfrm>
                <a:off x="3809192" y="3230825"/>
                <a:ext cx="649863" cy="769679"/>
              </a:xfrm>
              <a:prstGeom prst="homePlate">
                <a:avLst>
                  <a:gd name="adj" fmla="val 16277"/>
                </a:avLst>
              </a:prstGeom>
              <a:solidFill>
                <a:srgbClr val="FF0000"/>
              </a:solidFill>
              <a:ln w="127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endParaRPr lang="fi-FI" sz="1000">
                  <a:latin typeface="Calibri" pitchFamily="34" charset="0"/>
                  <a:cs typeface="Lucida Sans Unicode" charset="0"/>
                </a:endParaRPr>
              </a:p>
            </p:txBody>
          </p:sp>
          <p:sp>
            <p:nvSpPr>
              <p:cNvPr id="29710" name="AutoShape 68"/>
              <p:cNvSpPr>
                <a:spLocks noChangeArrowheads="1"/>
              </p:cNvSpPr>
              <p:nvPr/>
            </p:nvSpPr>
            <p:spPr bwMode="auto">
              <a:xfrm>
                <a:off x="3667116" y="3228975"/>
                <a:ext cx="648600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9711" name="AutoShape 68"/>
              <p:cNvSpPr>
                <a:spLocks noChangeArrowheads="1"/>
              </p:cNvSpPr>
              <p:nvPr/>
            </p:nvSpPr>
            <p:spPr bwMode="auto">
              <a:xfrm>
                <a:off x="3238488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9712" name="AutoShape 68"/>
              <p:cNvSpPr>
                <a:spLocks noChangeArrowheads="1"/>
              </p:cNvSpPr>
              <p:nvPr/>
            </p:nvSpPr>
            <p:spPr bwMode="auto">
              <a:xfrm>
                <a:off x="2838827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9713" name="AutoShape 68"/>
              <p:cNvSpPr>
                <a:spLocks noChangeArrowheads="1"/>
              </p:cNvSpPr>
              <p:nvPr/>
            </p:nvSpPr>
            <p:spPr bwMode="auto">
              <a:xfrm>
                <a:off x="2365961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9714" name="AutoShape 68"/>
              <p:cNvSpPr>
                <a:spLocks noChangeArrowheads="1"/>
              </p:cNvSpPr>
              <p:nvPr/>
            </p:nvSpPr>
            <p:spPr bwMode="auto">
              <a:xfrm>
                <a:off x="1893095" y="3228975"/>
                <a:ext cx="650913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9715" name="AutoShape 68"/>
              <p:cNvSpPr>
                <a:spLocks noChangeArrowheads="1"/>
              </p:cNvSpPr>
              <p:nvPr/>
            </p:nvSpPr>
            <p:spPr bwMode="auto">
              <a:xfrm>
                <a:off x="1421386" y="3228975"/>
                <a:ext cx="649757" cy="770213"/>
              </a:xfrm>
              <a:prstGeom prst="homePlate">
                <a:avLst>
                  <a:gd name="adj" fmla="val 16278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  <p:sp>
            <p:nvSpPr>
              <p:cNvPr id="29716" name="AutoShape 68"/>
              <p:cNvSpPr>
                <a:spLocks noChangeArrowheads="1"/>
              </p:cNvSpPr>
              <p:nvPr/>
            </p:nvSpPr>
            <p:spPr bwMode="auto">
              <a:xfrm>
                <a:off x="409948" y="3228975"/>
                <a:ext cx="796588" cy="770213"/>
              </a:xfrm>
              <a:prstGeom prst="homePlate">
                <a:avLst>
                  <a:gd name="adj" fmla="val 16280"/>
                </a:avLst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fi-FI" sz="1000">
                  <a:latin typeface="Calibri" pitchFamily="34" charset="0"/>
                </a:endParaRPr>
              </a:p>
            </p:txBody>
          </p:sp>
        </p:grp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417569" y="3393882"/>
              <a:ext cx="643689" cy="369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1.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Awareness </a:t>
              </a:r>
            </a:p>
            <a:p>
              <a:pPr marL="342900" indent="-342900"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sz="800" dirty="0">
                  <a:latin typeface="Calibri" pitchFamily="34" charset="0"/>
                  <a:cs typeface="Times New Roman" pitchFamily="18" charset="0"/>
                </a:rPr>
                <a:t>of need</a:t>
              </a:r>
            </a:p>
          </p:txBody>
        </p:sp>
        <p:sp>
          <p:nvSpPr>
            <p:cNvPr id="29718" name="Text Box 7"/>
            <p:cNvSpPr txBox="1">
              <a:spLocks noChangeArrowheads="1"/>
            </p:cNvSpPr>
            <p:nvPr/>
          </p:nvSpPr>
          <p:spPr bwMode="auto">
            <a:xfrm>
              <a:off x="1564116" y="3394867"/>
              <a:ext cx="538766" cy="280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2.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Search</a:t>
              </a:r>
            </a:p>
          </p:txBody>
        </p:sp>
        <p:sp>
          <p:nvSpPr>
            <p:cNvPr id="29719" name="Text Box 8"/>
            <p:cNvSpPr txBox="1">
              <a:spLocks noChangeArrowheads="1"/>
            </p:cNvSpPr>
            <p:nvPr/>
          </p:nvSpPr>
          <p:spPr bwMode="auto">
            <a:xfrm>
              <a:off x="2055867" y="3394867"/>
              <a:ext cx="468241" cy="280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3.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Select </a:t>
              </a:r>
            </a:p>
          </p:txBody>
        </p:sp>
        <p:sp>
          <p:nvSpPr>
            <p:cNvPr id="29720" name="Text Box 9"/>
            <p:cNvSpPr txBox="1">
              <a:spLocks noChangeArrowheads="1"/>
            </p:cNvSpPr>
            <p:nvPr/>
          </p:nvSpPr>
          <p:spPr bwMode="auto">
            <a:xfrm>
              <a:off x="2414519" y="3394867"/>
              <a:ext cx="676349" cy="3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4.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Order or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 purchase </a:t>
              </a:r>
            </a:p>
          </p:txBody>
        </p:sp>
        <p:sp>
          <p:nvSpPr>
            <p:cNvPr id="29721" name="Text Box 10"/>
            <p:cNvSpPr txBox="1">
              <a:spLocks noChangeArrowheads="1"/>
            </p:cNvSpPr>
            <p:nvPr/>
          </p:nvSpPr>
          <p:spPr bwMode="auto">
            <a:xfrm>
              <a:off x="2934787" y="3394867"/>
              <a:ext cx="572295" cy="3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5.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Finance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and pay</a:t>
              </a:r>
            </a:p>
          </p:txBody>
        </p:sp>
        <p:sp>
          <p:nvSpPr>
            <p:cNvPr id="29722" name="Text Box 12"/>
            <p:cNvSpPr txBox="1">
              <a:spLocks noChangeArrowheads="1"/>
            </p:cNvSpPr>
            <p:nvPr/>
          </p:nvSpPr>
          <p:spPr bwMode="auto">
            <a:xfrm>
              <a:off x="3433914" y="3394867"/>
              <a:ext cx="520268" cy="280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Receive</a:t>
              </a:r>
            </a:p>
          </p:txBody>
        </p:sp>
        <p:sp>
          <p:nvSpPr>
            <p:cNvPr id="29723" name="Text Box 13"/>
            <p:cNvSpPr txBox="1">
              <a:spLocks noChangeArrowheads="1"/>
            </p:cNvSpPr>
            <p:nvPr/>
          </p:nvSpPr>
          <p:spPr bwMode="auto">
            <a:xfrm>
              <a:off x="3881430" y="3394867"/>
              <a:ext cx="483533" cy="270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7. 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Install </a:t>
              </a:r>
            </a:p>
          </p:txBody>
        </p:sp>
        <p:sp>
          <p:nvSpPr>
            <p:cNvPr id="29724" name="Text Box 15"/>
            <p:cNvSpPr txBox="1">
              <a:spLocks noChangeArrowheads="1"/>
            </p:cNvSpPr>
            <p:nvPr/>
          </p:nvSpPr>
          <p:spPr bwMode="auto">
            <a:xfrm>
              <a:off x="5305018" y="3394867"/>
              <a:ext cx="505238" cy="280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10.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Service</a:t>
              </a:r>
            </a:p>
          </p:txBody>
        </p:sp>
        <p:sp>
          <p:nvSpPr>
            <p:cNvPr id="29725" name="Text Box 16"/>
            <p:cNvSpPr txBox="1">
              <a:spLocks noChangeArrowheads="1"/>
            </p:cNvSpPr>
            <p:nvPr/>
          </p:nvSpPr>
          <p:spPr bwMode="auto">
            <a:xfrm>
              <a:off x="5667380" y="3394867"/>
              <a:ext cx="548016" cy="38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11.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Final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disposal </a:t>
              </a:r>
            </a:p>
          </p:txBody>
        </p:sp>
        <p:sp>
          <p:nvSpPr>
            <p:cNvPr id="29726" name="Text Box 13"/>
            <p:cNvSpPr txBox="1">
              <a:spLocks noChangeArrowheads="1"/>
            </p:cNvSpPr>
            <p:nvPr/>
          </p:nvSpPr>
          <p:spPr bwMode="auto">
            <a:xfrm>
              <a:off x="4810124" y="3394867"/>
              <a:ext cx="572294" cy="280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9.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Storage </a:t>
              </a:r>
            </a:p>
          </p:txBody>
        </p:sp>
        <p:sp>
          <p:nvSpPr>
            <p:cNvPr id="29727" name="Text Box 13"/>
            <p:cNvSpPr txBox="1">
              <a:spLocks noChangeArrowheads="1"/>
            </p:cNvSpPr>
            <p:nvPr/>
          </p:nvSpPr>
          <p:spPr bwMode="auto">
            <a:xfrm>
              <a:off x="4381496" y="3394867"/>
              <a:ext cx="384514" cy="270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8. </a:t>
              </a:r>
            </a:p>
            <a:p>
              <a:pPr algn="ctr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800">
                  <a:latin typeface="Calibri" pitchFamily="34" charset="0"/>
                  <a:cs typeface="Times New Roman" pitchFamily="18" charset="0"/>
                </a:rPr>
                <a:t>Use </a:t>
              </a:r>
            </a:p>
          </p:txBody>
        </p:sp>
      </p:grpSp>
      <p:sp>
        <p:nvSpPr>
          <p:cNvPr id="29728" name="TextBox 33"/>
          <p:cNvSpPr txBox="1">
            <a:spLocks noChangeArrowheads="1"/>
          </p:cNvSpPr>
          <p:nvPr/>
        </p:nvSpPr>
        <p:spPr bwMode="auto">
          <a:xfrm>
            <a:off x="2460625" y="5653088"/>
            <a:ext cx="35004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i-FI" sz="1000" i="1">
                <a:latin typeface="Calibri" pitchFamily="34" charset="0"/>
              </a:rPr>
              <a:t>Kuva: Esimerkki geneerisestä kulutusputkesta</a:t>
            </a:r>
            <a:endParaRPr lang="en-US" sz="1000" i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755650" y="69215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b="1">
                <a:latin typeface="Calibri" pitchFamily="34" charset="0"/>
              </a:rPr>
              <a:t>INNOVAATIOPROJEKTI  </a:t>
            </a:r>
            <a:r>
              <a:rPr lang="fi-FI" b="1">
                <a:solidFill>
                  <a:srgbClr val="808080"/>
                </a:solidFill>
                <a:latin typeface="Calibri" pitchFamily="34" charset="0"/>
              </a:rPr>
              <a:t>2012</a:t>
            </a:r>
            <a:endParaRPr lang="fi-FI">
              <a:solidFill>
                <a:srgbClr val="808080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3588" y="1341438"/>
            <a:ext cx="7624762" cy="44735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sz="1200" b="1">
                <a:latin typeface="Calibri" pitchFamily="34" charset="0"/>
              </a:rPr>
              <a:t>Tavoite  (OPS)</a:t>
            </a:r>
          </a:p>
          <a:p>
            <a:endParaRPr lang="fi-FI" sz="1200" b="1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i-FI" sz="1200">
                <a:latin typeface="Calibri" pitchFamily="34" charset="0"/>
              </a:rPr>
              <a:t> Osaamistavoitteet:</a:t>
            </a:r>
          </a:p>
          <a:p>
            <a:pPr>
              <a:buFontTx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i-FI" sz="1200">
                <a:latin typeface="Calibri" pitchFamily="34" charset="0"/>
              </a:rPr>
              <a:t> Opiskelija osaa laatia projektisuunnitelman, tietää, miten projektia hallinnoidaan. </a:t>
            </a:r>
          </a:p>
          <a:p>
            <a:pPr>
              <a:buFontTx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i-FI" sz="1200">
                <a:latin typeface="Calibri" pitchFamily="34" charset="0"/>
              </a:rPr>
              <a:t> Opiskelija hallitsee monialaisen yhteistyön ja verkostoitumisen. </a:t>
            </a:r>
          </a:p>
          <a:p>
            <a:pPr>
              <a:buFontTx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i-FI" sz="1200">
                <a:latin typeface="Calibri" pitchFamily="34" charset="0"/>
              </a:rPr>
              <a:t> Opiskelija osaa viestiä asianmukaisesti eri sidosryhmille, tuntee projektiviestinnän vaatimukset ja harjaantuu yhteistyötaidoissaan. </a:t>
            </a:r>
            <a:br>
              <a:rPr lang="fi-FI" sz="1200">
                <a:latin typeface="Calibri" pitchFamily="34" charset="0"/>
              </a:rPr>
            </a:br>
            <a:endParaRPr lang="fi-FI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i-FI" sz="1200">
                <a:latin typeface="Calibri" pitchFamily="34" charset="0"/>
              </a:rPr>
              <a:t> Opiskelija syventää oman alansa osaamista ja pystyy arvioimaan omaa osaamistaan projektin osana. </a:t>
            </a:r>
          </a:p>
          <a:p>
            <a:pPr>
              <a:buFontTx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i-FI" sz="1200">
                <a:latin typeface="Calibri" pitchFamily="34" charset="0"/>
              </a:rPr>
              <a:t> Opiskelija harjaantuu hankkimaan ja muokkaamaan tietoa eri lähteistä ja suhteuttamaan aiemman tiedon uuteen tietoon. </a:t>
            </a:r>
          </a:p>
          <a:p>
            <a:pPr>
              <a:buFontTx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i-FI" sz="1200">
                <a:latin typeface="Calibri" pitchFamily="34" charset="0"/>
              </a:rPr>
              <a:t> Opiskelija harjaantuu näkemään ja huomioimaan sekä omat että muiden tavoitteet. </a:t>
            </a:r>
          </a:p>
          <a:p>
            <a:pPr>
              <a:buFontTx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i-FI" sz="1200">
                <a:latin typeface="Calibri" pitchFamily="34" charset="0"/>
              </a:rPr>
              <a:t> Opiskelija tutustuu eri alojen käytänteisiin ja oppii ymmärtämään eri alojen toimijoita. </a:t>
            </a:r>
          </a:p>
          <a:p>
            <a:pPr>
              <a:buFontTx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i-FI" sz="1200">
                <a:latin typeface="Calibri" pitchFamily="34" charset="0"/>
              </a:rPr>
              <a:t> Opiskelija ymmärtää innovaatioprosessin luonteen ja tunnistaa luovan ongelmaratkaisuprosessin. </a:t>
            </a:r>
          </a:p>
          <a:p>
            <a:pPr>
              <a:buFontTx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i-FI" sz="1200">
                <a:latin typeface="Calibri" pitchFamily="34" charset="0"/>
              </a:rPr>
              <a:t> Opiskelija osaa vakuuttaa ja perustella omia valintojaan ja näkemyksiään osana yhteistoiminnallista projektia.</a:t>
            </a:r>
          </a:p>
          <a:p>
            <a:endParaRPr lang="fi-FI" sz="1200" b="1">
              <a:latin typeface="Calibri" pitchFamily="34" charset="0"/>
            </a:endParaRPr>
          </a:p>
        </p:txBody>
      </p:sp>
      <p:sp>
        <p:nvSpPr>
          <p:cNvPr id="15363" name="TextBox 29"/>
          <p:cNvSpPr txBox="1">
            <a:spLocks noChangeArrowheads="1"/>
          </p:cNvSpPr>
          <p:nvPr/>
        </p:nvSpPr>
        <p:spPr bwMode="auto">
          <a:xfrm>
            <a:off x="6556375" y="446088"/>
            <a:ext cx="25892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i-FI" sz="1000" b="1">
                <a:latin typeface="Calibri" pitchFamily="34" charset="0"/>
              </a:rPr>
              <a:t>Syksyn ohjelma Temu ja Sisu 3 vsk.</a:t>
            </a:r>
            <a:endParaRPr lang="fi-FI" sz="1000">
              <a:latin typeface="Calibri" pitchFamily="34" charset="0"/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1775" y="5661025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3588" y="1341438"/>
            <a:ext cx="7624762" cy="30130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sz="1200" b="1">
                <a:latin typeface="Calibri" pitchFamily="34" charset="0"/>
              </a:rPr>
              <a:t>Sisältö (OPS)</a:t>
            </a:r>
          </a:p>
          <a:p>
            <a:endParaRPr lang="fi-FI" sz="1200" b="1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Ydinsisältö:</a:t>
            </a:r>
            <a:br>
              <a:rPr lang="fi-FI" sz="1200">
                <a:latin typeface="Calibri" pitchFamily="34" charset="0"/>
              </a:rPr>
            </a:b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Kehittämistoiminnan prosessiosaaminen, koordinointi- ja hallintaosaaminen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Muotoilijan vuorovaikutustaidot yritysyhteistyöprojekteissa 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Ammattialan tai monialainen tuotekehitys- ja/tai tutkimustoiminta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Opintojen käytäntöön soveltaminen 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Työelämäyhteistyö</a:t>
            </a:r>
          </a:p>
          <a:p>
            <a:endParaRPr lang="fi-FI" sz="1200">
              <a:latin typeface="Calibri" pitchFamily="34" charset="0"/>
            </a:endParaRPr>
          </a:p>
          <a:p>
            <a:pPr>
              <a:buFontTx/>
              <a:buAutoNum type="arabicPeriod"/>
            </a:pPr>
            <a:endParaRPr lang="fi-FI" sz="1200">
              <a:latin typeface="Calibri" pitchFamily="34" charset="0"/>
            </a:endParaRPr>
          </a:p>
          <a:p>
            <a:pPr>
              <a:buFontTx/>
              <a:buAutoNum type="arabicPeriod"/>
            </a:pPr>
            <a:endParaRPr lang="fi-FI" sz="1200">
              <a:latin typeface="Calibri" pitchFamily="34" charset="0"/>
            </a:endParaRPr>
          </a:p>
        </p:txBody>
      </p:sp>
      <p:sp>
        <p:nvSpPr>
          <p:cNvPr id="16387" name="TextBox 29"/>
          <p:cNvSpPr txBox="1">
            <a:spLocks noChangeArrowheads="1"/>
          </p:cNvSpPr>
          <p:nvPr/>
        </p:nvSpPr>
        <p:spPr bwMode="auto">
          <a:xfrm>
            <a:off x="6556375" y="446088"/>
            <a:ext cx="25892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i-FI" sz="1000" b="1">
                <a:latin typeface="Calibri" pitchFamily="34" charset="0"/>
              </a:rPr>
              <a:t>Syksyn ohjelma Temu ja Sisu 3 vsk.</a:t>
            </a:r>
            <a:endParaRPr lang="fi-FI" sz="1000">
              <a:latin typeface="Calibri" pitchFamily="34" charset="0"/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1775" y="5661025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3"/>
          <p:cNvSpPr txBox="1">
            <a:spLocks noChangeArrowheads="1"/>
          </p:cNvSpPr>
          <p:nvPr/>
        </p:nvSpPr>
        <p:spPr bwMode="auto">
          <a:xfrm>
            <a:off x="755650" y="69215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b="1">
                <a:latin typeface="Calibri" pitchFamily="34" charset="0"/>
              </a:rPr>
              <a:t>INNOVAATIOPROJEKTI  </a:t>
            </a:r>
            <a:r>
              <a:rPr lang="fi-FI" b="1">
                <a:solidFill>
                  <a:srgbClr val="808080"/>
                </a:solidFill>
                <a:latin typeface="Calibri" pitchFamily="34" charset="0"/>
              </a:rPr>
              <a:t>2012</a:t>
            </a:r>
            <a:endParaRPr lang="fi-FI">
              <a:solidFill>
                <a:srgbClr val="80808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3588" y="1341438"/>
            <a:ext cx="7624762" cy="50212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sz="1200" b="1">
                <a:latin typeface="Calibri" pitchFamily="34" charset="0"/>
              </a:rPr>
              <a:t>Kurssin tavoitteita:</a:t>
            </a:r>
          </a:p>
          <a:p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Tutustuttaa opiskelijat eri tyyppisiin lähdeaineistoihin, erilaisiin tiedonhankintakanaviin</a:t>
            </a:r>
          </a:p>
          <a:p>
            <a:pPr>
              <a:buFont typeface="Arial" charset="0"/>
              <a:buNone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Lisätä opiskelijoiden ymmärrystä yhdyskuntasuunnittelusta, konseptoinnista, käyttäjäryhmistä, käyttäjälähtöisistä suunnittelumetodeista, palveluiden mallintamisesta ja kehittämisestä 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 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 b="1">
                <a:latin typeface="Calibri" pitchFamily="34" charset="0"/>
              </a:rPr>
              <a:t>Käytännön tavoitteita:</a:t>
            </a:r>
          </a:p>
          <a:p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Edellisen innovaatiokurssin valittujen tulosten kriittinen arviointi ja johtopäätökset</a:t>
            </a:r>
          </a:p>
          <a:p>
            <a:pPr>
              <a:buFont typeface="Arial" charset="0"/>
              <a:buNone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Löytää hankkeiden mahdollisesti sisältämät ongelmakohdat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Hyödyntää uutta tietoa ja uusia lähteitä jatkokehittelyssä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Tuottaa uusia näkökulmia ja ratkaisuja annettuihin hankkeisiin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Arvottaa ongelmakohdat niiden vakavuuden/vaikuttavuuden mukaan (kosmeettinen – katastrofaalinen)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Kehittää ja jatkaa hankkeita edellisistä tuloksista tai tarvittaessa kokonaan uudesta lähtökohdasta 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 Tuottaa yhtenäinen konsepti suunnittelukohteeseen ja testata/protoilla ratkaisuja joiltain osin   </a:t>
            </a:r>
          </a:p>
          <a:p>
            <a:endParaRPr lang="fi-FI" sz="1200">
              <a:latin typeface="Calibri" pitchFamily="34" charset="0"/>
            </a:endParaRPr>
          </a:p>
          <a:p>
            <a:pPr>
              <a:buFontTx/>
              <a:buAutoNum type="arabicPeriod"/>
            </a:pPr>
            <a:endParaRPr lang="fi-FI" sz="1200">
              <a:latin typeface="Calibri" pitchFamily="34" charset="0"/>
            </a:endParaRPr>
          </a:p>
          <a:p>
            <a:pPr>
              <a:buFontTx/>
              <a:buAutoNum type="arabicPeriod"/>
            </a:pPr>
            <a:endParaRPr lang="fi-FI" sz="1200">
              <a:latin typeface="Calibri" pitchFamily="34" charset="0"/>
            </a:endParaRPr>
          </a:p>
        </p:txBody>
      </p:sp>
      <p:sp>
        <p:nvSpPr>
          <p:cNvPr id="27652" name="TextBox 29"/>
          <p:cNvSpPr txBox="1">
            <a:spLocks noChangeArrowheads="1"/>
          </p:cNvSpPr>
          <p:nvPr/>
        </p:nvSpPr>
        <p:spPr bwMode="auto">
          <a:xfrm>
            <a:off x="6556375" y="446088"/>
            <a:ext cx="25892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i-FI" sz="1000" b="1">
                <a:latin typeface="Calibri" pitchFamily="34" charset="0"/>
              </a:rPr>
              <a:t>Syksyn ohjelma Temu ja Sisu 3 vsk.</a:t>
            </a:r>
            <a:endParaRPr lang="fi-FI" sz="1000">
              <a:latin typeface="Calibri" pitchFamily="34" charset="0"/>
            </a:endParaRPr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1775" y="5661025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Box 3"/>
          <p:cNvSpPr txBox="1">
            <a:spLocks noChangeArrowheads="1"/>
          </p:cNvSpPr>
          <p:nvPr/>
        </p:nvSpPr>
        <p:spPr bwMode="auto">
          <a:xfrm>
            <a:off x="755650" y="69215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b="1">
                <a:latin typeface="Calibri" pitchFamily="34" charset="0"/>
              </a:rPr>
              <a:t>INNOVAATIOPROJEKTI  </a:t>
            </a:r>
            <a:r>
              <a:rPr lang="fi-FI" b="1">
                <a:solidFill>
                  <a:srgbClr val="808080"/>
                </a:solidFill>
                <a:latin typeface="Calibri" pitchFamily="34" charset="0"/>
              </a:rPr>
              <a:t>2012</a:t>
            </a:r>
            <a:endParaRPr lang="fi-FI">
              <a:solidFill>
                <a:srgbClr val="80808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3588" y="1341438"/>
            <a:ext cx="7624762" cy="4352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fi-FI" sz="1200" b="1">
                <a:solidFill>
                  <a:srgbClr val="FF6600"/>
                </a:solidFill>
                <a:latin typeface="Calibri" pitchFamily="34" charset="0"/>
              </a:rPr>
              <a:t>Viisi suunnittelukohdetta:</a:t>
            </a:r>
          </a:p>
          <a:p>
            <a:pPr marL="342900" indent="-342900"/>
            <a:endParaRPr lang="fi-FI" sz="1200" b="1">
              <a:latin typeface="Calibri" pitchFamily="34" charset="0"/>
            </a:endParaRPr>
          </a:p>
          <a:p>
            <a:pPr marL="342900" indent="-342900"/>
            <a:r>
              <a:rPr lang="fi-FI" sz="1200" b="1">
                <a:solidFill>
                  <a:srgbClr val="FF6600"/>
                </a:solidFill>
                <a:latin typeface="Calibri" pitchFamily="34" charset="0"/>
              </a:rPr>
              <a:t>VANTAA</a:t>
            </a:r>
          </a:p>
          <a:p>
            <a:pPr marL="342900" indent="-342900"/>
            <a:endParaRPr lang="fi-FI" sz="1200">
              <a:latin typeface="Calibri" pitchFamily="34" charset="0"/>
            </a:endParaRPr>
          </a:p>
          <a:p>
            <a:pPr marL="342900" indent="-342900"/>
            <a:r>
              <a:rPr lang="fi-FI" sz="1200">
                <a:latin typeface="Calibri" pitchFamily="34" charset="0"/>
              </a:rPr>
              <a:t>1. </a:t>
            </a:r>
            <a:r>
              <a:rPr lang="fi-FI" sz="1200" b="1">
                <a:latin typeface="Calibri" pitchFamily="34" charset="0"/>
              </a:rPr>
              <a:t>Pyöräilyportin</a:t>
            </a:r>
            <a:r>
              <a:rPr lang="fi-FI" sz="1200">
                <a:latin typeface="Calibri" pitchFamily="34" charset="0"/>
              </a:rPr>
              <a:t> jatkokehitys</a:t>
            </a:r>
          </a:p>
          <a:p>
            <a:pPr marL="342900" indent="-342900"/>
            <a:r>
              <a:rPr lang="fi-FI" sz="1200">
                <a:latin typeface="Calibri" pitchFamily="34" charset="0"/>
              </a:rPr>
              <a:t>	- Marja- Vantaan uusi asuinalue</a:t>
            </a:r>
          </a:p>
          <a:p>
            <a:pPr marL="342900" indent="-342900"/>
            <a:r>
              <a:rPr lang="fi-FI" sz="1200">
                <a:latin typeface="Calibri" pitchFamily="34" charset="0"/>
              </a:rPr>
              <a:t>	- Elektria mahdollisena teknologiatoimittajana</a:t>
            </a:r>
          </a:p>
          <a:p>
            <a:pPr marL="342900" indent="-342900"/>
            <a:r>
              <a:rPr lang="fi-FI" sz="1200">
                <a:latin typeface="Calibri" pitchFamily="34" charset="0"/>
              </a:rPr>
              <a:t>	</a:t>
            </a:r>
          </a:p>
          <a:p>
            <a:pPr marL="342900" indent="-342900"/>
            <a:r>
              <a:rPr lang="fi-FI" sz="1200">
                <a:latin typeface="Calibri" pitchFamily="34" charset="0"/>
              </a:rPr>
              <a:t>2. </a:t>
            </a:r>
            <a:r>
              <a:rPr lang="fi-FI" sz="1200" b="1">
                <a:latin typeface="Calibri" pitchFamily="34" charset="0"/>
              </a:rPr>
              <a:t>Pyöräilykärry</a:t>
            </a:r>
            <a:r>
              <a:rPr lang="fi-FI" sz="1200">
                <a:latin typeface="Calibri" pitchFamily="34" charset="0"/>
              </a:rPr>
              <a:t>-konseptien jatkokehitys </a:t>
            </a:r>
          </a:p>
          <a:p>
            <a:pPr marL="342900" indent="-342900"/>
            <a:r>
              <a:rPr lang="fi-FI" sz="1200">
                <a:latin typeface="Calibri" pitchFamily="34" charset="0"/>
              </a:rPr>
              <a:t>	- Asuntomessut 2015 Vantaalla</a:t>
            </a:r>
          </a:p>
          <a:p>
            <a:pPr marL="342900" indent="-342900"/>
            <a:endParaRPr lang="fi-FI" sz="1200">
              <a:latin typeface="Calibri" pitchFamily="34" charset="0"/>
            </a:endParaRPr>
          </a:p>
          <a:p>
            <a:pPr marL="342900" indent="-342900"/>
            <a:r>
              <a:rPr lang="fi-FI" sz="1200">
                <a:latin typeface="Calibri" pitchFamily="34" charset="0"/>
              </a:rPr>
              <a:t>3. </a:t>
            </a:r>
            <a:r>
              <a:rPr lang="fi-FI" sz="1200" b="1">
                <a:latin typeface="Calibri" pitchFamily="34" charset="0"/>
              </a:rPr>
              <a:t>Koulupolku</a:t>
            </a:r>
            <a:r>
              <a:rPr lang="fi-FI" sz="1200">
                <a:latin typeface="Calibri" pitchFamily="34" charset="0"/>
              </a:rPr>
              <a:t> – jatkokehitys</a:t>
            </a:r>
          </a:p>
          <a:p>
            <a:pPr marL="342900" indent="-342900"/>
            <a:r>
              <a:rPr lang="fi-FI" sz="1200">
                <a:latin typeface="Calibri" pitchFamily="34" charset="0"/>
              </a:rPr>
              <a:t>	- Kaksi pilottikoulua Vantaalla</a:t>
            </a:r>
          </a:p>
          <a:p>
            <a:pPr marL="342900" indent="-342900"/>
            <a:endParaRPr lang="fi-FI" sz="1600" b="1">
              <a:latin typeface="Calibri" pitchFamily="34" charset="0"/>
            </a:endParaRPr>
          </a:p>
          <a:p>
            <a:pPr marL="342900" indent="-342900"/>
            <a:r>
              <a:rPr lang="fi-FI" sz="1200" b="1">
                <a:solidFill>
                  <a:srgbClr val="FF6600"/>
                </a:solidFill>
                <a:latin typeface="Calibri" pitchFamily="34" charset="0"/>
              </a:rPr>
              <a:t>HELSINKI</a:t>
            </a:r>
            <a:r>
              <a:rPr lang="fi-FI" sz="1200">
                <a:solidFill>
                  <a:srgbClr val="FF6600"/>
                </a:solidFill>
                <a:latin typeface="Calibri" pitchFamily="34" charset="0"/>
              </a:rPr>
              <a:t> </a:t>
            </a:r>
          </a:p>
          <a:p>
            <a:pPr marL="342900" indent="-342900"/>
            <a:endParaRPr lang="fi-FI" sz="1200">
              <a:solidFill>
                <a:srgbClr val="FF6600"/>
              </a:solidFill>
              <a:latin typeface="Calibri" pitchFamily="34" charset="0"/>
            </a:endParaRPr>
          </a:p>
          <a:p>
            <a:pPr marL="342900" indent="-342900"/>
            <a:r>
              <a:rPr lang="fi-FI" sz="1200">
                <a:latin typeface="Calibri" pitchFamily="34" charset="0"/>
              </a:rPr>
              <a:t>1. </a:t>
            </a:r>
            <a:r>
              <a:rPr lang="fi-FI" sz="1200" b="1">
                <a:latin typeface="Calibri" pitchFamily="34" charset="0"/>
              </a:rPr>
              <a:t>Pyöräparkkien</a:t>
            </a:r>
            <a:r>
              <a:rPr lang="fi-FI" sz="1200">
                <a:latin typeface="Calibri" pitchFamily="34" charset="0"/>
              </a:rPr>
              <a:t> konseptointi</a:t>
            </a:r>
          </a:p>
          <a:p>
            <a:pPr marL="342900" indent="-342900"/>
            <a:r>
              <a:rPr lang="fi-FI" sz="1200">
                <a:latin typeface="Calibri" pitchFamily="34" charset="0"/>
              </a:rPr>
              <a:t>	- Pyörien parkkeeraaminen</a:t>
            </a:r>
          </a:p>
          <a:p>
            <a:pPr marL="342900" indent="-342900"/>
            <a:r>
              <a:rPr lang="fi-FI" sz="1200">
                <a:latin typeface="Calibri" pitchFamily="34" charset="0"/>
              </a:rPr>
              <a:t>	- Pyörien säilyttäminen</a:t>
            </a:r>
          </a:p>
          <a:p>
            <a:pPr marL="342900" indent="-342900"/>
            <a:r>
              <a:rPr lang="fi-FI" sz="1200">
                <a:latin typeface="Calibri" pitchFamily="34" charset="0"/>
              </a:rPr>
              <a:t>	- Teknologia-yhteistyökumppanit</a:t>
            </a:r>
          </a:p>
          <a:p>
            <a:pPr marL="342900" indent="-342900"/>
            <a:endParaRPr lang="fi-FI" sz="1200">
              <a:latin typeface="Calibri" pitchFamily="34" charset="0"/>
            </a:endParaRPr>
          </a:p>
          <a:p>
            <a:pPr marL="342900" indent="-342900"/>
            <a:r>
              <a:rPr lang="fi-FI" sz="1200">
                <a:latin typeface="Calibri" pitchFamily="34" charset="0"/>
              </a:rPr>
              <a:t>2. </a:t>
            </a:r>
            <a:r>
              <a:rPr lang="fi-FI" sz="1200" b="1">
                <a:latin typeface="Calibri" pitchFamily="34" charset="0"/>
              </a:rPr>
              <a:t>Huoltoasema</a:t>
            </a:r>
            <a:r>
              <a:rPr lang="fi-FI" sz="1200">
                <a:latin typeface="Calibri" pitchFamily="34" charset="0"/>
              </a:rPr>
              <a:t> / Lippakioskien jatkokehitys</a:t>
            </a:r>
          </a:p>
          <a:p>
            <a:pPr marL="342900" indent="-342900"/>
            <a:r>
              <a:rPr lang="fi-FI" sz="1200">
                <a:latin typeface="Calibri" pitchFamily="34" charset="0"/>
              </a:rPr>
              <a:t>	-Uusien vuokrasopimusten teko 2013</a:t>
            </a:r>
          </a:p>
        </p:txBody>
      </p:sp>
      <p:sp>
        <p:nvSpPr>
          <p:cNvPr id="17411" name="TextBox 29"/>
          <p:cNvSpPr txBox="1">
            <a:spLocks noChangeArrowheads="1"/>
          </p:cNvSpPr>
          <p:nvPr/>
        </p:nvSpPr>
        <p:spPr bwMode="auto">
          <a:xfrm>
            <a:off x="6556375" y="446088"/>
            <a:ext cx="25892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i-FI" sz="1000" b="1">
                <a:latin typeface="Calibri" pitchFamily="34" charset="0"/>
              </a:rPr>
              <a:t>Syksyn ohjelma Temu ja Sisu 3 vsk.</a:t>
            </a:r>
            <a:endParaRPr lang="fi-FI" sz="1000">
              <a:latin typeface="Calibri" pitchFamily="34" charset="0"/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1775" y="5661025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Box 3"/>
          <p:cNvSpPr txBox="1">
            <a:spLocks noChangeArrowheads="1"/>
          </p:cNvSpPr>
          <p:nvPr/>
        </p:nvSpPr>
        <p:spPr bwMode="auto">
          <a:xfrm>
            <a:off x="755650" y="69215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b="1">
                <a:latin typeface="Calibri" pitchFamily="34" charset="0"/>
              </a:rPr>
              <a:t>INNOVAATIOPROJEKTI  </a:t>
            </a:r>
            <a:r>
              <a:rPr lang="fi-FI" b="1">
                <a:solidFill>
                  <a:srgbClr val="808080"/>
                </a:solidFill>
                <a:latin typeface="Calibri" pitchFamily="34" charset="0"/>
              </a:rPr>
              <a:t>2012</a:t>
            </a:r>
            <a:endParaRPr lang="fi-FI">
              <a:solidFill>
                <a:srgbClr val="80808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3588" y="1341438"/>
            <a:ext cx="7624762" cy="52038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sz="1200" b="1">
                <a:latin typeface="Calibri" pitchFamily="34" charset="0"/>
              </a:rPr>
              <a:t>I Aineiston kerääminen, läpikäynti ja analysointi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Ryhmäytyminen: ensi vaiheessa muodostetaan 3 hengen tutkimusryhmät</a:t>
            </a:r>
          </a:p>
          <a:p>
            <a:pPr>
              <a:buFont typeface="Arial" charset="0"/>
              <a:buNone/>
            </a:pPr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	- Pyöräilyportti</a:t>
            </a:r>
          </a:p>
          <a:p>
            <a:r>
              <a:rPr lang="fi-FI" sz="1200">
                <a:latin typeface="Calibri" pitchFamily="34" charset="0"/>
              </a:rPr>
              <a:t>	- Pyöräilykärry</a:t>
            </a:r>
          </a:p>
          <a:p>
            <a:r>
              <a:rPr lang="fi-FI" sz="1200">
                <a:latin typeface="Calibri" pitchFamily="34" charset="0"/>
              </a:rPr>
              <a:t>	- Koulupolku</a:t>
            </a:r>
          </a:p>
          <a:p>
            <a:r>
              <a:rPr lang="fi-FI" sz="1200">
                <a:latin typeface="Calibri" pitchFamily="34" charset="0"/>
              </a:rPr>
              <a:t>	- Pyöräparkit / pyörien säilyttäminen</a:t>
            </a:r>
          </a:p>
          <a:p>
            <a:r>
              <a:rPr lang="fi-FI" sz="1200">
                <a:latin typeface="Calibri" pitchFamily="34" charset="0"/>
              </a:rPr>
              <a:t>	- Huoltoasema / kioski</a:t>
            </a:r>
          </a:p>
          <a:p>
            <a:r>
              <a:rPr lang="fi-FI" sz="1200">
                <a:latin typeface="Calibri" pitchFamily="34" charset="0"/>
              </a:rPr>
              <a:t>	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fi-FI" sz="1200">
                <a:latin typeface="Calibri" pitchFamily="34" charset="0"/>
              </a:rPr>
              <a:t>Ryhmät käyvät läpi annetun ja itse etsityn aineiston pohjalta</a:t>
            </a:r>
          </a:p>
          <a:p>
            <a:pPr>
              <a:buFont typeface="Arial" charset="0"/>
              <a:buChar char="•"/>
            </a:pPr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	- Mitä annettu aineisto sisältää, kohokohdat</a:t>
            </a:r>
          </a:p>
          <a:p>
            <a:r>
              <a:rPr lang="fi-FI" sz="1200">
                <a:latin typeface="Calibri" pitchFamily="34" charset="0"/>
              </a:rPr>
              <a:t>	- Mitä oma aineisto sisältää, kohokohdat. Omaa aineistoa on kerättävä 3-10 uutta lähdettä / ryhmä</a:t>
            </a:r>
          </a:p>
          <a:p>
            <a:r>
              <a:rPr lang="fi-FI" sz="1200">
                <a:latin typeface="Calibri" pitchFamily="34" charset="0"/>
              </a:rPr>
              <a:t>	- Mikä aineistoissa on kiinnostavaa / turhaa?</a:t>
            </a:r>
          </a:p>
          <a:p>
            <a:r>
              <a:rPr lang="fi-FI" sz="1200">
                <a:latin typeface="Calibri" pitchFamily="34" charset="0"/>
              </a:rPr>
              <a:t>	- Millaisia edellisiin otsikoihin liittyviä käyttäjä-/etenijäprofiileja pystytte tunnistamaan ja 		   keksimään aineistosta</a:t>
            </a:r>
          </a:p>
          <a:p>
            <a:r>
              <a:rPr lang="fi-FI" sz="1200">
                <a:latin typeface="Calibri" pitchFamily="34" charset="0"/>
              </a:rPr>
              <a:t>	- Millaisia omia kokemuksia sinulla on?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 b="1">
                <a:latin typeface="Calibri" pitchFamily="34" charset="0"/>
              </a:rPr>
              <a:t>Presentaatio 27.8.</a:t>
            </a:r>
          </a:p>
          <a:p>
            <a:r>
              <a:rPr lang="fi-FI" sz="1200">
                <a:latin typeface="Calibri" pitchFamily="34" charset="0"/>
              </a:rPr>
              <a:t>	- valittu kohde</a:t>
            </a:r>
          </a:p>
          <a:p>
            <a:r>
              <a:rPr lang="fi-FI" sz="1200">
                <a:latin typeface="Calibri" pitchFamily="34" charset="0"/>
              </a:rPr>
              <a:t>	- aineistoanalyysin esittely</a:t>
            </a:r>
          </a:p>
          <a:p>
            <a:r>
              <a:rPr lang="fi-FI" sz="1200">
                <a:latin typeface="Calibri" pitchFamily="34" charset="0"/>
              </a:rPr>
              <a:t>	- menetelmien esittely (Juha)</a:t>
            </a:r>
            <a:endParaRPr lang="fi-FI" sz="1200" b="1">
              <a:latin typeface="Calibri" pitchFamily="34" charset="0"/>
            </a:endParaRPr>
          </a:p>
          <a:p>
            <a:r>
              <a:rPr lang="fi-FI" sz="1200" b="1">
                <a:latin typeface="Calibri" pitchFamily="34" charset="0"/>
              </a:rPr>
              <a:t>	</a:t>
            </a:r>
            <a:r>
              <a:rPr lang="fi-FI" sz="1200">
                <a:latin typeface="Calibri" pitchFamily="34" charset="0"/>
              </a:rPr>
              <a:t>-sähköisessä muodossa, esityksen jälkeen liitetään wikiin  </a:t>
            </a:r>
          </a:p>
          <a:p>
            <a:endParaRPr lang="fi-FI" sz="1200">
              <a:latin typeface="Calibri" pitchFamily="34" charset="0"/>
            </a:endParaRPr>
          </a:p>
          <a:p>
            <a:endParaRPr lang="fi-FI" sz="1200">
              <a:latin typeface="Calibri" pitchFamily="34" charset="0"/>
            </a:endParaRPr>
          </a:p>
          <a:p>
            <a:endParaRPr lang="fi-FI" sz="1200">
              <a:latin typeface="Calibri" pitchFamily="34" charset="0"/>
            </a:endParaRPr>
          </a:p>
        </p:txBody>
      </p:sp>
      <p:sp>
        <p:nvSpPr>
          <p:cNvPr id="28676" name="TextBox 29"/>
          <p:cNvSpPr txBox="1">
            <a:spLocks noChangeArrowheads="1"/>
          </p:cNvSpPr>
          <p:nvPr/>
        </p:nvSpPr>
        <p:spPr bwMode="auto">
          <a:xfrm>
            <a:off x="6556375" y="446088"/>
            <a:ext cx="25892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i-FI" sz="1000" b="1">
                <a:latin typeface="Calibri" pitchFamily="34" charset="0"/>
              </a:rPr>
              <a:t>Syksyn ohjelma Temu ja Sisu 3 vsk.</a:t>
            </a:r>
            <a:endParaRPr lang="fi-FI" sz="1000">
              <a:latin typeface="Calibri" pitchFamily="34" charset="0"/>
            </a:endParaRP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1775" y="5661025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Box 3"/>
          <p:cNvSpPr txBox="1">
            <a:spLocks noChangeArrowheads="1"/>
          </p:cNvSpPr>
          <p:nvPr/>
        </p:nvSpPr>
        <p:spPr bwMode="auto">
          <a:xfrm>
            <a:off x="755650" y="69215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b="1">
                <a:latin typeface="Calibri" pitchFamily="34" charset="0"/>
              </a:rPr>
              <a:t>INNOVAATIOPROJEKTI  </a:t>
            </a:r>
            <a:r>
              <a:rPr lang="fi-FI" b="1">
                <a:solidFill>
                  <a:srgbClr val="808080"/>
                </a:solidFill>
                <a:latin typeface="Calibri" pitchFamily="34" charset="0"/>
              </a:rPr>
              <a:t>2012</a:t>
            </a:r>
            <a:endParaRPr lang="fi-FI">
              <a:solidFill>
                <a:srgbClr val="80808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1775" y="5661025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763588" y="1341438"/>
            <a:ext cx="76247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>
                <a:latin typeface="Calibri" pitchFamily="34" charset="0"/>
              </a:rPr>
              <a:t>Kurssin aikataulu:  20.8.2012 – 8.10.2012 </a:t>
            </a:r>
            <a:endParaRPr lang="fi-FI" sz="1200">
              <a:latin typeface="Calibri" pitchFamily="34" charset="0"/>
            </a:endParaRPr>
          </a:p>
        </p:txBody>
      </p:sp>
      <p:sp>
        <p:nvSpPr>
          <p:cNvPr id="18436" name="TextBox 19"/>
          <p:cNvSpPr txBox="1">
            <a:spLocks noChangeArrowheads="1"/>
          </p:cNvSpPr>
          <p:nvPr/>
        </p:nvSpPr>
        <p:spPr bwMode="auto">
          <a:xfrm>
            <a:off x="6556375" y="446088"/>
            <a:ext cx="25892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i-FI" sz="1000" b="1">
                <a:latin typeface="Calibri" pitchFamily="34" charset="0"/>
              </a:rPr>
              <a:t>Syksyn ohjelma Temu ja Sisu 3 vsk.</a:t>
            </a:r>
            <a:endParaRPr lang="fi-FI" sz="1000">
              <a:latin typeface="Calibri" pitchFamily="34" charset="0"/>
            </a:endParaRPr>
          </a:p>
        </p:txBody>
      </p:sp>
      <p:sp>
        <p:nvSpPr>
          <p:cNvPr id="18437" name="TextBox 12"/>
          <p:cNvSpPr txBox="1">
            <a:spLocks noChangeArrowheads="1"/>
          </p:cNvSpPr>
          <p:nvPr/>
        </p:nvSpPr>
        <p:spPr bwMode="auto">
          <a:xfrm>
            <a:off x="7027863" y="1844675"/>
            <a:ext cx="2206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>
                <a:latin typeface="Calibri" pitchFamily="34" charset="0"/>
              </a:rPr>
              <a:t> </a:t>
            </a:r>
          </a:p>
        </p:txBody>
      </p:sp>
      <p:sp>
        <p:nvSpPr>
          <p:cNvPr id="18438" name="TextBox 10"/>
          <p:cNvSpPr txBox="1">
            <a:spLocks noChangeArrowheads="1"/>
          </p:cNvSpPr>
          <p:nvPr/>
        </p:nvSpPr>
        <p:spPr bwMode="auto">
          <a:xfrm flipH="1">
            <a:off x="755650" y="1844675"/>
            <a:ext cx="7648575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600" b="1">
                <a:latin typeface="Calibri" pitchFamily="34" charset="0"/>
              </a:rPr>
              <a:t>Vko 34</a:t>
            </a:r>
          </a:p>
          <a:p>
            <a:endParaRPr lang="fi-FI" sz="1600" b="1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Ma20.8. 	Tehtävänanto ja yleinen tutustuminen aiheeseen (lad wiki, kirjallisuus, web, jne)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Ti 21.8. 	Jaetaan ryhmät ja teemat (vierailut lippakioskit, pyöräkeskus, Baana, rautatieasema(t)  + valokuvaus)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Ke 22.8. 	Ohjattu työpäivä (aineiston läpikäynti)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To 23.8. 	Luento klo 13 : Osallistava suunnittelu, Suvi Aho</a:t>
            </a:r>
          </a:p>
          <a:p>
            <a:endParaRPr lang="fi-FI" sz="1200">
              <a:latin typeface="Calibri" pitchFamily="34" charset="0"/>
            </a:endParaRPr>
          </a:p>
          <a:p>
            <a:endParaRPr lang="fi-FI" sz="1600" b="1">
              <a:latin typeface="Calibri" pitchFamily="34" charset="0"/>
            </a:endParaRPr>
          </a:p>
          <a:p>
            <a:r>
              <a:rPr lang="fi-FI" sz="1600" b="1">
                <a:latin typeface="Calibri" pitchFamily="34" charset="0"/>
              </a:rPr>
              <a:t>Vko 35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Ma 27.8.  	Prensentaatiot 	</a:t>
            </a:r>
          </a:p>
          <a:p>
            <a:r>
              <a:rPr lang="fi-FI" sz="1200">
                <a:latin typeface="Calibri" pitchFamily="34" charset="0"/>
              </a:rPr>
              <a:t>	- valittu teema</a:t>
            </a:r>
          </a:p>
          <a:p>
            <a:r>
              <a:rPr lang="fi-FI" sz="1200">
                <a:latin typeface="Calibri" pitchFamily="34" charset="0"/>
              </a:rPr>
              <a:t>	- aineistoanalyysin esittely</a:t>
            </a:r>
          </a:p>
          <a:p>
            <a:r>
              <a:rPr lang="fi-FI" sz="1200">
                <a:latin typeface="Calibri" pitchFamily="34" charset="0"/>
              </a:rPr>
              <a:t>	Menetelmien esittely: Juha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Ke 29.8. 	Toimintasuunnitelman esittely (brief)</a:t>
            </a:r>
          </a:p>
          <a:p>
            <a:r>
              <a:rPr lang="fi-FI" sz="1200">
                <a:latin typeface="Calibri" pitchFamily="34" charset="0"/>
              </a:rPr>
              <a:t>	- mitä ja miten tutkitaan</a:t>
            </a:r>
          </a:p>
          <a:p>
            <a:r>
              <a:rPr lang="fi-FI" sz="1200">
                <a:latin typeface="Calibri" pitchFamily="34" charset="0"/>
              </a:rPr>
              <a:t>	- mikä on projektin tavoiteltu tulos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To 30.8 	Ohjattu työpäivä</a:t>
            </a:r>
          </a:p>
          <a:p>
            <a:endParaRPr lang="fi-FI" sz="1200">
              <a:latin typeface="Calibri" pitchFamily="34" charset="0"/>
            </a:endParaRPr>
          </a:p>
        </p:txBody>
      </p:sp>
      <p:sp>
        <p:nvSpPr>
          <p:cNvPr id="18440" name="TextBox 3"/>
          <p:cNvSpPr txBox="1">
            <a:spLocks noChangeArrowheads="1"/>
          </p:cNvSpPr>
          <p:nvPr/>
        </p:nvSpPr>
        <p:spPr bwMode="auto">
          <a:xfrm>
            <a:off x="755650" y="69215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b="1">
                <a:latin typeface="Calibri" pitchFamily="34" charset="0"/>
              </a:rPr>
              <a:t>INNOVAATIOPROJEKTI  </a:t>
            </a:r>
            <a:r>
              <a:rPr lang="fi-FI" b="1">
                <a:solidFill>
                  <a:srgbClr val="808080"/>
                </a:solidFill>
                <a:latin typeface="Calibri" pitchFamily="34" charset="0"/>
              </a:rPr>
              <a:t>2012</a:t>
            </a:r>
            <a:endParaRPr lang="fi-FI">
              <a:solidFill>
                <a:srgbClr val="80808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1775" y="5661025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763588" y="1341438"/>
            <a:ext cx="76247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>
                <a:latin typeface="Calibri" pitchFamily="34" charset="0"/>
              </a:rPr>
              <a:t>Kurssin aikataulu:  20.8.2012 – 8.10.2012 </a:t>
            </a:r>
            <a:endParaRPr lang="fi-FI" sz="1200">
              <a:latin typeface="Calibri" pitchFamily="34" charset="0"/>
            </a:endParaRPr>
          </a:p>
        </p:txBody>
      </p:sp>
      <p:sp>
        <p:nvSpPr>
          <p:cNvPr id="20484" name="TextBox 19"/>
          <p:cNvSpPr txBox="1">
            <a:spLocks noChangeArrowheads="1"/>
          </p:cNvSpPr>
          <p:nvPr/>
        </p:nvSpPr>
        <p:spPr bwMode="auto">
          <a:xfrm>
            <a:off x="6556375" y="446088"/>
            <a:ext cx="25892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i-FI" sz="1000" b="1">
                <a:latin typeface="Calibri" pitchFamily="34" charset="0"/>
              </a:rPr>
              <a:t>Syksyn ohjelma Temu ja Sisu 3 vsk.</a:t>
            </a:r>
            <a:endParaRPr lang="fi-FI" sz="1000">
              <a:latin typeface="Calibri" pitchFamily="34" charset="0"/>
            </a:endParaRPr>
          </a:p>
        </p:txBody>
      </p:sp>
      <p:sp>
        <p:nvSpPr>
          <p:cNvPr id="20485" name="TextBox 12"/>
          <p:cNvSpPr txBox="1">
            <a:spLocks noChangeArrowheads="1"/>
          </p:cNvSpPr>
          <p:nvPr/>
        </p:nvSpPr>
        <p:spPr bwMode="auto">
          <a:xfrm>
            <a:off x="7027863" y="1844675"/>
            <a:ext cx="2206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>
                <a:latin typeface="Calibri" pitchFamily="34" charset="0"/>
              </a:rPr>
              <a:t> </a:t>
            </a:r>
          </a:p>
        </p:txBody>
      </p:sp>
      <p:sp>
        <p:nvSpPr>
          <p:cNvPr id="20486" name="TextBox 10"/>
          <p:cNvSpPr txBox="1">
            <a:spLocks noChangeArrowheads="1"/>
          </p:cNvSpPr>
          <p:nvPr/>
        </p:nvSpPr>
        <p:spPr bwMode="auto">
          <a:xfrm flipH="1">
            <a:off x="755650" y="1835150"/>
            <a:ext cx="7648575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600" b="1">
                <a:latin typeface="Calibri" pitchFamily="34" charset="0"/>
              </a:rPr>
              <a:t>Vko 36.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Pe 7.9.	Armi OPEN workshop- tulosten ja johtopäätösten purkutilaisuus</a:t>
            </a:r>
          </a:p>
          <a:p>
            <a:r>
              <a:rPr lang="fi-FI" sz="1200">
                <a:latin typeface="Calibri" pitchFamily="34" charset="0"/>
              </a:rPr>
              <a:t>	- </a:t>
            </a:r>
            <a:r>
              <a:rPr lang="fi-FI" sz="1200">
                <a:solidFill>
                  <a:srgbClr val="000000"/>
                </a:solidFill>
                <a:latin typeface="Calibri" pitchFamily="34" charset="0"/>
              </a:rPr>
              <a:t>perjantaina 7.9. klo 15 - n. 19</a:t>
            </a:r>
            <a:r>
              <a:rPr lang="fi-FI" sz="1200">
                <a:latin typeface="Calibri" pitchFamily="34" charset="0"/>
              </a:rPr>
              <a:t> </a:t>
            </a:r>
          </a:p>
          <a:p>
            <a:r>
              <a:rPr lang="fi-FI" sz="1200">
                <a:latin typeface="Calibri" pitchFamily="34" charset="0"/>
              </a:rPr>
              <a:t>	- </a:t>
            </a:r>
            <a:r>
              <a:rPr lang="fi-FI" sz="1200">
                <a:solidFill>
                  <a:srgbClr val="000000"/>
                </a:solidFill>
                <a:latin typeface="Calibri" pitchFamily="34" charset="0"/>
              </a:rPr>
              <a:t>Jätkäsaaren infokeskus Huutokonttori, osoite Tyynenmerenkatu 1</a:t>
            </a:r>
            <a:r>
              <a:rPr lang="fi-FI" sz="1200">
                <a:latin typeface="Calibri" pitchFamily="34" charset="0"/>
              </a:rPr>
              <a:t> </a:t>
            </a:r>
          </a:p>
          <a:p>
            <a:endParaRPr lang="fi-FI" sz="1200">
              <a:latin typeface="Calibri" pitchFamily="34" charset="0"/>
            </a:endParaRPr>
          </a:p>
          <a:p>
            <a:endParaRPr lang="fi-FI" sz="1200">
              <a:latin typeface="Calibri" pitchFamily="34" charset="0"/>
            </a:endParaRPr>
          </a:p>
          <a:p>
            <a:r>
              <a:rPr lang="fi-FI" sz="1600" b="1">
                <a:latin typeface="Calibri" pitchFamily="34" charset="0"/>
              </a:rPr>
              <a:t>Vko 37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To 13.9. 	Luento klo 14, koulun auditorio : James Rose;  University of Tennesee- </a:t>
            </a:r>
            <a:r>
              <a:rPr lang="fi-FI" sz="1200">
                <a:solidFill>
                  <a:srgbClr val="000000"/>
                </a:solidFill>
                <a:latin typeface="Calibri" pitchFamily="34" charset="0"/>
              </a:rPr>
              <a:t>School of Architecture</a:t>
            </a:r>
            <a:r>
              <a:rPr lang="fi-FI" sz="1200">
                <a:latin typeface="Calibri" pitchFamily="34" charset="0"/>
              </a:rPr>
              <a:t> </a:t>
            </a:r>
          </a:p>
          <a:p>
            <a:endParaRPr lang="fi-FI" sz="1200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Pe 14.9. 	Habitare messupäivä</a:t>
            </a:r>
          </a:p>
          <a:p>
            <a:endParaRPr lang="fi-FI" sz="1200">
              <a:latin typeface="Calibri" pitchFamily="34" charset="0"/>
            </a:endParaRPr>
          </a:p>
          <a:p>
            <a:endParaRPr lang="fi-FI" sz="1200">
              <a:latin typeface="Calibri" pitchFamily="34" charset="0"/>
            </a:endParaRPr>
          </a:p>
          <a:p>
            <a:r>
              <a:rPr lang="fi-FI" sz="1600" b="1">
                <a:latin typeface="Calibri" pitchFamily="34" charset="0"/>
              </a:rPr>
              <a:t>Vko 38</a:t>
            </a:r>
          </a:p>
          <a:p>
            <a:r>
              <a:rPr lang="fi-FI" sz="1200">
                <a:latin typeface="Calibri" pitchFamily="34" charset="0"/>
              </a:rPr>
              <a:t>	Exkursio Tampereelle</a:t>
            </a:r>
          </a:p>
          <a:p>
            <a:r>
              <a:rPr lang="fi-FI" sz="1200">
                <a:latin typeface="Calibri" pitchFamily="34" charset="0"/>
              </a:rPr>
              <a:t>	- </a:t>
            </a:r>
            <a:r>
              <a:rPr lang="fi-FI" sz="1200">
                <a:solidFill>
                  <a:srgbClr val="000000"/>
                </a:solidFill>
                <a:latin typeface="Calibri" pitchFamily="34" charset="0"/>
              </a:rPr>
              <a:t>Liikenteen tutkimuskeskus Verne, Tampereen teknillinen yliopisto</a:t>
            </a:r>
            <a:br>
              <a:rPr lang="fi-FI" sz="1200">
                <a:solidFill>
                  <a:srgbClr val="000000"/>
                </a:solidFill>
                <a:latin typeface="Calibri" pitchFamily="34" charset="0"/>
              </a:rPr>
            </a:br>
            <a:endParaRPr lang="fi-FI" sz="1200">
              <a:latin typeface="Calibri" pitchFamily="34" charset="0"/>
            </a:endParaRPr>
          </a:p>
          <a:p>
            <a:endParaRPr lang="fi-FI" sz="1200" b="1">
              <a:latin typeface="Calibri" pitchFamily="34" charset="0"/>
            </a:endParaRPr>
          </a:p>
          <a:p>
            <a:r>
              <a:rPr lang="fi-FI" sz="1200">
                <a:latin typeface="Calibri" pitchFamily="34" charset="0"/>
              </a:rPr>
              <a:t>	</a:t>
            </a:r>
          </a:p>
          <a:p>
            <a:endParaRPr lang="fi-FI" sz="1200">
              <a:latin typeface="Calibri" pitchFamily="34" charset="0"/>
            </a:endParaRPr>
          </a:p>
        </p:txBody>
      </p:sp>
      <p:sp>
        <p:nvSpPr>
          <p:cNvPr id="20488" name="TextBox 3"/>
          <p:cNvSpPr txBox="1">
            <a:spLocks noChangeArrowheads="1"/>
          </p:cNvSpPr>
          <p:nvPr/>
        </p:nvSpPr>
        <p:spPr bwMode="auto">
          <a:xfrm>
            <a:off x="755650" y="69215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b="1">
                <a:latin typeface="Calibri" pitchFamily="34" charset="0"/>
              </a:rPr>
              <a:t>INNOVAATIOPROJEKTI  </a:t>
            </a:r>
            <a:r>
              <a:rPr lang="fi-FI" b="1">
                <a:solidFill>
                  <a:srgbClr val="808080"/>
                </a:solidFill>
                <a:latin typeface="Calibri" pitchFamily="34" charset="0"/>
              </a:rPr>
              <a:t>2012</a:t>
            </a:r>
            <a:endParaRPr lang="fi-FI">
              <a:solidFill>
                <a:srgbClr val="80808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1775" y="5661025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763588" y="1341438"/>
            <a:ext cx="7624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>
                <a:latin typeface="Calibri" pitchFamily="34" charset="0"/>
              </a:rPr>
              <a:t>Kurssin aikataulu:  </a:t>
            </a:r>
            <a:r>
              <a:rPr lang="fi-FI" sz="1200">
                <a:latin typeface="Calibri" pitchFamily="34" charset="0"/>
              </a:rPr>
              <a:t>Ryhmätapaamiset joka viikko </a:t>
            </a:r>
          </a:p>
          <a:p>
            <a:endParaRPr lang="fi-FI" sz="1200">
              <a:latin typeface="Calibri" pitchFamily="34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747713" y="2133600"/>
          <a:ext cx="7986712" cy="232886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76150"/>
                <a:gridCol w="648072"/>
                <a:gridCol w="648072"/>
                <a:gridCol w="632108"/>
                <a:gridCol w="576064"/>
                <a:gridCol w="576064"/>
                <a:gridCol w="576064"/>
                <a:gridCol w="576064"/>
                <a:gridCol w="578107"/>
              </a:tblGrid>
              <a:tr h="370840"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>
                          <a:solidFill>
                            <a:schemeClr val="tx1"/>
                          </a:solidFill>
                        </a:rPr>
                        <a:t>vko</a:t>
                      </a:r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 34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>
                          <a:solidFill>
                            <a:schemeClr val="tx1"/>
                          </a:solidFill>
                        </a:rPr>
                        <a:t>vko</a:t>
                      </a:r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 35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vko36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vko37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vko38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vko39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vko40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vko41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1. Ryhmien</a:t>
                      </a:r>
                      <a:r>
                        <a:rPr lang="fi-FI" sz="1200" baseline="0" dirty="0" smtClean="0"/>
                        <a:t> muodostaminen  ja orientaatio</a:t>
                      </a:r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2. </a:t>
                      </a:r>
                      <a:r>
                        <a:rPr lang="fi-FI" sz="1200" dirty="0" err="1" smtClean="0"/>
                        <a:t>Presentaatiot</a:t>
                      </a:r>
                      <a:r>
                        <a:rPr lang="fi-FI" sz="1200" dirty="0" smtClean="0"/>
                        <a:t> ja toimintasuunnitelma</a:t>
                      </a:r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>
                          <a:latin typeface="Calibri" pitchFamily="34" charset="0"/>
                        </a:rPr>
                        <a:t>3. </a:t>
                      </a:r>
                      <a:r>
                        <a:rPr lang="fi-FI" sz="1200" dirty="0" err="1" smtClean="0">
                          <a:latin typeface="Calibri" pitchFamily="34" charset="0"/>
                        </a:rPr>
                        <a:t>Nn</a:t>
                      </a:r>
                      <a:r>
                        <a:rPr lang="fi-FI" sz="1200" baseline="0" dirty="0" smtClean="0">
                          <a:latin typeface="Calibri" pitchFamily="34" charset="0"/>
                        </a:rPr>
                        <a:t> </a:t>
                      </a:r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8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>
                          <a:latin typeface="Calibri" pitchFamily="34" charset="0"/>
                        </a:rPr>
                        <a:t>4. </a:t>
                      </a:r>
                      <a:r>
                        <a:rPr lang="fi-FI" sz="1200" dirty="0" err="1" smtClean="0">
                          <a:latin typeface="Calibri" pitchFamily="34" charset="0"/>
                        </a:rPr>
                        <a:t>Nn</a:t>
                      </a:r>
                      <a:r>
                        <a:rPr lang="fi-FI" sz="1200" baseline="0" dirty="0" smtClean="0">
                          <a:latin typeface="Calibri" pitchFamily="34" charset="0"/>
                        </a:rPr>
                        <a:t> </a:t>
                      </a:r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>
                          <a:latin typeface="Calibri" pitchFamily="34" charset="0"/>
                        </a:rPr>
                        <a:t>5. </a:t>
                      </a:r>
                      <a:r>
                        <a:rPr lang="fi-FI" sz="1200" dirty="0" err="1" smtClean="0">
                          <a:latin typeface="Calibri" pitchFamily="34" charset="0"/>
                        </a:rPr>
                        <a:t>Nn</a:t>
                      </a:r>
                      <a:r>
                        <a:rPr lang="fi-FI" sz="1200" baseline="0" dirty="0" smtClean="0">
                          <a:latin typeface="Calibri" pitchFamily="34" charset="0"/>
                        </a:rPr>
                        <a:t> </a:t>
                      </a:r>
                      <a:endParaRPr lang="fi-FI" sz="1200" dirty="0" smtClean="0">
                        <a:latin typeface="Calibri" pitchFamily="34" charset="0"/>
                      </a:endParaRPr>
                    </a:p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22604" name="TextBox 17"/>
          <p:cNvSpPr txBox="1">
            <a:spLocks noChangeArrowheads="1"/>
          </p:cNvSpPr>
          <p:nvPr/>
        </p:nvSpPr>
        <p:spPr bwMode="auto">
          <a:xfrm>
            <a:off x="4002088" y="1855788"/>
            <a:ext cx="4984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>
                <a:latin typeface="Calibri" pitchFamily="34" charset="0"/>
              </a:rPr>
              <a:t>20.8.</a:t>
            </a:r>
          </a:p>
        </p:txBody>
      </p:sp>
      <p:sp>
        <p:nvSpPr>
          <p:cNvPr id="22605" name="TextBox 18"/>
          <p:cNvSpPr txBox="1">
            <a:spLocks noChangeArrowheads="1"/>
          </p:cNvSpPr>
          <p:nvPr/>
        </p:nvSpPr>
        <p:spPr bwMode="auto">
          <a:xfrm>
            <a:off x="8267700" y="1855788"/>
            <a:ext cx="4984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i-FI" sz="1200">
                <a:latin typeface="Calibri" pitchFamily="34" charset="0"/>
              </a:rPr>
              <a:t>8.10.</a:t>
            </a:r>
          </a:p>
        </p:txBody>
      </p:sp>
      <p:sp>
        <p:nvSpPr>
          <p:cNvPr id="22606" name="TextBox 19"/>
          <p:cNvSpPr txBox="1">
            <a:spLocks noChangeArrowheads="1"/>
          </p:cNvSpPr>
          <p:nvPr/>
        </p:nvSpPr>
        <p:spPr bwMode="auto">
          <a:xfrm>
            <a:off x="6556375" y="446088"/>
            <a:ext cx="25892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i-FI" sz="1000" b="1">
                <a:latin typeface="Calibri" pitchFamily="34" charset="0"/>
              </a:rPr>
              <a:t>Syksyn ohjelma Temu ja Sisu 3 vsk.</a:t>
            </a:r>
            <a:endParaRPr lang="fi-FI" sz="1000">
              <a:latin typeface="Calibri" pitchFamily="34" charset="0"/>
            </a:endParaRPr>
          </a:p>
        </p:txBody>
      </p:sp>
      <p:sp>
        <p:nvSpPr>
          <p:cNvPr id="22607" name="TextBox 12"/>
          <p:cNvSpPr txBox="1">
            <a:spLocks noChangeArrowheads="1"/>
          </p:cNvSpPr>
          <p:nvPr/>
        </p:nvSpPr>
        <p:spPr bwMode="auto">
          <a:xfrm>
            <a:off x="7027863" y="1844675"/>
            <a:ext cx="2206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>
                <a:latin typeface="Calibri" pitchFamily="34" charset="0"/>
              </a:rPr>
              <a:t> </a:t>
            </a:r>
          </a:p>
        </p:txBody>
      </p:sp>
      <p:sp>
        <p:nvSpPr>
          <p:cNvPr id="22609" name="TextBox 3"/>
          <p:cNvSpPr txBox="1">
            <a:spLocks noChangeArrowheads="1"/>
          </p:cNvSpPr>
          <p:nvPr/>
        </p:nvSpPr>
        <p:spPr bwMode="auto">
          <a:xfrm>
            <a:off x="755650" y="69215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b="1">
                <a:latin typeface="Calibri" pitchFamily="34" charset="0"/>
              </a:rPr>
              <a:t>INNOVAATIOPROJEKTI  </a:t>
            </a:r>
            <a:r>
              <a:rPr lang="fi-FI" b="1">
                <a:solidFill>
                  <a:srgbClr val="808080"/>
                </a:solidFill>
                <a:latin typeface="Calibri" pitchFamily="34" charset="0"/>
              </a:rPr>
              <a:t>2012</a:t>
            </a:r>
            <a:endParaRPr lang="fi-FI">
              <a:solidFill>
                <a:srgbClr val="80808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2186</TotalTime>
  <Words>882</Words>
  <Application>Microsoft Office PowerPoint</Application>
  <PresentationFormat>On-screen Show (4:3)</PresentationFormat>
  <Paragraphs>425</Paragraphs>
  <Slides>12</Slides>
  <Notes>3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Suunnittelumalli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17" baseType="lpstr">
      <vt:lpstr>Calibri</vt:lpstr>
      <vt:lpstr>Arial</vt:lpstr>
      <vt:lpstr>Times New Roman</vt:lpstr>
      <vt:lpstr>Lucida Sans Unicode</vt:lpstr>
      <vt:lpstr>Office Theme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</vt:vector>
  </TitlesOfParts>
  <Company>Metropolia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 Pasi Pänkäläinen</cp:lastModifiedBy>
  <cp:revision>109</cp:revision>
  <dcterms:created xsi:type="dcterms:W3CDTF">2011-08-15T10:24:06Z</dcterms:created>
  <dcterms:modified xsi:type="dcterms:W3CDTF">2012-08-19T20:19:57Z</dcterms:modified>
</cp:coreProperties>
</file>