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21"/>
  </p:notesMasterIdLst>
  <p:handoutMasterIdLst>
    <p:handoutMasterId r:id="rId22"/>
  </p:handoutMasterIdLst>
  <p:sldIdLst>
    <p:sldId id="295" r:id="rId2"/>
    <p:sldId id="282" r:id="rId3"/>
    <p:sldId id="296" r:id="rId4"/>
    <p:sldId id="298" r:id="rId5"/>
    <p:sldId id="305" r:id="rId6"/>
    <p:sldId id="306" r:id="rId7"/>
    <p:sldId id="307" r:id="rId8"/>
    <p:sldId id="297" r:id="rId9"/>
    <p:sldId id="308" r:id="rId10"/>
    <p:sldId id="302" r:id="rId11"/>
    <p:sldId id="303" r:id="rId12"/>
    <p:sldId id="304" r:id="rId13"/>
    <p:sldId id="312" r:id="rId14"/>
    <p:sldId id="311" r:id="rId15"/>
    <p:sldId id="299" r:id="rId16"/>
    <p:sldId id="313" r:id="rId17"/>
    <p:sldId id="310" r:id="rId18"/>
    <p:sldId id="300" r:id="rId19"/>
    <p:sldId id="294" r:id="rId20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216"/>
    <a:srgbClr val="323232"/>
    <a:srgbClr val="282828"/>
    <a:srgbClr val="F0F0F0"/>
    <a:srgbClr val="EAEAEA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40" autoAdjust="0"/>
    <p:restoredTop sz="96667" autoAdjust="0"/>
  </p:normalViewPr>
  <p:slideViewPr>
    <p:cSldViewPr snapToGrid="0" showGuides="1">
      <p:cViewPr varScale="1">
        <p:scale>
          <a:sx n="109" d="100"/>
          <a:sy n="109" d="100"/>
        </p:scale>
        <p:origin x="-1296" y="-84"/>
      </p:cViewPr>
      <p:guideLst>
        <p:guide orient="horz" pos="4130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-337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10/8/2012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-41945" y="-33556"/>
            <a:ext cx="9219501" cy="4360916"/>
          </a:xfrm>
        </p:spPr>
        <p:txBody>
          <a:bodyPr/>
          <a:lstStyle/>
          <a:p>
            <a:endParaRPr lang="fi-FI" dirty="0"/>
          </a:p>
        </p:txBody>
      </p:sp>
      <p:pic>
        <p:nvPicPr>
          <p:cNvPr id="17" name="Picture 16" descr="nauha_eng.png"/>
          <p:cNvPicPr>
            <a:picLocks noChangeAspect="1"/>
          </p:cNvPicPr>
          <p:nvPr userDrawn="1"/>
        </p:nvPicPr>
        <p:blipFill>
          <a:blip r:embed="rId2"/>
          <a:srcRect r="5635"/>
          <a:stretch>
            <a:fillRect/>
          </a:stretch>
        </p:blipFill>
        <p:spPr>
          <a:xfrm>
            <a:off x="5629114" y="275179"/>
            <a:ext cx="3513299" cy="1988136"/>
          </a:xfrm>
          <a:prstGeom prst="rect">
            <a:avLst/>
          </a:prstGeom>
        </p:spPr>
      </p:pic>
      <p:pic>
        <p:nvPicPr>
          <p:cNvPr id="4" name="Picture 3" descr="Metropolia_RGB_A_eng_v0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800" y="5824800"/>
            <a:ext cx="1450286" cy="84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noProof="0" dirty="0" smtClean="0"/>
              <a:t>Muokkaa </a:t>
            </a:r>
            <a:r>
              <a:rPr lang="fi-FI" noProof="0" dirty="0" err="1" smtClean="0"/>
              <a:t>perustyyl</a:t>
            </a:r>
            <a:r>
              <a:rPr lang="fi-FI" noProof="0" dirty="0" smtClean="0"/>
              <a:t>. </a:t>
            </a:r>
            <a:r>
              <a:rPr lang="fi-FI" noProof="0" dirty="0" err="1" smtClean="0"/>
              <a:t>napsautt</a:t>
            </a:r>
            <a:r>
              <a:rPr lang="fi-FI" noProof="0" dirty="0" smtClean="0"/>
              <a:t>.</a:t>
            </a:r>
            <a:endParaRPr lang="en-GB" noProof="0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4"/>
          <a:srcRect t="47966"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noProof="0" dirty="0" smtClean="0"/>
              <a:t>Muokkaa tekstin perustyylejä napsauttamalla</a:t>
            </a:r>
          </a:p>
        </p:txBody>
      </p:sp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80" y="5849967"/>
            <a:ext cx="961112" cy="88833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noProof="0" smtClean="0"/>
              <a:t>Muokkaa perustyyl. napsautt.</a:t>
            </a:r>
            <a:endParaRPr lang="en-GB" noProof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en-GB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864612" y="5436066"/>
            <a:ext cx="1157136" cy="8736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00" y="5567572"/>
            <a:ext cx="752710" cy="69571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864612" y="5436066"/>
            <a:ext cx="1157136" cy="8736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00" y="5567572"/>
            <a:ext cx="752710" cy="69571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noProof="0" smtClean="0"/>
              <a:t>Muokkaa perustyyl. napsautt.</a:t>
            </a:r>
            <a:endParaRPr lang="en-GB" noProof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en-GB" noProof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en-GB" noProof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4612" y="5436066"/>
            <a:ext cx="1157136" cy="8736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00" y="5567572"/>
            <a:ext cx="752710" cy="69571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368" y="4641860"/>
            <a:ext cx="1417000" cy="5297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688" y="4641860"/>
            <a:ext cx="1444341" cy="5477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958" y="4631837"/>
            <a:ext cx="583475" cy="5398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30" y="1883156"/>
            <a:ext cx="1781175" cy="17811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151" y="1883156"/>
            <a:ext cx="1672991" cy="1781175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5400000">
            <a:off x="3583903" y="2650632"/>
            <a:ext cx="2076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000" noProof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…………………………….…..……</a:t>
            </a:r>
            <a:endParaRPr lang="fi-FI" sz="1000" noProof="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268" y="4586340"/>
            <a:ext cx="675058" cy="62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624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/>
        </p:nvPicPr>
        <p:blipFill>
          <a:blip r:embed="rId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Muokkaa perustyyl. napsautt.</a:t>
            </a:r>
            <a:endParaRPr lang="en-GB" noProof="0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en-GB" noProof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6" name="Picture 5" descr="Metropolia_RGB_A_eng_v01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" y="5475600"/>
            <a:ext cx="1233149" cy="72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2" r:id="rId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spc="100">
          <a:solidFill>
            <a:srgbClr val="323232"/>
          </a:solidFill>
          <a:latin typeface="+mj-lt"/>
          <a:ea typeface="+mj-ea"/>
          <a:cs typeface="ＭＳ Ｐゴシック" pitchFamily="-11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</a:defRPr>
      </a:lvl2pPr>
      <a:lvl3pPr marL="719138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000" spc="100">
          <a:solidFill>
            <a:srgbClr val="323232"/>
          </a:solidFill>
          <a:latin typeface="+mn-lt"/>
          <a:ea typeface="+mn-ea"/>
        </a:defRPr>
      </a:lvl3pPr>
      <a:lvl4pPr marL="898525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100">
          <a:solidFill>
            <a:srgbClr val="323232"/>
          </a:solidFill>
          <a:latin typeface="+mn-lt"/>
          <a:ea typeface="+mn-ea"/>
        </a:defRPr>
      </a:lvl4pPr>
      <a:lvl5pPr marL="107950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600" spc="100">
          <a:solidFill>
            <a:srgbClr val="32323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>
                <a:latin typeface="Tw Cen MT" pitchFamily="34" charset="0"/>
              </a:rPr>
              <a:t>BICYCLE TRAILER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i-FI" sz="1800" dirty="0">
                <a:latin typeface="Arial Narrow" pitchFamily="34" charset="0"/>
              </a:rPr>
              <a:t>A </a:t>
            </a:r>
            <a:r>
              <a:rPr lang="fi-FI" sz="1800" dirty="0" err="1">
                <a:latin typeface="Arial Narrow" pitchFamily="34" charset="0"/>
              </a:rPr>
              <a:t>solution</a:t>
            </a:r>
            <a:r>
              <a:rPr lang="fi-FI" sz="1800" dirty="0">
                <a:latin typeface="Arial Narrow" pitchFamily="34" charset="0"/>
              </a:rPr>
              <a:t> for </a:t>
            </a:r>
            <a:r>
              <a:rPr lang="fi-FI" sz="1800" dirty="0" err="1">
                <a:latin typeface="Arial Narrow" pitchFamily="34" charset="0"/>
              </a:rPr>
              <a:t>flexible</a:t>
            </a:r>
            <a:r>
              <a:rPr lang="fi-FI" sz="1800" dirty="0">
                <a:latin typeface="Arial Narrow" pitchFamily="34" charset="0"/>
              </a:rPr>
              <a:t> </a:t>
            </a:r>
            <a:r>
              <a:rPr lang="fi-FI" sz="1800" dirty="0" err="1">
                <a:latin typeface="Arial Narrow" pitchFamily="34" charset="0"/>
              </a:rPr>
              <a:t>bicycle</a:t>
            </a:r>
            <a:r>
              <a:rPr lang="fi-FI" sz="1800" dirty="0">
                <a:latin typeface="Arial Narrow" pitchFamily="34" charset="0"/>
              </a:rPr>
              <a:t> </a:t>
            </a:r>
            <a:r>
              <a:rPr lang="fi-FI" sz="1800" dirty="0" err="1">
                <a:latin typeface="Arial Narrow" pitchFamily="34" charset="0"/>
              </a:rPr>
              <a:t>transportation</a:t>
            </a:r>
            <a:r>
              <a:rPr lang="fi-FI" sz="1800" dirty="0">
                <a:latin typeface="Arial Narrow" pitchFamily="34" charset="0"/>
              </a:rPr>
              <a:t> </a:t>
            </a:r>
          </a:p>
          <a:p>
            <a:endParaRPr lang="fi-FI" sz="18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1" r="-703"/>
          <a:stretch/>
        </p:blipFill>
        <p:spPr>
          <a:xfrm>
            <a:off x="-104508" y="2541775"/>
            <a:ext cx="4423954" cy="181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8018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EE8216"/>
                </a:solidFill>
              </a:rPr>
              <a:t>Prototyping</a:t>
            </a:r>
            <a:endParaRPr lang="en-GB" dirty="0">
              <a:solidFill>
                <a:srgbClr val="EE82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Hänninen, Järvinen, </a:t>
            </a:r>
            <a:r>
              <a:rPr lang="fi-FI" dirty="0" err="1"/>
              <a:t>Raudaskoski</a:t>
            </a:r>
            <a:r>
              <a:rPr lang="fi-FI" dirty="0"/>
              <a:t> ja Venäläinen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10</a:t>
            </a:fld>
            <a:endParaRPr lang="fi-FI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8.10.2012</a:t>
            </a:r>
            <a:endParaRPr lang="fi-FI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4213" y="1436689"/>
            <a:ext cx="3469776" cy="3948112"/>
          </a:xfrm>
        </p:spPr>
        <p:txBody>
          <a:bodyPr/>
          <a:lstStyle/>
          <a:p>
            <a:pPr marL="0" indent="0">
              <a:buNone/>
            </a:pPr>
            <a:r>
              <a:rPr lang="fi-FI" dirty="0" err="1" smtClean="0"/>
              <a:t>First</a:t>
            </a:r>
            <a:r>
              <a:rPr lang="fi-FI" dirty="0" smtClean="0"/>
              <a:t> version+</a:t>
            </a:r>
          </a:p>
          <a:p>
            <a:pPr marL="0" indent="0">
              <a:buNone/>
            </a:pPr>
            <a:endParaRPr lang="fi-FI" dirty="0"/>
          </a:p>
          <a:p>
            <a:r>
              <a:rPr lang="fi-FI" sz="2000" dirty="0" err="1" smtClean="0"/>
              <a:t>Enhanced</a:t>
            </a:r>
            <a:r>
              <a:rPr lang="fi-FI" sz="2000" dirty="0" smtClean="0"/>
              <a:t> </a:t>
            </a:r>
            <a:r>
              <a:rPr lang="fi-FI" sz="2000" dirty="0" err="1" smtClean="0"/>
              <a:t>strength</a:t>
            </a:r>
            <a:endParaRPr lang="fi-FI" sz="2000" dirty="0" smtClean="0"/>
          </a:p>
          <a:p>
            <a:endParaRPr lang="fi-FI" sz="2000" dirty="0" smtClean="0"/>
          </a:p>
          <a:p>
            <a:r>
              <a:rPr lang="fi-FI" sz="2000" dirty="0" err="1" smtClean="0"/>
              <a:t>Less</a:t>
            </a:r>
            <a:r>
              <a:rPr lang="fi-FI" sz="2000" dirty="0" smtClean="0"/>
              <a:t> </a:t>
            </a:r>
            <a:r>
              <a:rPr lang="fi-FI" sz="2000" dirty="0" err="1" smtClean="0"/>
              <a:t>wobbling</a:t>
            </a:r>
            <a:r>
              <a:rPr lang="fi-FI" sz="2000" dirty="0" smtClean="0"/>
              <a:t> and </a:t>
            </a:r>
            <a:r>
              <a:rPr lang="fi-FI" sz="2000" dirty="0" err="1" smtClean="0"/>
              <a:t>bending</a:t>
            </a:r>
            <a:endParaRPr lang="fi-FI" sz="2000" dirty="0"/>
          </a:p>
        </p:txBody>
      </p:sp>
      <p:pic>
        <p:nvPicPr>
          <p:cNvPr id="1026" name="Picture 2" descr="C:\Users\leenara\Downloads\kuv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51798" y="1440169"/>
            <a:ext cx="5049462" cy="377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15" t="-456" r="23900" b="456"/>
          <a:stretch/>
        </p:blipFill>
        <p:spPr>
          <a:xfrm>
            <a:off x="4595680" y="775067"/>
            <a:ext cx="386660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58079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EE8216"/>
                </a:solidFill>
              </a:rPr>
              <a:t>Prototyping</a:t>
            </a:r>
            <a:endParaRPr lang="en-GB" dirty="0">
              <a:solidFill>
                <a:srgbClr val="EE82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Hänninen, Järvinen, </a:t>
            </a:r>
            <a:r>
              <a:rPr lang="fi-FI" dirty="0" err="1"/>
              <a:t>Raudaskoski</a:t>
            </a:r>
            <a:r>
              <a:rPr lang="fi-FI" dirty="0"/>
              <a:t> ja Venäläinen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11</a:t>
            </a:fld>
            <a:endParaRPr lang="fi-FI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8.10.2012</a:t>
            </a:r>
            <a:endParaRPr lang="fi-FI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4213" y="1436689"/>
            <a:ext cx="3469776" cy="3948112"/>
          </a:xfrm>
        </p:spPr>
        <p:txBody>
          <a:bodyPr/>
          <a:lstStyle/>
          <a:p>
            <a:pPr marL="0" indent="0">
              <a:buNone/>
            </a:pPr>
            <a:r>
              <a:rPr lang="fi-FI" dirty="0" smtClean="0"/>
              <a:t>Second version</a:t>
            </a:r>
          </a:p>
          <a:p>
            <a:pPr marL="0" indent="0">
              <a:buNone/>
            </a:pP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41" y="2069557"/>
            <a:ext cx="5844907" cy="32949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66560" y="2069557"/>
            <a:ext cx="209876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i-FI" sz="1800" dirty="0" smtClean="0"/>
              <a:t>New </a:t>
            </a:r>
            <a:r>
              <a:rPr lang="fi-FI" sz="1800" dirty="0" err="1" smtClean="0"/>
              <a:t>location</a:t>
            </a:r>
            <a:r>
              <a:rPr lang="fi-FI" sz="1800" dirty="0" smtClean="0"/>
              <a:t> for </a:t>
            </a:r>
            <a:r>
              <a:rPr lang="fi-FI" sz="1800" dirty="0" err="1" smtClean="0"/>
              <a:t>joint/axis</a:t>
            </a:r>
            <a:endParaRPr lang="fi-FI" sz="1800" dirty="0" smtClean="0"/>
          </a:p>
          <a:p>
            <a:pPr marL="342900" indent="-342900">
              <a:buFont typeface="Wingdings" pitchFamily="2" charset="2"/>
              <a:buChar char="§"/>
            </a:pPr>
            <a:endParaRPr lang="fi-FI" sz="18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fi-FI" sz="1800" dirty="0" err="1" smtClean="0"/>
              <a:t>When</a:t>
            </a:r>
            <a:r>
              <a:rPr lang="fi-FI" sz="1800" dirty="0" smtClean="0"/>
              <a:t> </a:t>
            </a:r>
            <a:r>
              <a:rPr lang="fi-FI" sz="1800" dirty="0" err="1" smtClean="0"/>
              <a:t>making</a:t>
            </a:r>
            <a:r>
              <a:rPr lang="fi-FI" sz="1800" dirty="0" smtClean="0"/>
              <a:t> a </a:t>
            </a:r>
            <a:r>
              <a:rPr lang="fi-FI" sz="1800" dirty="0" err="1" smtClean="0"/>
              <a:t>turn</a:t>
            </a:r>
            <a:r>
              <a:rPr lang="fi-FI" sz="1800" dirty="0" smtClean="0"/>
              <a:t>, the </a:t>
            </a:r>
            <a:r>
              <a:rPr lang="fi-FI" sz="1800" dirty="0" err="1" smtClean="0"/>
              <a:t>trailer’s</a:t>
            </a:r>
            <a:r>
              <a:rPr lang="fi-FI" sz="1800" dirty="0" smtClean="0"/>
              <a:t> </a:t>
            </a:r>
            <a:r>
              <a:rPr lang="fi-FI" sz="1800" dirty="0" err="1" smtClean="0"/>
              <a:t>pivet</a:t>
            </a:r>
            <a:r>
              <a:rPr lang="fi-FI" sz="1800" dirty="0" smtClean="0"/>
              <a:t> </a:t>
            </a:r>
            <a:r>
              <a:rPr lang="fi-FI" sz="1800" dirty="0" err="1" smtClean="0"/>
              <a:t>point</a:t>
            </a:r>
            <a:r>
              <a:rPr lang="fi-FI" sz="1800" dirty="0" smtClean="0"/>
              <a:t> </a:t>
            </a:r>
            <a:r>
              <a:rPr lang="fi-FI" sz="1800" dirty="0" err="1" smtClean="0"/>
              <a:t>limits</a:t>
            </a:r>
            <a:r>
              <a:rPr lang="fi-FI" sz="1800" dirty="0" smtClean="0"/>
              <a:t> </a:t>
            </a:r>
            <a:r>
              <a:rPr lang="fi-FI" sz="1800" dirty="0" err="1" smtClean="0"/>
              <a:t>over-rotation</a:t>
            </a:r>
            <a:r>
              <a:rPr lang="fi-FI" sz="1800" dirty="0" smtClean="0"/>
              <a:t> of the </a:t>
            </a:r>
            <a:r>
              <a:rPr lang="fi-FI" sz="1800" dirty="0" err="1" smtClean="0"/>
              <a:t>trailer</a:t>
            </a:r>
            <a:endParaRPr lang="fi-FI" sz="1800" dirty="0" smtClean="0"/>
          </a:p>
          <a:p>
            <a:pPr marL="342900" indent="-342900">
              <a:buFont typeface="Wingdings" pitchFamily="2" charset="2"/>
              <a:buChar char="§"/>
            </a:pPr>
            <a:endParaRPr lang="fi-FI" sz="1800" dirty="0"/>
          </a:p>
          <a:p>
            <a:pPr marL="342900" indent="-342900">
              <a:buFont typeface="Wingdings" pitchFamily="2" charset="2"/>
              <a:buChar char="§"/>
            </a:pPr>
            <a:r>
              <a:rPr lang="fi-FI" sz="1800" dirty="0" err="1" smtClean="0"/>
              <a:t>Weightlessly</a:t>
            </a:r>
            <a:r>
              <a:rPr lang="fi-FI" sz="1800" dirty="0" smtClean="0"/>
              <a:t> </a:t>
            </a:r>
            <a:r>
              <a:rPr lang="fi-FI" sz="1800" dirty="0" err="1" smtClean="0"/>
              <a:t>glides</a:t>
            </a:r>
            <a:r>
              <a:rPr lang="fi-FI" sz="1800" dirty="0" smtClean="0"/>
              <a:t> </a:t>
            </a:r>
          </a:p>
          <a:p>
            <a:pPr marL="342900" indent="-342900">
              <a:buFont typeface="Arial" pitchFamily="34" charset="0"/>
              <a:buChar char="•"/>
            </a:pPr>
            <a:endParaRPr lang="fi-FI" sz="2000" noProof="0" dirty="0"/>
          </a:p>
        </p:txBody>
      </p:sp>
    </p:spTree>
    <p:extLst>
      <p:ext uri="{BB962C8B-B14F-4D97-AF65-F5344CB8AC3E}">
        <p14:creationId xmlns:p14="http://schemas.microsoft.com/office/powerpoint/2010/main" val="51311169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EE8216"/>
                </a:solidFill>
              </a:rPr>
              <a:t>Prototyping</a:t>
            </a:r>
            <a:endParaRPr lang="en-GB" dirty="0">
              <a:solidFill>
                <a:srgbClr val="EE82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Hänninen, Järvinen, </a:t>
            </a:r>
            <a:r>
              <a:rPr lang="fi-FI" dirty="0" err="1"/>
              <a:t>Raudaskoski</a:t>
            </a:r>
            <a:r>
              <a:rPr lang="fi-FI" dirty="0"/>
              <a:t> ja Venäläinen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12</a:t>
            </a:fld>
            <a:endParaRPr lang="fi-FI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8.10.2012</a:t>
            </a:r>
            <a:endParaRPr lang="fi-FI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4213" y="1436689"/>
            <a:ext cx="3469776" cy="3948112"/>
          </a:xfrm>
        </p:spPr>
        <p:txBody>
          <a:bodyPr/>
          <a:lstStyle/>
          <a:p>
            <a:pPr marL="0" indent="0">
              <a:buNone/>
            </a:pPr>
            <a:r>
              <a:rPr lang="fi-FI" dirty="0" smtClean="0"/>
              <a:t>Second version+</a:t>
            </a:r>
          </a:p>
          <a:p>
            <a:pPr marL="0" indent="0">
              <a:buNone/>
            </a:pP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41" y="2069557"/>
            <a:ext cx="5844907" cy="32949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66560" y="2069557"/>
            <a:ext cx="20987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fi-FI" sz="1800" dirty="0" err="1" smtClean="0"/>
              <a:t>Very</a:t>
            </a:r>
            <a:r>
              <a:rPr lang="fi-FI" sz="1800" dirty="0" smtClean="0"/>
              <a:t> </a:t>
            </a:r>
            <a:r>
              <a:rPr lang="fi-FI" sz="1800" dirty="0" err="1"/>
              <a:t>good</a:t>
            </a:r>
            <a:r>
              <a:rPr lang="fi-FI" sz="1800" dirty="0"/>
              <a:t> </a:t>
            </a:r>
            <a:r>
              <a:rPr lang="fi-FI" sz="1800" dirty="0" smtClean="0"/>
              <a:t> </a:t>
            </a:r>
            <a:r>
              <a:rPr lang="fi-FI" sz="1800" dirty="0" err="1" smtClean="0"/>
              <a:t>structural</a:t>
            </a:r>
            <a:r>
              <a:rPr lang="fi-FI" sz="1800" dirty="0" smtClean="0"/>
              <a:t> </a:t>
            </a:r>
            <a:r>
              <a:rPr lang="fi-FI" sz="1800" dirty="0" err="1" smtClean="0"/>
              <a:t>integrity</a:t>
            </a:r>
            <a:r>
              <a:rPr lang="fi-FI" sz="1800" dirty="0" smtClean="0"/>
              <a:t>, </a:t>
            </a:r>
            <a:r>
              <a:rPr lang="fi-FI" sz="1800" dirty="0" err="1" smtClean="0"/>
              <a:t>comparable</a:t>
            </a:r>
            <a:r>
              <a:rPr lang="fi-FI" sz="1800" dirty="0"/>
              <a:t> </a:t>
            </a:r>
            <a:r>
              <a:rPr lang="fi-FI" sz="1800" dirty="0" smtClean="0"/>
              <a:t>to a </a:t>
            </a:r>
            <a:r>
              <a:rPr lang="fi-FI" sz="1800" dirty="0" err="1" smtClean="0"/>
              <a:t>structure</a:t>
            </a:r>
            <a:r>
              <a:rPr lang="fi-FI" sz="1800" dirty="0" smtClean="0"/>
              <a:t> made of </a:t>
            </a:r>
            <a:r>
              <a:rPr lang="fi-FI" sz="1800" dirty="0" err="1" smtClean="0"/>
              <a:t>steel</a:t>
            </a:r>
            <a:r>
              <a:rPr lang="fi-FI" sz="1800" dirty="0" smtClean="0"/>
              <a:t> </a:t>
            </a:r>
            <a:r>
              <a:rPr lang="fi-FI" sz="1800" dirty="0" err="1" smtClean="0"/>
              <a:t>or</a:t>
            </a:r>
            <a:r>
              <a:rPr lang="fi-FI" sz="1800" dirty="0" smtClean="0"/>
              <a:t> aluminium</a:t>
            </a:r>
          </a:p>
          <a:p>
            <a:pPr marL="342900" indent="-342900">
              <a:buFont typeface="Arial" pitchFamily="34" charset="0"/>
              <a:buChar char="•"/>
            </a:pPr>
            <a:endParaRPr lang="fi-FI" sz="1800" dirty="0" smtClean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02" b="12449"/>
          <a:stretch/>
        </p:blipFill>
        <p:spPr bwMode="auto">
          <a:xfrm>
            <a:off x="804107" y="2060848"/>
            <a:ext cx="5830831" cy="3346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10153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EE8216"/>
                </a:solidFill>
              </a:rPr>
              <a:t>Prototyping</a:t>
            </a:r>
            <a:endParaRPr lang="en-GB" dirty="0">
              <a:solidFill>
                <a:srgbClr val="EE82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Hänninen, Järvinen, </a:t>
            </a:r>
            <a:r>
              <a:rPr lang="fi-FI" dirty="0" err="1"/>
              <a:t>Raudaskoski</a:t>
            </a:r>
            <a:r>
              <a:rPr lang="fi-FI" dirty="0"/>
              <a:t> ja Venäläinen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13</a:t>
            </a:fld>
            <a:endParaRPr lang="fi-FI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8.10.2012</a:t>
            </a:r>
            <a:endParaRPr lang="fi-FI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4213" y="1436689"/>
            <a:ext cx="3469776" cy="435654"/>
          </a:xfrm>
        </p:spPr>
        <p:txBody>
          <a:bodyPr/>
          <a:lstStyle/>
          <a:p>
            <a:pPr marL="0" indent="0">
              <a:buNone/>
            </a:pPr>
            <a:r>
              <a:rPr lang="fi-FI" dirty="0" err="1" smtClean="0"/>
              <a:t>Pivoting</a:t>
            </a:r>
            <a:r>
              <a:rPr lang="fi-FI" dirty="0" smtClean="0"/>
              <a:t> </a:t>
            </a:r>
            <a:r>
              <a:rPr lang="fi-FI" dirty="0" err="1" smtClean="0"/>
              <a:t>functionality</a:t>
            </a:r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  <p:pic>
        <p:nvPicPr>
          <p:cNvPr id="3074" name="Picture 2" descr="C:\Users\mikave\Downloads\kuv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4" r="9318"/>
          <a:stretch/>
        </p:blipFill>
        <p:spPr bwMode="auto">
          <a:xfrm rot="5400000">
            <a:off x="1674648" y="1155637"/>
            <a:ext cx="3399844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76413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EE8216"/>
                </a:solidFill>
              </a:rPr>
              <a:t>Prototyping</a:t>
            </a:r>
            <a:endParaRPr lang="en-GB" dirty="0">
              <a:solidFill>
                <a:srgbClr val="EE82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Hänninen, Järvinen, </a:t>
            </a:r>
            <a:r>
              <a:rPr lang="fi-FI" dirty="0" err="1"/>
              <a:t>Raudaskoski</a:t>
            </a:r>
            <a:r>
              <a:rPr lang="fi-FI" dirty="0"/>
              <a:t> ja Venäläinen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14</a:t>
            </a:fld>
            <a:endParaRPr lang="fi-FI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8.10.2012</a:t>
            </a:r>
            <a:endParaRPr lang="fi-FI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4213" y="1436689"/>
            <a:ext cx="3469776" cy="435654"/>
          </a:xfrm>
        </p:spPr>
        <p:txBody>
          <a:bodyPr/>
          <a:lstStyle/>
          <a:p>
            <a:pPr marL="0" indent="0">
              <a:buNone/>
            </a:pPr>
            <a:r>
              <a:rPr lang="fi-FI" dirty="0" smtClean="0"/>
              <a:t>Second version+</a:t>
            </a:r>
          </a:p>
          <a:p>
            <a:pPr marL="0" indent="0">
              <a:buNone/>
            </a:pPr>
            <a:endParaRPr lang="fi-FI" dirty="0"/>
          </a:p>
        </p:txBody>
      </p:sp>
      <p:pic>
        <p:nvPicPr>
          <p:cNvPr id="3" name="VIDEO0012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43512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EE8216"/>
                </a:solidFill>
              </a:rPr>
              <a:t>Final </a:t>
            </a:r>
            <a:r>
              <a:rPr lang="en-GB" dirty="0" smtClean="0">
                <a:solidFill>
                  <a:srgbClr val="EE8216"/>
                </a:solidFill>
              </a:rPr>
              <a:t>product</a:t>
            </a:r>
            <a:endParaRPr lang="en-GB" dirty="0">
              <a:solidFill>
                <a:srgbClr val="EE82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Hänninen, Järvinen, </a:t>
            </a:r>
            <a:r>
              <a:rPr lang="fi-FI" dirty="0" err="1"/>
              <a:t>Raudaskoski</a:t>
            </a:r>
            <a:r>
              <a:rPr lang="fi-FI" dirty="0"/>
              <a:t> ja Venäläinen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15</a:t>
            </a:fld>
            <a:endParaRPr lang="fi-FI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8.10.2012</a:t>
            </a: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4462"/>
            <a:ext cx="9144000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60080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EE8216"/>
                </a:solidFill>
              </a:rPr>
              <a:t>Final </a:t>
            </a:r>
            <a:r>
              <a:rPr lang="en-GB" dirty="0" smtClean="0">
                <a:solidFill>
                  <a:srgbClr val="EE8216"/>
                </a:solidFill>
              </a:rPr>
              <a:t>product</a:t>
            </a:r>
            <a:endParaRPr lang="en-GB" dirty="0">
              <a:solidFill>
                <a:srgbClr val="EE82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Hänninen, Järvinen, </a:t>
            </a:r>
            <a:r>
              <a:rPr lang="fi-FI" dirty="0" err="1"/>
              <a:t>Raudaskoski</a:t>
            </a:r>
            <a:r>
              <a:rPr lang="fi-FI" dirty="0"/>
              <a:t> ja Venäläinen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16</a:t>
            </a:fld>
            <a:endParaRPr lang="fi-FI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8.10.2012</a:t>
            </a:r>
            <a:endParaRPr lang="fi-FI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9"/>
          <a:stretch/>
        </p:blipFill>
        <p:spPr>
          <a:xfrm>
            <a:off x="2474467" y="2280854"/>
            <a:ext cx="6669534" cy="33187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67522"/>
            <a:ext cx="4409003" cy="19771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10441"/>
            <a:ext cx="2838781" cy="12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04613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781" y="217714"/>
            <a:ext cx="7294568" cy="5298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17</a:t>
            </a:fld>
            <a:endParaRPr lang="fi-FI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20071948"/>
      </p:ext>
    </p:extLst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EE8216"/>
                </a:solidFill>
              </a:rPr>
              <a:t>Add-ons</a:t>
            </a:r>
            <a:endParaRPr lang="en-GB" dirty="0">
              <a:solidFill>
                <a:srgbClr val="EE82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Hänninen, Järvinen, </a:t>
            </a:r>
            <a:r>
              <a:rPr lang="fi-FI" dirty="0" err="1"/>
              <a:t>Raudaskoski</a:t>
            </a:r>
            <a:r>
              <a:rPr lang="fi-FI" dirty="0"/>
              <a:t> ja Venäläinen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18</a:t>
            </a:fld>
            <a:endParaRPr lang="fi-FI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8.10.2012</a:t>
            </a:r>
            <a:endParaRPr lang="fi-FI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8743"/>
            <a:ext cx="9144000" cy="41005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78538"/>
            <a:ext cx="3199171" cy="1434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48223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794092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EE8216"/>
                </a:solidFill>
              </a:rPr>
              <a:t>What, why and where?</a:t>
            </a:r>
            <a:endParaRPr lang="en-GB" dirty="0">
              <a:solidFill>
                <a:srgbClr val="EE821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436689"/>
            <a:ext cx="7571513" cy="3771037"/>
          </a:xfrm>
        </p:spPr>
        <p:txBody>
          <a:bodyPr/>
          <a:lstStyle/>
          <a:p>
            <a:r>
              <a:rPr lang="en-GB" sz="1800" dirty="0"/>
              <a:t>We continued where the previous bicycle trailer innovation group finished</a:t>
            </a:r>
          </a:p>
          <a:p>
            <a:endParaRPr lang="en-GB" sz="1800" dirty="0" smtClean="0"/>
          </a:p>
          <a:p>
            <a:r>
              <a:rPr lang="en-GB" sz="1800" dirty="0" smtClean="0"/>
              <a:t>As </a:t>
            </a:r>
            <a:r>
              <a:rPr lang="en-GB" sz="1800" dirty="0"/>
              <a:t>city environments turn less accessible for private driving, we need new solutions for handling the transportation of our everyday items – replacing the boot or </a:t>
            </a:r>
            <a:r>
              <a:rPr lang="en-GB" sz="1800" dirty="0" smtClean="0"/>
              <a:t>backseats </a:t>
            </a:r>
            <a:r>
              <a:rPr lang="en-GB" sz="1800" dirty="0"/>
              <a:t>of a car</a:t>
            </a:r>
          </a:p>
          <a:p>
            <a:endParaRPr lang="en-GB" sz="1800" dirty="0"/>
          </a:p>
          <a:p>
            <a:r>
              <a:rPr lang="en-GB" sz="1800" dirty="0"/>
              <a:t>Existing trailer solutions are somewhat “big-boned” and clumsy, designed mainly to transport </a:t>
            </a:r>
            <a:r>
              <a:rPr lang="en-GB" sz="1800" dirty="0" smtClean="0"/>
              <a:t>kids, </a:t>
            </a:r>
            <a:r>
              <a:rPr lang="en-GB" sz="1800" dirty="0"/>
              <a:t>camping supplies etc.</a:t>
            </a:r>
          </a:p>
          <a:p>
            <a:endParaRPr lang="en-GB" sz="1800" dirty="0"/>
          </a:p>
          <a:p>
            <a:r>
              <a:rPr lang="en-GB" sz="1800" dirty="0"/>
              <a:t>We designed the product with </a:t>
            </a:r>
            <a:r>
              <a:rPr lang="en-GB" sz="1800" dirty="0" err="1"/>
              <a:t>Marja</a:t>
            </a:r>
            <a:r>
              <a:rPr lang="en-GB" sz="1800" dirty="0"/>
              <a:t>-Vantaa, a biking friendly region, in </a:t>
            </a:r>
            <a:r>
              <a:rPr lang="en-GB" sz="1800" dirty="0" smtClean="0"/>
              <a:t>mind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Hänninen, Järvinen, </a:t>
            </a:r>
            <a:r>
              <a:rPr lang="fi-FI" dirty="0" err="1"/>
              <a:t>Raudaskoski</a:t>
            </a:r>
            <a:r>
              <a:rPr lang="fi-FI" dirty="0"/>
              <a:t> ja Venäläinen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2</a:t>
            </a:fld>
            <a:endParaRPr lang="fi-FI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8.10.2012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724239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EE8216"/>
                </a:solidFill>
              </a:rPr>
              <a:t>Our target</a:t>
            </a:r>
            <a:endParaRPr lang="en-GB" dirty="0">
              <a:solidFill>
                <a:srgbClr val="EE821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Our target was to design a light-weight, agile and easy-to-use bicycle trailer for everyday use in a busy city environment</a:t>
            </a:r>
          </a:p>
          <a:p>
            <a:endParaRPr lang="en-GB" dirty="0"/>
          </a:p>
          <a:p>
            <a:r>
              <a:rPr lang="en-GB" dirty="0" smtClean="0"/>
              <a:t>To build a working prototype of this trailer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Hänninen, Järvinen, </a:t>
            </a:r>
            <a:r>
              <a:rPr lang="fi-FI" dirty="0" err="1"/>
              <a:t>Raudaskoski</a:t>
            </a:r>
            <a:r>
              <a:rPr lang="fi-FI" dirty="0"/>
              <a:t> ja Venäläinen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3</a:t>
            </a:fld>
            <a:endParaRPr lang="fi-FI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8.10.2012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0144256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EE8216"/>
                </a:solidFill>
              </a:rPr>
              <a:t>Challenges</a:t>
            </a:r>
            <a:endParaRPr lang="en-GB" dirty="0">
              <a:solidFill>
                <a:srgbClr val="EE821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Arriving to a final product that meets the specified requirements set for it, while being universal enough for a large group of different users</a:t>
            </a:r>
          </a:p>
          <a:p>
            <a:endParaRPr lang="en-GB" dirty="0"/>
          </a:p>
          <a:p>
            <a:r>
              <a:rPr lang="en-GB" dirty="0" smtClean="0"/>
              <a:t>Creating a product that matches the reliability and value of similar existing solutions, while being unique enough to find its own place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Hänninen, Järvinen, </a:t>
            </a:r>
            <a:r>
              <a:rPr lang="fi-FI" dirty="0" err="1"/>
              <a:t>Raudaskoski</a:t>
            </a:r>
            <a:r>
              <a:rPr lang="fi-FI" dirty="0"/>
              <a:t> ja Venäläinen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4</a:t>
            </a:fld>
            <a:endParaRPr lang="fi-FI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8.10.2012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6182282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EE8216"/>
                </a:solidFill>
              </a:rPr>
              <a:t>Process</a:t>
            </a:r>
            <a:endParaRPr lang="en-GB" dirty="0">
              <a:solidFill>
                <a:srgbClr val="EE821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449261"/>
          </a:xfrm>
        </p:spPr>
        <p:txBody>
          <a:bodyPr/>
          <a:lstStyle/>
          <a:p>
            <a:r>
              <a:rPr lang="en-GB" dirty="0" smtClean="0"/>
              <a:t>Two initial paths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Hänninen, Järvinen, </a:t>
            </a:r>
            <a:r>
              <a:rPr lang="fi-FI" dirty="0" err="1"/>
              <a:t>Raudaskoski</a:t>
            </a:r>
            <a:r>
              <a:rPr lang="fi-FI" dirty="0"/>
              <a:t> ja Venäläinen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5</a:t>
            </a:fld>
            <a:endParaRPr lang="fi-FI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8.10.2012</a:t>
            </a:r>
            <a:endParaRPr lang="fi-FI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15509" y="2206682"/>
            <a:ext cx="2297297" cy="95253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PERSONAL TRAILER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072222" y="2206682"/>
            <a:ext cx="2404039" cy="47626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COMMUNITY TRAILER</a:t>
            </a:r>
          </a:p>
        </p:txBody>
      </p:sp>
      <p:sp>
        <p:nvSpPr>
          <p:cNvPr id="12" name="Down Arrow 11"/>
          <p:cNvSpPr/>
          <p:nvPr/>
        </p:nvSpPr>
        <p:spPr>
          <a:xfrm>
            <a:off x="2130969" y="2792044"/>
            <a:ext cx="455325" cy="38542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106413" y="3339952"/>
            <a:ext cx="2504436" cy="2536096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r>
              <a:rPr lang="fi-FI" sz="2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Solution</a:t>
            </a:r>
            <a:r>
              <a:rPr lang="fi-FI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for </a:t>
            </a:r>
            <a:r>
              <a:rPr lang="fi-FI" sz="2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light</a:t>
            </a:r>
            <a:r>
              <a:rPr lang="fi-FI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and </a:t>
            </a:r>
            <a:r>
              <a:rPr lang="fi-FI" sz="2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agile</a:t>
            </a:r>
            <a:r>
              <a:rPr lang="fi-FI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everyday</a:t>
            </a:r>
            <a:r>
              <a:rPr lang="fi-FI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transportation</a:t>
            </a:r>
            <a:r>
              <a:rPr lang="fi-FI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, </a:t>
            </a:r>
            <a:r>
              <a:rPr lang="fi-FI" sz="2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e.g</a:t>
            </a:r>
            <a:r>
              <a:rPr lang="fi-FI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. </a:t>
            </a:r>
            <a:r>
              <a:rPr lang="fi-FI" sz="2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groceries</a:t>
            </a:r>
            <a:r>
              <a:rPr lang="fi-FI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, </a:t>
            </a:r>
            <a:r>
              <a:rPr lang="fi-FI" sz="2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commuting</a:t>
            </a:r>
            <a:r>
              <a:rPr lang="fi-FI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or</a:t>
            </a:r>
            <a:r>
              <a:rPr lang="fi-FI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recreation</a:t>
            </a:r>
            <a:endParaRPr lang="fi-FI" sz="29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endParaRPr lang="fi-FI" sz="29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r>
              <a:rPr lang="fi-FI" sz="2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Existing</a:t>
            </a:r>
            <a:r>
              <a:rPr lang="fi-FI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(</a:t>
            </a:r>
            <a:r>
              <a:rPr lang="fi-FI" sz="2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commercial</a:t>
            </a:r>
            <a:r>
              <a:rPr lang="fi-FI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) </a:t>
            </a:r>
            <a:r>
              <a:rPr lang="fi-FI" sz="2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solutions</a:t>
            </a:r>
            <a:r>
              <a:rPr lang="fi-FI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are</a:t>
            </a:r>
            <a:r>
              <a:rPr lang="fi-FI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slightly</a:t>
            </a:r>
            <a:r>
              <a:rPr lang="fi-FI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clumsy</a:t>
            </a:r>
            <a:r>
              <a:rPr lang="fi-FI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and ”</a:t>
            </a:r>
            <a:r>
              <a:rPr lang="fi-FI" sz="2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big-boned</a:t>
            </a:r>
            <a:r>
              <a:rPr lang="fi-FI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”</a:t>
            </a: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endParaRPr lang="fi-FI" sz="2900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r>
              <a:rPr lang="fi-FI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For </a:t>
            </a:r>
            <a:r>
              <a:rPr lang="fi-FI" sz="2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personal</a:t>
            </a:r>
            <a:r>
              <a:rPr lang="fi-FI" sz="2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use</a:t>
            </a:r>
            <a:endParaRPr lang="fi-FI" sz="2900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072221" y="3319172"/>
            <a:ext cx="2404038" cy="207889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r>
              <a:rPr lang="fi-FI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A </a:t>
            </a:r>
            <a:r>
              <a:rPr lang="fi-FI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more</a:t>
            </a:r>
            <a:r>
              <a:rPr lang="fi-FI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versatile</a:t>
            </a:r>
            <a:r>
              <a:rPr lang="fi-FI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and </a:t>
            </a:r>
            <a:r>
              <a:rPr lang="fi-FI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simple</a:t>
            </a:r>
            <a:r>
              <a:rPr lang="fi-FI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solution</a:t>
            </a:r>
            <a:r>
              <a:rPr lang="fi-FI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for </a:t>
            </a:r>
            <a:r>
              <a:rPr lang="fi-FI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different</a:t>
            </a:r>
            <a:r>
              <a:rPr lang="fi-FI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transportation</a:t>
            </a:r>
            <a:r>
              <a:rPr lang="fi-FI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needs</a:t>
            </a:r>
            <a:endParaRPr lang="fi-FI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endParaRPr lang="fi-FI" sz="1400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r>
              <a:rPr lang="fi-FI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For </a:t>
            </a:r>
            <a:r>
              <a:rPr lang="fi-FI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communities</a:t>
            </a:r>
            <a:r>
              <a:rPr lang="fi-FI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, </a:t>
            </a:r>
            <a:r>
              <a:rPr lang="fi-FI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enterprises</a:t>
            </a:r>
            <a:r>
              <a:rPr lang="fi-FI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and </a:t>
            </a:r>
            <a:r>
              <a:rPr lang="fi-FI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housing</a:t>
            </a:r>
            <a:r>
              <a:rPr lang="fi-FI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companies</a:t>
            </a:r>
            <a:r>
              <a:rPr lang="fi-FI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. </a:t>
            </a:r>
            <a:r>
              <a:rPr lang="fi-FI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Shared</a:t>
            </a:r>
            <a:r>
              <a:rPr lang="fi-FI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or</a:t>
            </a:r>
            <a:r>
              <a:rPr lang="fi-FI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rented</a:t>
            </a:r>
            <a:endParaRPr lang="fi-FI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6046578" y="2792045"/>
            <a:ext cx="455325" cy="38542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364757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EE8216"/>
                </a:solidFill>
              </a:rPr>
              <a:t>Process</a:t>
            </a:r>
            <a:endParaRPr lang="en-GB" dirty="0">
              <a:solidFill>
                <a:srgbClr val="EE821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449261"/>
          </a:xfrm>
        </p:spPr>
        <p:txBody>
          <a:bodyPr/>
          <a:lstStyle/>
          <a:p>
            <a:r>
              <a:rPr lang="en-GB" dirty="0" smtClean="0"/>
              <a:t>Two design concepts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Hänninen, Järvinen, </a:t>
            </a:r>
            <a:r>
              <a:rPr lang="fi-FI" dirty="0" err="1"/>
              <a:t>Raudaskoski</a:t>
            </a:r>
            <a:r>
              <a:rPr lang="fi-FI" dirty="0"/>
              <a:t> ja Venäläinen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6</a:t>
            </a:fld>
            <a:endParaRPr lang="fi-FI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8.10.2012</a:t>
            </a:r>
            <a:endParaRPr lang="fi-FI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15509" y="2206682"/>
            <a:ext cx="2297297" cy="95253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PERSONAL TRAILER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072222" y="2206682"/>
            <a:ext cx="2404039" cy="47626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COMMUNITY TRAILER</a:t>
            </a:r>
          </a:p>
        </p:txBody>
      </p:sp>
      <p:pic>
        <p:nvPicPr>
          <p:cNvPr id="13" name="Picture 2" descr="J:\kq10s1ss\Leena\LAD\Kärry\kärryä22jp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84" t="26608" b="18311"/>
          <a:stretch/>
        </p:blipFill>
        <p:spPr bwMode="auto">
          <a:xfrm>
            <a:off x="369101" y="2957409"/>
            <a:ext cx="3717743" cy="189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841" y="2847334"/>
            <a:ext cx="3185837" cy="254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92719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EE8216"/>
                </a:solidFill>
              </a:rPr>
              <a:t>Process</a:t>
            </a:r>
            <a:endParaRPr lang="en-GB" dirty="0">
              <a:solidFill>
                <a:srgbClr val="EE821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449261"/>
          </a:xfrm>
        </p:spPr>
        <p:txBody>
          <a:bodyPr/>
          <a:lstStyle/>
          <a:p>
            <a:r>
              <a:rPr lang="en-GB" dirty="0" smtClean="0"/>
              <a:t>Two goals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Hänninen, Järvinen, </a:t>
            </a:r>
            <a:r>
              <a:rPr lang="fi-FI" dirty="0" err="1"/>
              <a:t>Raudaskoski</a:t>
            </a:r>
            <a:r>
              <a:rPr lang="fi-FI" dirty="0"/>
              <a:t> ja Venäläinen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7</a:t>
            </a:fld>
            <a:endParaRPr lang="fi-FI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8.10.2012</a:t>
            </a:r>
            <a:endParaRPr lang="fi-FI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15509" y="2206682"/>
            <a:ext cx="2297297" cy="95253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PERSONAL TRAILER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072222" y="2206682"/>
            <a:ext cx="2404039" cy="47626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COMMUNITY TRAILER</a:t>
            </a:r>
          </a:p>
        </p:txBody>
      </p:sp>
      <p:sp>
        <p:nvSpPr>
          <p:cNvPr id="12" name="Down Arrow 11"/>
          <p:cNvSpPr/>
          <p:nvPr/>
        </p:nvSpPr>
        <p:spPr>
          <a:xfrm>
            <a:off x="2130969" y="2792044"/>
            <a:ext cx="455325" cy="38542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106414" y="3319172"/>
            <a:ext cx="2504436" cy="70211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itchFamily="34" charset="0"/>
              <a:buNone/>
            </a:pPr>
            <a:r>
              <a:rPr lang="fi-FI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Prototype</a:t>
            </a:r>
            <a:endParaRPr lang="fi-FI" sz="2800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072221" y="3319172"/>
            <a:ext cx="2404038" cy="70211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itchFamily="34" charset="0"/>
              <a:buNone/>
            </a:pPr>
            <a:r>
              <a:rPr lang="fi-FI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Service </a:t>
            </a:r>
            <a:r>
              <a:rPr lang="fi-FI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concept</a:t>
            </a:r>
            <a:endParaRPr lang="fi-FI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6046578" y="2792045"/>
            <a:ext cx="455325" cy="38542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997356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782273" y="3906982"/>
            <a:ext cx="2433714" cy="1439141"/>
          </a:xfrm>
          <a:prstGeom prst="rect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EE8216"/>
                </a:solidFill>
              </a:rPr>
              <a:t>Personal trailer</a:t>
            </a:r>
            <a:endParaRPr lang="en-GB" dirty="0">
              <a:solidFill>
                <a:srgbClr val="EE82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Hänninen, Järvinen, </a:t>
            </a:r>
            <a:r>
              <a:rPr lang="fi-FI" dirty="0" err="1"/>
              <a:t>Raudaskoski</a:t>
            </a:r>
            <a:r>
              <a:rPr lang="fi-FI" dirty="0"/>
              <a:t> ja Venäläinen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8</a:t>
            </a:fld>
            <a:endParaRPr lang="fi-FI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8.10.2012</a:t>
            </a:r>
            <a:endParaRPr lang="fi-FI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83567" y="1231323"/>
            <a:ext cx="2807639" cy="2806688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endParaRPr lang="fi-FI" sz="2400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Simple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and compact</a:t>
            </a: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Light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and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easy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to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trail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behind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a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bike</a:t>
            </a: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Easy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attach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and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remove</a:t>
            </a: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Bag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or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other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items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are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fastened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to a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simple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frame</a:t>
            </a: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82272" y="3951998"/>
            <a:ext cx="2520281" cy="1316193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BAG</a:t>
            </a: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A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unique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bag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from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weather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resistant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and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durable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materials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will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be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designed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to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be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used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with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this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trailer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.</a:t>
            </a: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endParaRPr lang="fi-FI" sz="2400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</a:pP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1" name="Picture 2" descr="J:\kq10s1ss\Leena\LAD\Kärry\kärryä22jp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84" t="26608" b="18311"/>
          <a:stretch/>
        </p:blipFill>
        <p:spPr bwMode="auto">
          <a:xfrm>
            <a:off x="4566856" y="2385298"/>
            <a:ext cx="3470670" cy="176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J:\kq10s1ss\Leena\LAD\Kärry\kärryä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5" t="25241" r="37" b="16906"/>
          <a:stretch/>
        </p:blipFill>
        <p:spPr bwMode="auto">
          <a:xfrm>
            <a:off x="4379820" y="569233"/>
            <a:ext cx="3657706" cy="1816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J:\kq10s1ss\Leena\LAD\Kärry\kärryä2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08" t="27580" b="20783"/>
          <a:stretch/>
        </p:blipFill>
        <p:spPr bwMode="auto">
          <a:xfrm>
            <a:off x="4566856" y="4151588"/>
            <a:ext cx="3470670" cy="172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04685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EE8216"/>
                </a:solidFill>
              </a:rPr>
              <a:t>Prototyping</a:t>
            </a:r>
            <a:endParaRPr lang="en-GB" dirty="0">
              <a:solidFill>
                <a:srgbClr val="EE821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Hänninen, Järvinen, </a:t>
            </a:r>
            <a:r>
              <a:rPr lang="fi-FI" dirty="0" err="1"/>
              <a:t>Raudaskoski</a:t>
            </a:r>
            <a:r>
              <a:rPr lang="fi-FI" dirty="0"/>
              <a:t> ja Venäläinen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9</a:t>
            </a:fld>
            <a:endParaRPr lang="fi-FI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8.10.2012</a:t>
            </a:r>
            <a:endParaRPr lang="fi-FI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4213" y="1436689"/>
            <a:ext cx="3469776" cy="3948112"/>
          </a:xfrm>
        </p:spPr>
        <p:txBody>
          <a:bodyPr/>
          <a:lstStyle/>
          <a:p>
            <a:pPr marL="0" indent="0">
              <a:buNone/>
            </a:pPr>
            <a:r>
              <a:rPr lang="fi-FI" dirty="0" err="1" smtClean="0"/>
              <a:t>First</a:t>
            </a:r>
            <a:r>
              <a:rPr lang="fi-FI" dirty="0" smtClean="0"/>
              <a:t> version</a:t>
            </a:r>
          </a:p>
          <a:p>
            <a:pPr marL="0" indent="0">
              <a:buNone/>
            </a:pPr>
            <a:endParaRPr lang="fi-FI" dirty="0"/>
          </a:p>
          <a:p>
            <a:r>
              <a:rPr lang="fi-FI" sz="2000" dirty="0" err="1" smtClean="0"/>
              <a:t>Wooden</a:t>
            </a:r>
            <a:r>
              <a:rPr lang="fi-FI" sz="2000" dirty="0" smtClean="0"/>
              <a:t> </a:t>
            </a:r>
            <a:r>
              <a:rPr lang="fi-FI" sz="2000" dirty="0" err="1" smtClean="0"/>
              <a:t>structure</a:t>
            </a:r>
            <a:endParaRPr lang="fi-FI" sz="2000" dirty="0" smtClean="0"/>
          </a:p>
          <a:p>
            <a:endParaRPr lang="fi-FI" sz="2000" dirty="0" smtClean="0"/>
          </a:p>
          <a:p>
            <a:r>
              <a:rPr lang="fi-FI" sz="2000" dirty="0" smtClean="0"/>
              <a:t>Attached to the </a:t>
            </a:r>
            <a:r>
              <a:rPr lang="fi-FI" sz="2000" dirty="0" err="1" smtClean="0"/>
              <a:t>bike’s</a:t>
            </a:r>
            <a:r>
              <a:rPr lang="fi-FI" sz="2000" dirty="0" smtClean="0"/>
              <a:t> </a:t>
            </a:r>
            <a:r>
              <a:rPr lang="fi-FI" sz="2000" dirty="0" err="1" smtClean="0"/>
              <a:t>saddle</a:t>
            </a:r>
            <a:r>
              <a:rPr lang="fi-FI" sz="2000" dirty="0" smtClean="0"/>
              <a:t> </a:t>
            </a:r>
            <a:r>
              <a:rPr lang="fi-FI" sz="2000" dirty="0" err="1" smtClean="0"/>
              <a:t>pipe</a:t>
            </a:r>
            <a:endParaRPr lang="fi-FI" sz="2000" dirty="0" smtClean="0"/>
          </a:p>
          <a:p>
            <a:endParaRPr lang="fi-FI" sz="2000" dirty="0" smtClean="0"/>
          </a:p>
          <a:p>
            <a:r>
              <a:rPr lang="fi-FI" sz="2000" dirty="0" smtClean="0"/>
              <a:t>2 </a:t>
            </a:r>
            <a:r>
              <a:rPr lang="fi-FI" sz="2000" dirty="0" err="1" smtClean="0"/>
              <a:t>moving</a:t>
            </a:r>
            <a:r>
              <a:rPr lang="fi-FI" sz="2000" dirty="0" smtClean="0"/>
              <a:t> </a:t>
            </a:r>
            <a:r>
              <a:rPr lang="fi-FI" sz="2000" dirty="0" err="1" smtClean="0"/>
              <a:t>joints</a:t>
            </a:r>
            <a:r>
              <a:rPr lang="fi-FI" sz="2000" dirty="0"/>
              <a:t> </a:t>
            </a:r>
            <a:r>
              <a:rPr lang="fi-FI" sz="2000" dirty="0" err="1" smtClean="0"/>
              <a:t>next</a:t>
            </a:r>
            <a:r>
              <a:rPr lang="fi-FI" sz="2000" dirty="0" smtClean="0"/>
              <a:t> to </a:t>
            </a:r>
            <a:r>
              <a:rPr lang="fi-FI" sz="2000" dirty="0" err="1" smtClean="0"/>
              <a:t>to</a:t>
            </a:r>
            <a:r>
              <a:rPr lang="fi-FI" sz="2000" dirty="0" smtClean="0"/>
              <a:t> </a:t>
            </a:r>
            <a:r>
              <a:rPr lang="fi-FI" sz="2000" dirty="0" err="1" smtClean="0"/>
              <a:t>fastening</a:t>
            </a:r>
            <a:r>
              <a:rPr lang="fi-FI" sz="2000" dirty="0" smtClean="0"/>
              <a:t> </a:t>
            </a:r>
            <a:r>
              <a:rPr lang="fi-FI" sz="2000" dirty="0" err="1" smtClean="0"/>
              <a:t>point</a:t>
            </a:r>
            <a:r>
              <a:rPr lang="fi-FI" sz="2000" dirty="0" smtClean="0"/>
              <a:t> on </a:t>
            </a:r>
            <a:r>
              <a:rPr lang="fi-FI" sz="2000" dirty="0" err="1" smtClean="0"/>
              <a:t>saddle</a:t>
            </a:r>
            <a:r>
              <a:rPr lang="fi-FI" sz="2000" dirty="0" smtClean="0"/>
              <a:t> </a:t>
            </a:r>
            <a:r>
              <a:rPr lang="fi-FI" sz="2000" dirty="0" err="1" smtClean="0"/>
              <a:t>pipe</a:t>
            </a:r>
            <a:endParaRPr lang="fi-FI" sz="2000" dirty="0"/>
          </a:p>
        </p:txBody>
      </p:sp>
      <p:pic>
        <p:nvPicPr>
          <p:cNvPr id="1026" name="Picture 2" descr="C:\Users\leenara\Downloads\kuv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51798" y="1440169"/>
            <a:ext cx="5049462" cy="377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86408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a_Esityspohja_en_v021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noProof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Metropolia_strategia 2">
    <a:dk1>
      <a:srgbClr val="000000"/>
    </a:dk1>
    <a:lt1>
      <a:srgbClr val="FFFFFF"/>
    </a:lt1>
    <a:dk2>
      <a:srgbClr val="F08A00"/>
    </a:dk2>
    <a:lt2>
      <a:srgbClr val="808080"/>
    </a:lt2>
    <a:accent1>
      <a:srgbClr val="C9DD03"/>
    </a:accent1>
    <a:accent2>
      <a:srgbClr val="F9E300"/>
    </a:accent2>
    <a:accent3>
      <a:srgbClr val="FFFFFF"/>
    </a:accent3>
    <a:accent4>
      <a:srgbClr val="000000"/>
    </a:accent4>
    <a:accent5>
      <a:srgbClr val="E1EBAA"/>
    </a:accent5>
    <a:accent6>
      <a:srgbClr val="E2CE00"/>
    </a:accent6>
    <a:hlink>
      <a:srgbClr val="F08A00"/>
    </a:hlink>
    <a:folHlink>
      <a:srgbClr val="D52B1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481</TotalTime>
  <Words>527</Words>
  <Application>Microsoft Office PowerPoint</Application>
  <PresentationFormat>On-screen Show (4:3)</PresentationFormat>
  <Paragraphs>134</Paragraphs>
  <Slides>19</Slides>
  <Notes>0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  <vt:variant>
        <vt:lpstr>Custom Shows</vt:lpstr>
      </vt:variant>
      <vt:variant>
        <vt:i4>18</vt:i4>
      </vt:variant>
    </vt:vector>
  </HeadingPairs>
  <TitlesOfParts>
    <vt:vector size="38" baseType="lpstr">
      <vt:lpstr>Metropolia_Esityspohja_en_v021</vt:lpstr>
      <vt:lpstr>BICYCLE TRAILER</vt:lpstr>
      <vt:lpstr>What, why and where?</vt:lpstr>
      <vt:lpstr>Our target</vt:lpstr>
      <vt:lpstr>Challenges</vt:lpstr>
      <vt:lpstr>Process</vt:lpstr>
      <vt:lpstr>Process</vt:lpstr>
      <vt:lpstr>Process</vt:lpstr>
      <vt:lpstr>Personal trailer</vt:lpstr>
      <vt:lpstr>Prototyping</vt:lpstr>
      <vt:lpstr>Prototyping</vt:lpstr>
      <vt:lpstr>Prototyping</vt:lpstr>
      <vt:lpstr>Prototyping</vt:lpstr>
      <vt:lpstr>Prototyping</vt:lpstr>
      <vt:lpstr>Prototyping</vt:lpstr>
      <vt:lpstr>Final product</vt:lpstr>
      <vt:lpstr>Final product</vt:lpstr>
      <vt:lpstr>PowerPoint Presentation</vt:lpstr>
      <vt:lpstr>Add-ons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Päivi Mahkonen</dc:creator>
  <cp:lastModifiedBy>Metropolia</cp:lastModifiedBy>
  <cp:revision>44</cp:revision>
  <dcterms:created xsi:type="dcterms:W3CDTF">2012-08-17T08:00:51Z</dcterms:created>
  <dcterms:modified xsi:type="dcterms:W3CDTF">2012-10-08T08:48:04Z</dcterms:modified>
</cp:coreProperties>
</file>