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32262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23993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959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11663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89068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60416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37781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80922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76157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401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128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C4755-DB64-49C6-A441-5B841B6F555C}" type="datetimeFigureOut">
              <a:rPr lang="fi-FI" smtClean="0"/>
              <a:t>1.10.2012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3B28A-EA85-4A28-82C9-65B39D9D251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6449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3.png"/><Relationship Id="rId5" Type="http://schemas.openxmlformats.org/officeDocument/2006/relationships/image" Target="../media/image7.jpeg"/><Relationship Id="rId10" Type="http://schemas.openxmlformats.org/officeDocument/2006/relationships/image" Target="../media/image11.jpeg"/><Relationship Id="rId4" Type="http://schemas.openxmlformats.org/officeDocument/2006/relationships/image" Target="../media/image6.png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437112"/>
            <a:ext cx="3744416" cy="156181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/>
          <a:lstStyle/>
          <a:p>
            <a:r>
              <a:rPr lang="fi-FI" b="1" dirty="0" smtClean="0">
                <a:latin typeface="Tw Cen MT" pitchFamily="34" charset="0"/>
              </a:rPr>
              <a:t>BICYCLE TRAILER</a:t>
            </a:r>
            <a:endParaRPr lang="fi-FI" b="1" dirty="0">
              <a:latin typeface="Tw Cen M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2780928"/>
            <a:ext cx="3744416" cy="1270992"/>
          </a:xfrm>
        </p:spPr>
        <p:txBody>
          <a:bodyPr>
            <a:normAutofit/>
          </a:bodyPr>
          <a:lstStyle/>
          <a:p>
            <a:pPr algn="l"/>
            <a:r>
              <a:rPr lang="fi-FI" dirty="0" smtClean="0">
                <a:latin typeface="Arial Narrow" pitchFamily="34" charset="0"/>
              </a:rPr>
              <a:t>A </a:t>
            </a:r>
            <a:r>
              <a:rPr lang="fi-FI" dirty="0" err="1" smtClean="0">
                <a:latin typeface="Arial Narrow" pitchFamily="34" charset="0"/>
              </a:rPr>
              <a:t>solution</a:t>
            </a:r>
            <a:r>
              <a:rPr lang="fi-FI" dirty="0" smtClean="0">
                <a:latin typeface="Arial Narrow" pitchFamily="34" charset="0"/>
              </a:rPr>
              <a:t> for </a:t>
            </a:r>
            <a:r>
              <a:rPr lang="fi-FI" dirty="0" err="1" smtClean="0">
                <a:latin typeface="Arial Narrow" pitchFamily="34" charset="0"/>
              </a:rPr>
              <a:t>flexible</a:t>
            </a:r>
            <a:r>
              <a:rPr lang="fi-FI" dirty="0" smtClean="0">
                <a:latin typeface="Arial Narrow" pitchFamily="34" charset="0"/>
              </a:rPr>
              <a:t> </a:t>
            </a:r>
            <a:r>
              <a:rPr lang="fi-FI" dirty="0" err="1" smtClean="0">
                <a:latin typeface="Arial Narrow" pitchFamily="34" charset="0"/>
              </a:rPr>
              <a:t>bicycle</a:t>
            </a:r>
            <a:r>
              <a:rPr lang="fi-FI" dirty="0" smtClean="0">
                <a:latin typeface="Arial Narrow" pitchFamily="34" charset="0"/>
              </a:rPr>
              <a:t> </a:t>
            </a:r>
            <a:r>
              <a:rPr lang="fi-FI" dirty="0" err="1" smtClean="0">
                <a:latin typeface="Arial Narrow" pitchFamily="34" charset="0"/>
              </a:rPr>
              <a:t>transportation</a:t>
            </a:r>
            <a:r>
              <a:rPr lang="fi-FI" dirty="0" smtClean="0">
                <a:latin typeface="Arial Narrow" pitchFamily="34" charset="0"/>
              </a:rPr>
              <a:t> </a:t>
            </a:r>
            <a:endParaRPr lang="fi-FI" dirty="0"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68896" y="4149080"/>
            <a:ext cx="1440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i-FI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Hänninen</a:t>
            </a:r>
          </a:p>
          <a:p>
            <a:pPr algn="r"/>
            <a:r>
              <a:rPr lang="fi-FI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Järvinen</a:t>
            </a:r>
          </a:p>
          <a:p>
            <a:pPr algn="r"/>
            <a:r>
              <a:rPr lang="fi-FI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Raudaskoski</a:t>
            </a:r>
            <a:endParaRPr lang="fi-FI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  <a:p>
            <a:pPr algn="r"/>
            <a:r>
              <a:rPr lang="fi-FI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Venäläinen</a:t>
            </a:r>
            <a:endParaRPr lang="fi-FI" i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4156" y="404664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Subtitle 2"/>
          <p:cNvSpPr txBox="1">
            <a:spLocks/>
          </p:cNvSpPr>
          <p:nvPr/>
        </p:nvSpPr>
        <p:spPr>
          <a:xfrm>
            <a:off x="1979711" y="1484784"/>
            <a:ext cx="5129345" cy="12709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fi-FI" sz="1200" spc="300" dirty="0" smtClean="0">
                <a:latin typeface="Tw Cen MT" pitchFamily="34" charset="0"/>
              </a:rPr>
              <a:t>INNOVATION PROJECT</a:t>
            </a:r>
            <a:endParaRPr lang="fi-FI" sz="1200" spc="300" dirty="0">
              <a:latin typeface="Tw Cen MT" pitchFamily="34" charset="0"/>
            </a:endParaRPr>
          </a:p>
        </p:txBody>
      </p:sp>
      <p:sp>
        <p:nvSpPr>
          <p:cNvPr id="18" name="Freeform 17"/>
          <p:cNvSpPr/>
          <p:nvPr/>
        </p:nvSpPr>
        <p:spPr>
          <a:xfrm>
            <a:off x="-17755" y="5928001"/>
            <a:ext cx="8708994" cy="468451"/>
          </a:xfrm>
          <a:custGeom>
            <a:avLst/>
            <a:gdLst>
              <a:gd name="connsiteX0" fmla="*/ 0 w 8708994"/>
              <a:gd name="connsiteY0" fmla="*/ 64426 h 468451"/>
              <a:gd name="connsiteX1" fmla="*/ 5255580 w 8708994"/>
              <a:gd name="connsiteY1" fmla="*/ 28916 h 468451"/>
              <a:gd name="connsiteX2" fmla="*/ 6090081 w 8708994"/>
              <a:gd name="connsiteY2" fmla="*/ 392900 h 468451"/>
              <a:gd name="connsiteX3" fmla="*/ 7208668 w 8708994"/>
              <a:gd name="connsiteY3" fmla="*/ 2282 h 468451"/>
              <a:gd name="connsiteX4" fmla="*/ 8558073 w 8708994"/>
              <a:gd name="connsiteY4" fmla="*/ 241980 h 468451"/>
              <a:gd name="connsiteX5" fmla="*/ 8540318 w 8708994"/>
              <a:gd name="connsiteY5" fmla="*/ 455044 h 468451"/>
              <a:gd name="connsiteX6" fmla="*/ 8708994 w 8708994"/>
              <a:gd name="connsiteY6" fmla="*/ 428411 h 468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8994" h="468451">
                <a:moveTo>
                  <a:pt x="0" y="64426"/>
                </a:moveTo>
                <a:cubicBezTo>
                  <a:pt x="2120283" y="19298"/>
                  <a:pt x="4240567" y="-25830"/>
                  <a:pt x="5255580" y="28916"/>
                </a:cubicBezTo>
                <a:cubicBezTo>
                  <a:pt x="6270593" y="83662"/>
                  <a:pt x="5764566" y="397339"/>
                  <a:pt x="6090081" y="392900"/>
                </a:cubicBezTo>
                <a:cubicBezTo>
                  <a:pt x="6415596" y="388461"/>
                  <a:pt x="6797336" y="27435"/>
                  <a:pt x="7208668" y="2282"/>
                </a:cubicBezTo>
                <a:cubicBezTo>
                  <a:pt x="7620000" y="-22871"/>
                  <a:pt x="8336131" y="166520"/>
                  <a:pt x="8558073" y="241980"/>
                </a:cubicBezTo>
                <a:cubicBezTo>
                  <a:pt x="8780015" y="317440"/>
                  <a:pt x="8515165" y="423972"/>
                  <a:pt x="8540318" y="455044"/>
                </a:cubicBezTo>
                <a:cubicBezTo>
                  <a:pt x="8565471" y="486116"/>
                  <a:pt x="8637232" y="457263"/>
                  <a:pt x="8708994" y="428411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4466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0724" y="5578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CONCLUSIONS</a:t>
            </a:r>
            <a:endParaRPr lang="fi-FI" sz="4000" b="1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071389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Existing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solutions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are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expensive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not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suitable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for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all-around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use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Still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ser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profiles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have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carefully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selected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Concepts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from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the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previous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group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lack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focus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when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addressing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key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issues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Focus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!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152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0"/>
            <a:ext cx="9159291" cy="6885384"/>
            <a:chOff x="0" y="0"/>
            <a:chExt cx="9159291" cy="6885384"/>
          </a:xfrm>
        </p:grpSpPr>
        <p:sp>
          <p:nvSpPr>
            <p:cNvPr id="5" name="Rectangle 4"/>
            <p:cNvSpPr/>
            <p:nvPr/>
          </p:nvSpPr>
          <p:spPr>
            <a:xfrm>
              <a:off x="0" y="6639163"/>
              <a:ext cx="9144000" cy="218837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0" y="0"/>
              <a:ext cx="9144000" cy="119675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i-FI"/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931596" y="5569669"/>
              <a:ext cx="1104900" cy="955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0" y="6639163"/>
              <a:ext cx="69824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i-FI" sz="1000" dirty="0" smtClean="0">
                  <a:solidFill>
                    <a:schemeClr val="bg1"/>
                  </a:solidFill>
                </a:rPr>
                <a:t>LAD – LIIKKUVAN ARJEN DESIGN | POLKUPYÖRÄKÄRRY | Hänninen, Järvinen, </a:t>
              </a:r>
              <a:r>
                <a:rPr lang="fi-FI" sz="1000" dirty="0" err="1" smtClean="0">
                  <a:solidFill>
                    <a:schemeClr val="bg1"/>
                  </a:solidFill>
                </a:rPr>
                <a:t>Raudaskoski</a:t>
              </a:r>
              <a:r>
                <a:rPr lang="fi-FI" sz="1000" dirty="0" smtClean="0">
                  <a:solidFill>
                    <a:schemeClr val="bg1"/>
                  </a:solidFill>
                </a:rPr>
                <a:t> ja Venäläinen | Metropolia 2012 </a:t>
              </a:r>
              <a:endParaRPr lang="fi-FI" sz="1000" dirty="0">
                <a:solidFill>
                  <a:schemeClr val="bg1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6789" y="767738"/>
              <a:ext cx="1451251" cy="60532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8040" y="767738"/>
              <a:ext cx="1451251" cy="6053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78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OUR TARGET</a:t>
            </a:r>
            <a:endParaRPr lang="fi-FI" sz="4000" b="1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3358" y="1844824"/>
            <a:ext cx="7104986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To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create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product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a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service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which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address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the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needs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of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our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user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groups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in an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efficient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a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versatile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way</a:t>
            </a:r>
            <a:endParaRPr lang="fi-FI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To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combine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everything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functional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from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the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previous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concepts</a:t>
            </a:r>
            <a:endParaRPr lang="fi-FI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One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that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operates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in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variable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situations</a:t>
            </a:r>
            <a:endParaRPr lang="fi-FI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Service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concept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that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is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based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on the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possibilities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advantages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of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community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living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owning</a:t>
            </a:r>
            <a:endParaRPr lang="fi-FI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The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product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is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primarily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targeted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the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values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possibilities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of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Marja-Vantaa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neighborhood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but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can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be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easily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applied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any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similar</a:t>
            </a:r>
            <a:r>
              <a:rPr lang="fi-FI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0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environments</a:t>
            </a:r>
            <a:endParaRPr lang="fi-FI" sz="20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endParaRPr lang="fi-FI" sz="20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84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2276872"/>
            <a:ext cx="7272808" cy="3096344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Existing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solutions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Cycler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profiles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Previously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in LAD: How to transport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large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items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children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Marja-Vantaa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0" y="0"/>
            <a:ext cx="9159291" cy="6885384"/>
            <a:chOff x="0" y="0"/>
            <a:chExt cx="9159291" cy="6885384"/>
          </a:xfrm>
        </p:grpSpPr>
        <p:grpSp>
          <p:nvGrpSpPr>
            <p:cNvPr id="24" name="Group 23"/>
            <p:cNvGrpSpPr/>
            <p:nvPr/>
          </p:nvGrpSpPr>
          <p:grpSpPr>
            <a:xfrm>
              <a:off x="0" y="0"/>
              <a:ext cx="9144000" cy="6885384"/>
              <a:chOff x="0" y="0"/>
              <a:chExt cx="9144000" cy="688538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0" y="6639163"/>
                <a:ext cx="9144000" cy="218837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>
                  <a:solidFill>
                    <a:schemeClr val="tx1"/>
                  </a:solidFill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0" y="0"/>
                <a:ext cx="9144000" cy="1196752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i-FI"/>
              </a:p>
            </p:txBody>
          </p:sp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7931596" y="5569669"/>
                <a:ext cx="1104900" cy="9556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0" y="6639163"/>
                <a:ext cx="698241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i-FI" sz="1000" dirty="0" smtClean="0">
                    <a:solidFill>
                      <a:schemeClr val="bg1"/>
                    </a:solidFill>
                  </a:rPr>
                  <a:t>LAD – LIIKKUVAN ARJEN DESIGN | POLKUPYÖRÄKÄRRY | Hänninen, Järvinen, </a:t>
                </a:r>
                <a:r>
                  <a:rPr lang="fi-FI" sz="1000" dirty="0" err="1" smtClean="0">
                    <a:solidFill>
                      <a:schemeClr val="bg1"/>
                    </a:solidFill>
                  </a:rPr>
                  <a:t>Raudaskoski</a:t>
                </a:r>
                <a:r>
                  <a:rPr lang="fi-FI" sz="1000" dirty="0" smtClean="0">
                    <a:solidFill>
                      <a:schemeClr val="bg1"/>
                    </a:solidFill>
                  </a:rPr>
                  <a:t> ja Venäläinen | Metropolia 2012 </a:t>
                </a:r>
                <a:endParaRPr lang="fi-FI" sz="1000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56789" y="767738"/>
              <a:ext cx="1451251" cy="605325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08040" y="767738"/>
              <a:ext cx="1451251" cy="605325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6" y="557808"/>
            <a:ext cx="9144006" cy="1143000"/>
          </a:xfrm>
        </p:spPr>
        <p:txBody>
          <a:bodyPr>
            <a:no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STARTING POINT</a:t>
            </a:r>
            <a:endParaRPr lang="fi-FI" sz="4000" b="1" dirty="0">
              <a:latin typeface="Tw Cen M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57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9" r="7344"/>
          <a:stretch/>
        </p:blipFill>
        <p:spPr bwMode="auto">
          <a:xfrm>
            <a:off x="4226152" y="2540382"/>
            <a:ext cx="2032987" cy="1705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0009" y="4391141"/>
            <a:ext cx="2518074" cy="1888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62" y="4391141"/>
            <a:ext cx="1872208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391141"/>
            <a:ext cx="2448272" cy="1885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79" b="7120"/>
          <a:stretch/>
        </p:blipFill>
        <p:spPr bwMode="auto">
          <a:xfrm>
            <a:off x="6156176" y="3051180"/>
            <a:ext cx="2460983" cy="1115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84" r="4805" b="10136"/>
          <a:stretch/>
        </p:blipFill>
        <p:spPr bwMode="auto">
          <a:xfrm>
            <a:off x="6444735" y="1484784"/>
            <a:ext cx="2493513" cy="1462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78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3200" b="1" dirty="0" smtClean="0">
                <a:latin typeface="Tw Cen MT" pitchFamily="34" charset="0"/>
              </a:rPr>
              <a:t>EXISTING SOLUTIONS</a:t>
            </a:r>
            <a:endParaRPr lang="fi-FI" sz="3200" b="1" dirty="0">
              <a:latin typeface="Tw Cen MT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62" y="2697128"/>
            <a:ext cx="1895797" cy="16452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5"/>
          <a:stretch/>
        </p:blipFill>
        <p:spPr>
          <a:xfrm>
            <a:off x="2121984" y="2697309"/>
            <a:ext cx="2086026" cy="164502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91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600" y="1700808"/>
            <a:ext cx="712879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i-FI" sz="2400" dirty="0" smtClean="0"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i-FI" sz="2400" dirty="0" smtClean="0">
                <a:latin typeface="Arial Narrow" pitchFamily="34" charset="0"/>
              </a:rPr>
              <a:t>The </a:t>
            </a:r>
            <a:r>
              <a:rPr lang="fi-FI" sz="2400" dirty="0" err="1" smtClean="0">
                <a:latin typeface="Arial Narrow" pitchFamily="34" charset="0"/>
              </a:rPr>
              <a:t>concept</a:t>
            </a:r>
            <a:r>
              <a:rPr lang="fi-FI" sz="2400" dirty="0" smtClean="0">
                <a:latin typeface="Arial Narrow" pitchFamily="34" charset="0"/>
              </a:rPr>
              <a:t> is </a:t>
            </a:r>
            <a:r>
              <a:rPr lang="fi-FI" sz="2400" dirty="0" err="1" smtClean="0">
                <a:latin typeface="Arial Narrow" pitchFamily="34" charset="0"/>
              </a:rPr>
              <a:t>directed</a:t>
            </a:r>
            <a:r>
              <a:rPr lang="fi-FI" sz="2400" dirty="0" smtClean="0">
                <a:latin typeface="Arial Narrow" pitchFamily="34" charset="0"/>
              </a:rPr>
              <a:t> at the </a:t>
            </a:r>
            <a:r>
              <a:rPr lang="fi-FI" sz="2400" dirty="0" err="1" smtClean="0">
                <a:latin typeface="Arial Narrow" pitchFamily="34" charset="0"/>
              </a:rPr>
              <a:t>following</a:t>
            </a:r>
            <a:r>
              <a:rPr lang="fi-FI" sz="2400" dirty="0" smtClean="0">
                <a:latin typeface="Arial Narrow" pitchFamily="34" charset="0"/>
              </a:rPr>
              <a:t> </a:t>
            </a:r>
            <a:r>
              <a:rPr lang="fi-FI" sz="2400" dirty="0" err="1" smtClean="0">
                <a:latin typeface="Arial Narrow" pitchFamily="34" charset="0"/>
              </a:rPr>
              <a:t>user</a:t>
            </a:r>
            <a:r>
              <a:rPr lang="fi-FI" sz="2400" dirty="0" smtClean="0">
                <a:latin typeface="Arial Narrow" pitchFamily="34" charset="0"/>
              </a:rPr>
              <a:t> </a:t>
            </a:r>
            <a:r>
              <a:rPr lang="fi-FI" sz="2400" dirty="0" err="1" smtClean="0">
                <a:latin typeface="Arial Narrow" pitchFamily="34" charset="0"/>
              </a:rPr>
              <a:t>types</a:t>
            </a:r>
            <a:r>
              <a:rPr lang="fi-FI" sz="2400" dirty="0" smtClean="0">
                <a:latin typeface="Arial Narrow" pitchFamily="34" charset="0"/>
              </a:rPr>
              <a:t>:</a:t>
            </a:r>
          </a:p>
          <a:p>
            <a:pPr marL="0" indent="0">
              <a:lnSpc>
                <a:spcPct val="150000"/>
              </a:lnSpc>
              <a:buNone/>
            </a:pPr>
            <a:endParaRPr lang="fi-FI" sz="24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latin typeface="Arial Narrow" pitchFamily="34" charset="0"/>
              </a:rPr>
              <a:t>Practical</a:t>
            </a:r>
            <a:r>
              <a:rPr lang="fi-FI" sz="2400" dirty="0" smtClean="0">
                <a:latin typeface="Arial Narrow" pitchFamily="34" charset="0"/>
              </a:rPr>
              <a:t> </a:t>
            </a:r>
            <a:r>
              <a:rPr lang="fi-FI" sz="2400" dirty="0" err="1" smtClean="0">
                <a:latin typeface="Arial Narrow" pitchFamily="34" charset="0"/>
              </a:rPr>
              <a:t>cycler</a:t>
            </a:r>
            <a:endParaRPr lang="fi-FI" sz="24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latin typeface="Arial Narrow" pitchFamily="34" charset="0"/>
              </a:rPr>
              <a:t>Economical</a:t>
            </a:r>
            <a:r>
              <a:rPr lang="fi-FI" sz="2400" dirty="0" smtClean="0">
                <a:latin typeface="Arial Narrow" pitchFamily="34" charset="0"/>
              </a:rPr>
              <a:t> </a:t>
            </a:r>
            <a:r>
              <a:rPr lang="fi-FI" sz="2400" dirty="0" err="1" smtClean="0">
                <a:latin typeface="Arial Narrow" pitchFamily="34" charset="0"/>
              </a:rPr>
              <a:t>cycler</a:t>
            </a:r>
            <a:endParaRPr lang="fi-FI" sz="2400" dirty="0" smtClean="0"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latin typeface="Arial Narrow" pitchFamily="34" charset="0"/>
              </a:rPr>
              <a:t>Ecological</a:t>
            </a:r>
            <a:r>
              <a:rPr lang="fi-FI" sz="2400" dirty="0" smtClean="0">
                <a:latin typeface="Arial Narrow" pitchFamily="34" charset="0"/>
              </a:rPr>
              <a:t> </a:t>
            </a:r>
            <a:r>
              <a:rPr lang="fi-FI" sz="2400" dirty="0" err="1" smtClean="0">
                <a:latin typeface="Arial Narrow" pitchFamily="34" charset="0"/>
              </a:rPr>
              <a:t>cycler</a:t>
            </a:r>
            <a:endParaRPr lang="fi-FI" sz="2400" dirty="0">
              <a:latin typeface="Arial Narrow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668" y="54868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CYCLER PROFILES</a:t>
            </a:r>
            <a:endParaRPr lang="fi-FI" sz="4000" b="1" dirty="0">
              <a:latin typeface="Tw Cen MT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1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7808"/>
            <a:ext cx="5364088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PREVIOUSLY ON LAD</a:t>
            </a:r>
            <a:endParaRPr lang="fi-FI" sz="4000" b="1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521543"/>
            <a:ext cx="447484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Concepts</a:t>
            </a:r>
            <a:r>
              <a:rPr lang="fi-FI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from</a:t>
            </a:r>
            <a:r>
              <a:rPr lang="fi-FI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previous</a:t>
            </a:r>
            <a:r>
              <a:rPr lang="fi-FI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group</a:t>
            </a:r>
            <a:r>
              <a:rPr lang="fi-FI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: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Everyman’s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Shopping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9135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03" t="13605" r="22304" b="8914"/>
          <a:stretch/>
        </p:blipFill>
        <p:spPr bwMode="auto">
          <a:xfrm>
            <a:off x="3995936" y="2996952"/>
            <a:ext cx="3828498" cy="3178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78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PREVIOUSLY ON LAD</a:t>
            </a:r>
            <a:endParaRPr lang="fi-FI" sz="4000" b="1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999381"/>
            <a:ext cx="4546848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Everyman’s</a:t>
            </a:r>
            <a:r>
              <a:rPr lang="fi-FI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Option for a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children’s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safety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seat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Affordable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Foldable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59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63"/>
          <a:stretch/>
        </p:blipFill>
        <p:spPr bwMode="auto">
          <a:xfrm>
            <a:off x="3347864" y="3561680"/>
            <a:ext cx="4695877" cy="2747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78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PREVIOUSLY ON LAD</a:t>
            </a:r>
            <a:endParaRPr lang="fi-FI" sz="4000" b="1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7374" y="1979894"/>
            <a:ext cx="627504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Shopping</a:t>
            </a:r>
            <a:r>
              <a:rPr lang="fi-FI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Stackable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saves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space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Easy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clean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Advertising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space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09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567" y="2924944"/>
            <a:ext cx="4320479" cy="2346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78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>
                <a:latin typeface="Tw Cen MT" pitchFamily="34" charset="0"/>
              </a:rPr>
              <a:t>PREVIOUSLY ON LAD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999381"/>
            <a:ext cx="5688632" cy="5462067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Community</a:t>
            </a:r>
            <a:r>
              <a:rPr lang="fi-FI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trailer</a:t>
            </a:r>
            <a:endParaRPr lang="fi-FI" sz="2400" b="1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Community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owned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Easy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to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attach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or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remove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Universal look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Kept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in common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spaces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Leased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out with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e.g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 a leasing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card</a:t>
            </a: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07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6639163"/>
            <a:ext cx="9144000" cy="21883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1967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931596" y="5569669"/>
            <a:ext cx="11049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639163"/>
            <a:ext cx="69824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chemeClr val="bg1"/>
                </a:solidFill>
              </a:rPr>
              <a:t>LAD – LIIKKUVAN ARJEN DESIGN | POLKUPYÖRÄKÄRRY | Hänninen, Järvinen, </a:t>
            </a:r>
            <a:r>
              <a:rPr lang="fi-FI" sz="1000" dirty="0" err="1" smtClean="0">
                <a:solidFill>
                  <a:schemeClr val="bg1"/>
                </a:solidFill>
              </a:rPr>
              <a:t>Raudaskoski</a:t>
            </a:r>
            <a:r>
              <a:rPr lang="fi-FI" sz="1000" dirty="0" smtClean="0">
                <a:solidFill>
                  <a:schemeClr val="bg1"/>
                </a:solidFill>
              </a:rPr>
              <a:t> ja Venäläinen | Metropolia 2012 </a:t>
            </a:r>
            <a:endParaRPr lang="fi-FI" sz="1000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5780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fi-FI" sz="4000" b="1" dirty="0" smtClean="0">
                <a:latin typeface="Tw Cen MT" pitchFamily="34" charset="0"/>
              </a:rPr>
              <a:t>MARJA-VANTAA</a:t>
            </a:r>
            <a:endParaRPr lang="fi-FI" sz="4000" b="1" dirty="0">
              <a:latin typeface="Tw Cen M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21132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Marja-Vantaa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is a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neighborhood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under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construction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where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public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transportation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,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cycling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and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pedestrians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have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been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key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issues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when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planning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the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area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>
              <a:lnSpc>
                <a:spcPct val="150000"/>
              </a:lnSpc>
            </a:pP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New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opportunities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for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cycling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also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bring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new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challenges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for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bicycle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 </a:t>
            </a:r>
            <a:r>
              <a:rPr lang="fi-FI" sz="2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transportation</a:t>
            </a:r>
            <a:r>
              <a:rPr lang="fi-FI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 Narrow" pitchFamily="34" charset="0"/>
              </a:rPr>
              <a:t>.</a:t>
            </a:r>
            <a:endParaRPr lang="fi-FI" sz="2400" dirty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i-FI" sz="2400" dirty="0" smtClean="0">
              <a:solidFill>
                <a:schemeClr val="tx1">
                  <a:lumMod val="75000"/>
                  <a:lumOff val="2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6789" y="767738"/>
            <a:ext cx="1451251" cy="605325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040" y="767738"/>
            <a:ext cx="1451251" cy="60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950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</TotalTime>
  <Words>449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BICYCLE TRAILER</vt:lpstr>
      <vt:lpstr>STARTING POINT</vt:lpstr>
      <vt:lpstr>EXISTING SOLUTIONS</vt:lpstr>
      <vt:lpstr>CYCLER PROFILES</vt:lpstr>
      <vt:lpstr>PREVIOUSLY ON LAD</vt:lpstr>
      <vt:lpstr>PREVIOUSLY ON LAD</vt:lpstr>
      <vt:lpstr>PREVIOUSLY ON LAD</vt:lpstr>
      <vt:lpstr>PREVIOUSLY ON LAD</vt:lpstr>
      <vt:lpstr>MARJA-VANTAA</vt:lpstr>
      <vt:lpstr>CONCLUSIONS</vt:lpstr>
      <vt:lpstr>OUR TARGET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Polkupyöräkärry</dc:title>
  <dc:creator>Metropolia</dc:creator>
  <cp:lastModifiedBy>Metropolia</cp:lastModifiedBy>
  <cp:revision>30</cp:revision>
  <dcterms:created xsi:type="dcterms:W3CDTF">2012-08-22T08:41:09Z</dcterms:created>
  <dcterms:modified xsi:type="dcterms:W3CDTF">2012-10-01T10:31:50Z</dcterms:modified>
</cp:coreProperties>
</file>