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Default Extension="wdp" ContentType="image/vnd.ms-photo"/>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68" r:id="rId3"/>
    <p:sldId id="263" r:id="rId4"/>
    <p:sldId id="257" r:id="rId5"/>
    <p:sldId id="258" r:id="rId6"/>
    <p:sldId id="260" r:id="rId7"/>
    <p:sldId id="261" r:id="rId8"/>
    <p:sldId id="266" r:id="rId9"/>
    <p:sldId id="267" r:id="rId10"/>
    <p:sldId id="269" r:id="rId11"/>
    <p:sldId id="264" r:id="rId12"/>
    <p:sldId id="265" r:id="rId13"/>
    <p:sldId id="262" r:id="rId14"/>
    <p:sldId id="270" r:id="rId15"/>
    <p:sldId id="271" r:id="rId16"/>
    <p:sldId id="272" r:id="rId17"/>
    <p:sldId id="273" r:id="rId18"/>
  </p:sldIdLst>
  <p:sldSz cx="9144000" cy="6858000" type="screen4x3"/>
  <p:notesSz cx="6858000" cy="9144000"/>
  <p:defaultText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92" d="100"/>
          <a:sy n="92" d="100"/>
        </p:scale>
        <p:origin x="-816"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esProps" Target="presProps.xml"/><Relationship Id="rId21" Type="http://schemas.openxmlformats.org/officeDocument/2006/relationships/viewProps" Target="viewProps.xml"/><Relationship Id="rId22" Type="http://schemas.openxmlformats.org/officeDocument/2006/relationships/theme" Target="theme/theme1.xml"/><Relationship Id="rId23"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Otsikkodia">
    <p:spTree>
      <p:nvGrpSpPr>
        <p:cNvPr id="1" name=""/>
        <p:cNvGrpSpPr/>
        <p:nvPr/>
      </p:nvGrpSpPr>
      <p:grpSpPr>
        <a:xfrm>
          <a:off x="0" y="0"/>
          <a:ext cx="0" cy="0"/>
          <a:chOff x="0" y="0"/>
          <a:chExt cx="0" cy="0"/>
        </a:xfrm>
      </p:grpSpPr>
      <p:sp>
        <p:nvSpPr>
          <p:cNvPr id="2" name="Otsikko 1"/>
          <p:cNvSpPr>
            <a:spLocks noGrp="1"/>
          </p:cNvSpPr>
          <p:nvPr>
            <p:ph type="ctrTitle"/>
          </p:nvPr>
        </p:nvSpPr>
        <p:spPr>
          <a:xfrm>
            <a:off x="685800" y="2130425"/>
            <a:ext cx="7772400" cy="1470025"/>
          </a:xfrm>
        </p:spPr>
        <p:txBody>
          <a:bodyPr/>
          <a:lstStyle/>
          <a:p>
            <a:r>
              <a:rPr lang="fi-FI" smtClean="0"/>
              <a:t>Muokkaa perustyylejä osoitt.</a:t>
            </a:r>
            <a:endParaRPr lang="fi-FI"/>
          </a:p>
        </p:txBody>
      </p:sp>
      <p:sp>
        <p:nvSpPr>
          <p:cNvPr id="3" name="Alaotsikk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i-FI" smtClean="0"/>
              <a:t>Muokkaa alaotsikon perustyyliä osoitt.</a:t>
            </a:r>
            <a:endParaRPr lang="fi-FI"/>
          </a:p>
        </p:txBody>
      </p:sp>
      <p:sp>
        <p:nvSpPr>
          <p:cNvPr id="4" name="Päiväyksen paikkamerkki 3"/>
          <p:cNvSpPr>
            <a:spLocks noGrp="1"/>
          </p:cNvSpPr>
          <p:nvPr>
            <p:ph type="dt" sz="half" idx="10"/>
          </p:nvPr>
        </p:nvSpPr>
        <p:spPr/>
        <p:txBody>
          <a:bodyPr/>
          <a:lstStyle/>
          <a:p>
            <a:fld id="{BFC47945-1389-C14C-867E-6487F9526F06}" type="datetimeFigureOut">
              <a:rPr lang="fi-FI" smtClean="0"/>
              <a:pPr/>
              <a:t>30.8.2012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Otsikko ja pystysuora teksti">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osoitt.</a:t>
            </a:r>
            <a:endParaRPr lang="fi-FI"/>
          </a:p>
        </p:txBody>
      </p:sp>
      <p:sp>
        <p:nvSpPr>
          <p:cNvPr id="3" name="Pystysuoran tekstin paikkamerkki 2"/>
          <p:cNvSpPr>
            <a:spLocks noGrp="1"/>
          </p:cNvSpPr>
          <p:nvPr>
            <p:ph type="body" orient="vert" idx="1"/>
          </p:nvPr>
        </p:nvSpPr>
        <p:spPr/>
        <p:txBody>
          <a:bodyPr vert="eaVert"/>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yksen paikkamerkki 3"/>
          <p:cNvSpPr>
            <a:spLocks noGrp="1"/>
          </p:cNvSpPr>
          <p:nvPr>
            <p:ph type="dt" sz="half" idx="10"/>
          </p:nvPr>
        </p:nvSpPr>
        <p:spPr/>
        <p:txBody>
          <a:bodyPr/>
          <a:lstStyle/>
          <a:p>
            <a:fld id="{BFC47945-1389-C14C-867E-6487F9526F06}" type="datetimeFigureOut">
              <a:rPr lang="fi-FI" smtClean="0"/>
              <a:pPr/>
              <a:t>30.8.2012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Pystysuora otsikko ja teksti">
    <p:spTree>
      <p:nvGrpSpPr>
        <p:cNvPr id="1" name=""/>
        <p:cNvGrpSpPr/>
        <p:nvPr/>
      </p:nvGrpSpPr>
      <p:grpSpPr>
        <a:xfrm>
          <a:off x="0" y="0"/>
          <a:ext cx="0" cy="0"/>
          <a:chOff x="0" y="0"/>
          <a:chExt cx="0" cy="0"/>
        </a:xfrm>
      </p:grpSpPr>
      <p:sp>
        <p:nvSpPr>
          <p:cNvPr id="2" name="Pystysuuntainen otsikko 1"/>
          <p:cNvSpPr>
            <a:spLocks noGrp="1"/>
          </p:cNvSpPr>
          <p:nvPr>
            <p:ph type="title" orient="vert"/>
          </p:nvPr>
        </p:nvSpPr>
        <p:spPr>
          <a:xfrm>
            <a:off x="6629400" y="274638"/>
            <a:ext cx="2057400" cy="5851525"/>
          </a:xfrm>
        </p:spPr>
        <p:txBody>
          <a:bodyPr vert="eaVert"/>
          <a:lstStyle/>
          <a:p>
            <a:r>
              <a:rPr lang="fi-FI" smtClean="0"/>
              <a:t>Muokkaa perustyylejä osoitt.</a:t>
            </a:r>
            <a:endParaRPr lang="fi-FI"/>
          </a:p>
        </p:txBody>
      </p:sp>
      <p:sp>
        <p:nvSpPr>
          <p:cNvPr id="3" name="Pystysuoran tekstin paikkamerkki 2"/>
          <p:cNvSpPr>
            <a:spLocks noGrp="1"/>
          </p:cNvSpPr>
          <p:nvPr>
            <p:ph type="body" orient="vert" idx="1"/>
          </p:nvPr>
        </p:nvSpPr>
        <p:spPr>
          <a:xfrm>
            <a:off x="457200" y="274638"/>
            <a:ext cx="6019800" cy="5851525"/>
          </a:xfrm>
        </p:spPr>
        <p:txBody>
          <a:bodyPr vert="eaVert"/>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yksen paikkamerkki 3"/>
          <p:cNvSpPr>
            <a:spLocks noGrp="1"/>
          </p:cNvSpPr>
          <p:nvPr>
            <p:ph type="dt" sz="half" idx="10"/>
          </p:nvPr>
        </p:nvSpPr>
        <p:spPr/>
        <p:txBody>
          <a:bodyPr/>
          <a:lstStyle/>
          <a:p>
            <a:fld id="{BFC47945-1389-C14C-867E-6487F9526F06}" type="datetimeFigureOut">
              <a:rPr lang="fi-FI" smtClean="0"/>
              <a:pPr/>
              <a:t>30.8.2012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osoitt.</a:t>
            </a:r>
            <a:endParaRPr lang="fi-FI"/>
          </a:p>
        </p:txBody>
      </p:sp>
      <p:sp>
        <p:nvSpPr>
          <p:cNvPr id="3" name="Sisällön paikkamerkki 2"/>
          <p:cNvSpPr>
            <a:spLocks noGrp="1"/>
          </p:cNvSpPr>
          <p:nvPr>
            <p:ph idx="1"/>
          </p:nvPr>
        </p:nvSpPr>
        <p:spPr/>
        <p:txBody>
          <a:body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Päiväyksen paikkamerkki 3"/>
          <p:cNvSpPr>
            <a:spLocks noGrp="1"/>
          </p:cNvSpPr>
          <p:nvPr>
            <p:ph type="dt" sz="half" idx="10"/>
          </p:nvPr>
        </p:nvSpPr>
        <p:spPr/>
        <p:txBody>
          <a:bodyPr/>
          <a:lstStyle/>
          <a:p>
            <a:fld id="{BFC47945-1389-C14C-867E-6487F9526F06}" type="datetimeFigureOut">
              <a:rPr lang="fi-FI" smtClean="0"/>
              <a:pPr/>
              <a:t>30.8.2012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Osan ylätunniste">
    <p:spTree>
      <p:nvGrpSpPr>
        <p:cNvPr id="1" name=""/>
        <p:cNvGrpSpPr/>
        <p:nvPr/>
      </p:nvGrpSpPr>
      <p:grpSpPr>
        <a:xfrm>
          <a:off x="0" y="0"/>
          <a:ext cx="0" cy="0"/>
          <a:chOff x="0" y="0"/>
          <a:chExt cx="0" cy="0"/>
        </a:xfrm>
      </p:grpSpPr>
      <p:sp>
        <p:nvSpPr>
          <p:cNvPr id="2" name="Otsikko 1"/>
          <p:cNvSpPr>
            <a:spLocks noGrp="1"/>
          </p:cNvSpPr>
          <p:nvPr>
            <p:ph type="title"/>
          </p:nvPr>
        </p:nvSpPr>
        <p:spPr>
          <a:xfrm>
            <a:off x="722313" y="4406900"/>
            <a:ext cx="7772400" cy="1362075"/>
          </a:xfrm>
        </p:spPr>
        <p:txBody>
          <a:bodyPr anchor="t"/>
          <a:lstStyle>
            <a:lvl1pPr algn="l">
              <a:defRPr sz="4000" b="1" cap="all"/>
            </a:lvl1pPr>
          </a:lstStyle>
          <a:p>
            <a:r>
              <a:rPr lang="fi-FI" smtClean="0"/>
              <a:t>Muokkaa perustyylejä osoitt.</a:t>
            </a:r>
            <a:endParaRPr lang="fi-FI"/>
          </a:p>
        </p:txBody>
      </p:sp>
      <p:sp>
        <p:nvSpPr>
          <p:cNvPr id="3" name="Tekstin paikkamerkki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i-FI" smtClean="0"/>
              <a:t>Muokkaa tekstin perustyylejä osoittamalla</a:t>
            </a:r>
          </a:p>
        </p:txBody>
      </p:sp>
      <p:sp>
        <p:nvSpPr>
          <p:cNvPr id="4" name="Päiväyksen paikkamerkki 3"/>
          <p:cNvSpPr>
            <a:spLocks noGrp="1"/>
          </p:cNvSpPr>
          <p:nvPr>
            <p:ph type="dt" sz="half" idx="10"/>
          </p:nvPr>
        </p:nvSpPr>
        <p:spPr/>
        <p:txBody>
          <a:bodyPr/>
          <a:lstStyle/>
          <a:p>
            <a:fld id="{BFC47945-1389-C14C-867E-6487F9526F06}" type="datetimeFigureOut">
              <a:rPr lang="fi-FI" smtClean="0"/>
              <a:pPr/>
              <a:t>30.8.2012</a:t>
            </a:fld>
            <a:endParaRPr lang="fi-FI"/>
          </a:p>
        </p:txBody>
      </p:sp>
      <p:sp>
        <p:nvSpPr>
          <p:cNvPr id="5" name="Alatunnisteen paikkamerkki 4"/>
          <p:cNvSpPr>
            <a:spLocks noGrp="1"/>
          </p:cNvSpPr>
          <p:nvPr>
            <p:ph type="ftr" sz="quarter" idx="11"/>
          </p:nvPr>
        </p:nvSpPr>
        <p:spPr/>
        <p:txBody>
          <a:bodyPr/>
          <a:lstStyle/>
          <a:p>
            <a:endParaRPr lang="fi-FI"/>
          </a:p>
        </p:txBody>
      </p:sp>
      <p:sp>
        <p:nvSpPr>
          <p:cNvPr id="6" name="Dian numeron paikkamerkki 5"/>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Kaksi sisältökohdetta">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osoitt.</a:t>
            </a:r>
            <a:endParaRPr lang="fi-FI"/>
          </a:p>
        </p:txBody>
      </p:sp>
      <p:sp>
        <p:nvSpPr>
          <p:cNvPr id="3" name="Sisällön paikkamerkki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Sisällön paikkamerkki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Päiväyksen paikkamerkki 4"/>
          <p:cNvSpPr>
            <a:spLocks noGrp="1"/>
          </p:cNvSpPr>
          <p:nvPr>
            <p:ph type="dt" sz="half" idx="10"/>
          </p:nvPr>
        </p:nvSpPr>
        <p:spPr/>
        <p:txBody>
          <a:bodyPr/>
          <a:lstStyle/>
          <a:p>
            <a:fld id="{BFC47945-1389-C14C-867E-6487F9526F06}" type="datetimeFigureOut">
              <a:rPr lang="fi-FI" smtClean="0"/>
              <a:pPr/>
              <a:t>30.8.2012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tailu">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lvl1pPr>
              <a:defRPr/>
            </a:lvl1pPr>
          </a:lstStyle>
          <a:p>
            <a:r>
              <a:rPr lang="fi-FI" smtClean="0"/>
              <a:t>Muokkaa perustyylejä osoitt.</a:t>
            </a:r>
            <a:endParaRPr lang="fi-FI"/>
          </a:p>
        </p:txBody>
      </p:sp>
      <p:sp>
        <p:nvSpPr>
          <p:cNvPr id="3" name="Tekstin paikkamerkki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osoittamalla</a:t>
            </a:r>
          </a:p>
        </p:txBody>
      </p:sp>
      <p:sp>
        <p:nvSpPr>
          <p:cNvPr id="4" name="Sisällön paikkamerkki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5" name="Tekstin paikkamerkki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i-FI" smtClean="0"/>
              <a:t>Muokkaa tekstin perustyylejä osoittamalla</a:t>
            </a:r>
          </a:p>
        </p:txBody>
      </p:sp>
      <p:sp>
        <p:nvSpPr>
          <p:cNvPr id="6" name="Sisällön paikkamerkki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7" name="Päiväyksen paikkamerkki 6"/>
          <p:cNvSpPr>
            <a:spLocks noGrp="1"/>
          </p:cNvSpPr>
          <p:nvPr>
            <p:ph type="dt" sz="half" idx="10"/>
          </p:nvPr>
        </p:nvSpPr>
        <p:spPr/>
        <p:txBody>
          <a:bodyPr/>
          <a:lstStyle/>
          <a:p>
            <a:fld id="{BFC47945-1389-C14C-867E-6487F9526F06}" type="datetimeFigureOut">
              <a:rPr lang="fi-FI" smtClean="0"/>
              <a:pPr/>
              <a:t>30.8.2012</a:t>
            </a:fld>
            <a:endParaRPr lang="fi-FI"/>
          </a:p>
        </p:txBody>
      </p:sp>
      <p:sp>
        <p:nvSpPr>
          <p:cNvPr id="8" name="Alatunnisteen paikkamerkki 7"/>
          <p:cNvSpPr>
            <a:spLocks noGrp="1"/>
          </p:cNvSpPr>
          <p:nvPr>
            <p:ph type="ftr" sz="quarter" idx="11"/>
          </p:nvPr>
        </p:nvSpPr>
        <p:spPr/>
        <p:txBody>
          <a:bodyPr/>
          <a:lstStyle/>
          <a:p>
            <a:endParaRPr lang="fi-FI"/>
          </a:p>
        </p:txBody>
      </p:sp>
      <p:sp>
        <p:nvSpPr>
          <p:cNvPr id="9" name="Dian numeron paikkamerkki 8"/>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Vain otsikko">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smtClean="0"/>
              <a:t>Muokkaa perustyylejä osoitt.</a:t>
            </a:r>
            <a:endParaRPr lang="fi-FI"/>
          </a:p>
        </p:txBody>
      </p:sp>
      <p:sp>
        <p:nvSpPr>
          <p:cNvPr id="3" name="Päiväyksen paikkamerkki 2"/>
          <p:cNvSpPr>
            <a:spLocks noGrp="1"/>
          </p:cNvSpPr>
          <p:nvPr>
            <p:ph type="dt" sz="half" idx="10"/>
          </p:nvPr>
        </p:nvSpPr>
        <p:spPr/>
        <p:txBody>
          <a:bodyPr/>
          <a:lstStyle/>
          <a:p>
            <a:fld id="{BFC47945-1389-C14C-867E-6487F9526F06}" type="datetimeFigureOut">
              <a:rPr lang="fi-FI" smtClean="0"/>
              <a:pPr/>
              <a:t>30.8.2012</a:t>
            </a:fld>
            <a:endParaRPr lang="fi-FI"/>
          </a:p>
        </p:txBody>
      </p:sp>
      <p:sp>
        <p:nvSpPr>
          <p:cNvPr id="4" name="Alatunnisteen paikkamerkki 3"/>
          <p:cNvSpPr>
            <a:spLocks noGrp="1"/>
          </p:cNvSpPr>
          <p:nvPr>
            <p:ph type="ftr" sz="quarter" idx="11"/>
          </p:nvPr>
        </p:nvSpPr>
        <p:spPr/>
        <p:txBody>
          <a:bodyPr/>
          <a:lstStyle/>
          <a:p>
            <a:endParaRPr lang="fi-FI"/>
          </a:p>
        </p:txBody>
      </p:sp>
      <p:sp>
        <p:nvSpPr>
          <p:cNvPr id="5" name="Dian numeron paikkamerkki 4"/>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Tyhjä">
    <p:spTree>
      <p:nvGrpSpPr>
        <p:cNvPr id="1" name=""/>
        <p:cNvGrpSpPr/>
        <p:nvPr/>
      </p:nvGrpSpPr>
      <p:grpSpPr>
        <a:xfrm>
          <a:off x="0" y="0"/>
          <a:ext cx="0" cy="0"/>
          <a:chOff x="0" y="0"/>
          <a:chExt cx="0" cy="0"/>
        </a:xfrm>
      </p:grpSpPr>
      <p:sp>
        <p:nvSpPr>
          <p:cNvPr id="2" name="Päiväyksen paikkamerkki 1"/>
          <p:cNvSpPr>
            <a:spLocks noGrp="1"/>
          </p:cNvSpPr>
          <p:nvPr>
            <p:ph type="dt" sz="half" idx="10"/>
          </p:nvPr>
        </p:nvSpPr>
        <p:spPr/>
        <p:txBody>
          <a:bodyPr/>
          <a:lstStyle/>
          <a:p>
            <a:fld id="{BFC47945-1389-C14C-867E-6487F9526F06}" type="datetimeFigureOut">
              <a:rPr lang="fi-FI" smtClean="0"/>
              <a:pPr/>
              <a:t>30.8.2012</a:t>
            </a:fld>
            <a:endParaRPr lang="fi-FI"/>
          </a:p>
        </p:txBody>
      </p:sp>
      <p:sp>
        <p:nvSpPr>
          <p:cNvPr id="3" name="Alatunnisteen paikkamerkki 2"/>
          <p:cNvSpPr>
            <a:spLocks noGrp="1"/>
          </p:cNvSpPr>
          <p:nvPr>
            <p:ph type="ftr" sz="quarter" idx="11"/>
          </p:nvPr>
        </p:nvSpPr>
        <p:spPr/>
        <p:txBody>
          <a:bodyPr/>
          <a:lstStyle/>
          <a:p>
            <a:endParaRPr lang="fi-FI"/>
          </a:p>
        </p:txBody>
      </p:sp>
      <p:sp>
        <p:nvSpPr>
          <p:cNvPr id="4" name="Dian numeron paikkamerkki 3"/>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Otsikollinen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457200" y="273050"/>
            <a:ext cx="3008313" cy="1162050"/>
          </a:xfrm>
        </p:spPr>
        <p:txBody>
          <a:bodyPr anchor="b"/>
          <a:lstStyle>
            <a:lvl1pPr algn="l">
              <a:defRPr sz="2000" b="1"/>
            </a:lvl1pPr>
          </a:lstStyle>
          <a:p>
            <a:r>
              <a:rPr lang="fi-FI" smtClean="0"/>
              <a:t>Muokkaa perustyylejä osoitt.</a:t>
            </a:r>
            <a:endParaRPr lang="fi-FI"/>
          </a:p>
        </p:txBody>
      </p:sp>
      <p:sp>
        <p:nvSpPr>
          <p:cNvPr id="3" name="Sisällön paikkamerkki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i-FI" smtClean="0"/>
              <a:t>Muokkaa tekstin perustyylejä osoittamalla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Tekstin paikkamerkki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osoittamalla</a:t>
            </a:r>
          </a:p>
        </p:txBody>
      </p:sp>
      <p:sp>
        <p:nvSpPr>
          <p:cNvPr id="5" name="Päiväyksen paikkamerkki 4"/>
          <p:cNvSpPr>
            <a:spLocks noGrp="1"/>
          </p:cNvSpPr>
          <p:nvPr>
            <p:ph type="dt" sz="half" idx="10"/>
          </p:nvPr>
        </p:nvSpPr>
        <p:spPr/>
        <p:txBody>
          <a:bodyPr/>
          <a:lstStyle/>
          <a:p>
            <a:fld id="{BFC47945-1389-C14C-867E-6487F9526F06}" type="datetimeFigureOut">
              <a:rPr lang="fi-FI" smtClean="0"/>
              <a:pPr/>
              <a:t>30.8.2012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Otsikollinen kuva">
    <p:spTree>
      <p:nvGrpSpPr>
        <p:cNvPr id="1" name=""/>
        <p:cNvGrpSpPr/>
        <p:nvPr/>
      </p:nvGrpSpPr>
      <p:grpSpPr>
        <a:xfrm>
          <a:off x="0" y="0"/>
          <a:ext cx="0" cy="0"/>
          <a:chOff x="0" y="0"/>
          <a:chExt cx="0" cy="0"/>
        </a:xfrm>
      </p:grpSpPr>
      <p:sp>
        <p:nvSpPr>
          <p:cNvPr id="2" name="Otsikko 1"/>
          <p:cNvSpPr>
            <a:spLocks noGrp="1"/>
          </p:cNvSpPr>
          <p:nvPr>
            <p:ph type="title"/>
          </p:nvPr>
        </p:nvSpPr>
        <p:spPr>
          <a:xfrm>
            <a:off x="1792288" y="4800600"/>
            <a:ext cx="5486400" cy="566738"/>
          </a:xfrm>
        </p:spPr>
        <p:txBody>
          <a:bodyPr anchor="b"/>
          <a:lstStyle>
            <a:lvl1pPr algn="l">
              <a:defRPr sz="2000" b="1"/>
            </a:lvl1pPr>
          </a:lstStyle>
          <a:p>
            <a:r>
              <a:rPr lang="fi-FI" smtClean="0"/>
              <a:t>Muokkaa perustyylejä osoitt.</a:t>
            </a:r>
            <a:endParaRPr lang="fi-FI"/>
          </a:p>
        </p:txBody>
      </p:sp>
      <p:sp>
        <p:nvSpPr>
          <p:cNvPr id="3" name="Kuvan paikkamerkki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kstin paikkamerkki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i-FI" smtClean="0"/>
              <a:t>Muokkaa tekstin perustyylejä osoittamalla</a:t>
            </a:r>
          </a:p>
        </p:txBody>
      </p:sp>
      <p:sp>
        <p:nvSpPr>
          <p:cNvPr id="5" name="Päiväyksen paikkamerkki 4"/>
          <p:cNvSpPr>
            <a:spLocks noGrp="1"/>
          </p:cNvSpPr>
          <p:nvPr>
            <p:ph type="dt" sz="half" idx="10"/>
          </p:nvPr>
        </p:nvSpPr>
        <p:spPr/>
        <p:txBody>
          <a:bodyPr/>
          <a:lstStyle/>
          <a:p>
            <a:fld id="{BFC47945-1389-C14C-867E-6487F9526F06}" type="datetimeFigureOut">
              <a:rPr lang="fi-FI" smtClean="0"/>
              <a:pPr/>
              <a:t>30.8.2012</a:t>
            </a:fld>
            <a:endParaRPr lang="fi-FI"/>
          </a:p>
        </p:txBody>
      </p:sp>
      <p:sp>
        <p:nvSpPr>
          <p:cNvPr id="6" name="Alatunnisteen paikkamerkki 5"/>
          <p:cNvSpPr>
            <a:spLocks noGrp="1"/>
          </p:cNvSpPr>
          <p:nvPr>
            <p:ph type="ftr" sz="quarter" idx="11"/>
          </p:nvPr>
        </p:nvSpPr>
        <p:spPr/>
        <p:txBody>
          <a:bodyPr/>
          <a:lstStyle/>
          <a:p>
            <a:endParaRPr lang="fi-FI"/>
          </a:p>
        </p:txBody>
      </p:sp>
      <p:sp>
        <p:nvSpPr>
          <p:cNvPr id="7" name="Dian numeron paikkamerkki 6"/>
          <p:cNvSpPr>
            <a:spLocks noGrp="1"/>
          </p:cNvSpPr>
          <p:nvPr>
            <p:ph type="sldNum" sz="quarter" idx="12"/>
          </p:nvPr>
        </p:nvSpPr>
        <p:spPr/>
        <p:txBody>
          <a:bodyPr/>
          <a:lstStyle/>
          <a:p>
            <a:fld id="{10DC1F1B-31FF-9F41-BD6A-AFA83EC7FEF8}" type="slidenum">
              <a:rPr lang="fi-FI" smtClean="0"/>
              <a:pPr/>
              <a:t>‹#›</a:t>
            </a:fld>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Otsikon paikkamerkki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Muokkaa perustyylejä osoitt.</a:t>
            </a:r>
            <a:endParaRPr lang="fi-FI"/>
          </a:p>
        </p:txBody>
      </p:sp>
      <p:sp>
        <p:nvSpPr>
          <p:cNvPr id="3" name="Tekstin paikkamerkki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Muokkaa tekstin perustyylejä osoittamalla</a:t>
            </a:r>
          </a:p>
          <a:p>
            <a:pPr lvl="1"/>
            <a:r>
              <a:rPr lang="en-US" smtClean="0"/>
              <a:t>toinen taso</a:t>
            </a:r>
          </a:p>
          <a:p>
            <a:pPr lvl="2"/>
            <a:r>
              <a:rPr lang="en-US" smtClean="0"/>
              <a:t>kolmas taso</a:t>
            </a:r>
          </a:p>
          <a:p>
            <a:pPr lvl="3"/>
            <a:r>
              <a:rPr lang="en-US" smtClean="0"/>
              <a:t>neljäs taso</a:t>
            </a:r>
          </a:p>
          <a:p>
            <a:pPr lvl="4"/>
            <a:r>
              <a:rPr lang="en-US" smtClean="0"/>
              <a:t>viides taso</a:t>
            </a:r>
            <a:endParaRPr lang="fi-FI"/>
          </a:p>
        </p:txBody>
      </p:sp>
      <p:sp>
        <p:nvSpPr>
          <p:cNvPr id="4" name="Päiväyksen paikkamerkki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C47945-1389-C14C-867E-6487F9526F06}" type="datetimeFigureOut">
              <a:rPr lang="fi-FI" smtClean="0"/>
              <a:pPr/>
              <a:t>30.8.2012</a:t>
            </a:fld>
            <a:endParaRPr lang="fi-FI"/>
          </a:p>
        </p:txBody>
      </p:sp>
      <p:sp>
        <p:nvSpPr>
          <p:cNvPr id="5" name="Alatunnisteen paikkamerkki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Dian numeron paikkamerkki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DC1F1B-31FF-9F41-BD6A-AFA83EC7FEF8}" type="slidenum">
              <a:rPr lang="fi-FI" smtClean="0"/>
              <a:pPr/>
              <a:t>‹#›</a:t>
            </a:fld>
            <a:endParaRPr lang="fi-FI"/>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i-FI"/>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jpeg"/><Relationship Id="rId5" Type="http://schemas.microsoft.com/office/2007/relationships/hdphoto" Target="../media/hdphoto2.wdp"/><Relationship Id="rId6"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hyperlink" Target="http://www.thl.fi"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google.fi/imgres?hl=en&amp;client=firefox-a&amp;hs=qO&amp;sa=X&amp;rls=org.mozilla:fi:official&amp;biw=1440&amp;bih=714&amp;tbm=isch&amp;prmd=imvnso&amp;tbnid=IzgRswXu1zjhXM:&amp;imgrefurl=http://www.telvis.fi/filmiopas/elokuvat/27881/nalle+puh/&amp;docid=UPZqGBjr4HnDfM&amp;imgurl=http://www.telvis.fi/images/filmiopas/titles/27/27881.jpg&amp;w=225&amp;h=151&amp;ei=Tfk1UMrAIInS4QSs5YCYBA&amp;zoom=1&amp;iact=hc&amp;vpx=697&amp;vpy=195&amp;dur=11&amp;hovh=120&amp;hovw=180&amp;tx=56&amp;ty=29&amp;sig=104617376916827493051&amp;page=1&amp;tbnh=120&amp;tbnw=180&amp;start=0&amp;ndsp=19&amp;ved=1t:429,r:3,s:0,i:79" TargetMode="External"/><Relationship Id="rId4" Type="http://schemas.openxmlformats.org/officeDocument/2006/relationships/hyperlink" Target="http://www.google.fi/imgres?hl=en&amp;client=firefox-a&amp;hs=qO&amp;sa=X&amp;rls=org.mozilla:fi:official&amp;biw=1440&amp;bih=714&amp;tbm=isch&amp;prmd=imvnso&amp;tbnid=IzgRswXu1zjhXM:&amp;imgrefurl=http://www.telvis.fi/filmiopas/elokuvat/27881/nalle+puh/&amp;docid=UPZqGBjr4HnDfM&amp;imgurl=http://www.telvis.fi/images/filmiopas/titles/27/27881.jpg&amp;w=225&amp;h=151&amp;ei=Tfk1UMrAIInS4QSs5YCYBA&amp;zoom=1&amp;iact=hc&amp;vpx=697&amp;vpy=195&amp;dur=11&amp;hovh=120&amp;hovw=180&amp;tx=80&amp;ty=56&amp;sig=104617376916827493051&amp;page=1&amp;tbnh=120&amp;tbnw=180&amp;start=0&amp;ndsp=19&amp;ved=1t:429,r:3,s:0,i:79" TargetMode="External"/><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hyperlink" Target="http://www.google.fi/imgres?hl=en&amp;client=firefox-a&amp;hs=cmp&amp;sa=X&amp;rls=org.mozilla:fi:official&amp;biw=1440&amp;bih=714&amp;tbm=isch&amp;prmd=imvns&amp;tbnid=wN0gZAVlG3r_pM:&amp;imgrefurl=http://fi.wikipedia.org/wiki/Touho_Ankka&amp;docid=TpVt4sKWin9qnM&amp;imgurl=http://upload.wikimedia.org/wikipedia/fi/c/c7/Touho_Ankka.gif&amp;w=200&amp;h=123&amp;ei=Efo1UIm8K4j04QTR2YCgDQ&amp;zoom=1&amp;iact=hc&amp;vpx=254&amp;vpy=213&amp;dur=113&amp;hovh=98&amp;hovw=160&amp;tx=91&amp;ty=28&amp;sig=104617376916827493051&amp;page=1&amp;tbnh=98&amp;tbnw=160&amp;start=0&amp;ndsp=20&amp;ved=1t:429,r:0,s:0,i:70"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microsoft.com/office/2007/relationships/hdphoto" Target="../media/hdphoto3.wdp"/></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hyperlink" Target="http://Source"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liikenneturva.fi" TargetMode="External"/><Relationship Id="rId3" Type="http://schemas.openxmlformats.org/officeDocument/2006/relationships/hyperlink" Target="http://www.hel.fi/hki/nk/fi/Vapaa-aika/Liikennetoiminta/Lasten+liikennekaupunki"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ctrTitle"/>
          </p:nvPr>
        </p:nvSpPr>
        <p:spPr>
          <a:xfrm>
            <a:off x="695672" y="3393713"/>
            <a:ext cx="7772400" cy="1470025"/>
          </a:xfrm>
        </p:spPr>
        <p:txBody>
          <a:bodyPr/>
          <a:lstStyle/>
          <a:p>
            <a:r>
              <a:rPr lang="fi-FI" dirty="0" smtClean="0"/>
              <a:t>”</a:t>
            </a:r>
            <a:r>
              <a:rPr lang="fi-FI" dirty="0" err="1" smtClean="0"/>
              <a:t>School</a:t>
            </a:r>
            <a:r>
              <a:rPr lang="fi-FI" dirty="0" smtClean="0"/>
              <a:t> </a:t>
            </a:r>
            <a:r>
              <a:rPr lang="fi-FI" dirty="0" err="1" smtClean="0"/>
              <a:t>Path</a:t>
            </a:r>
            <a:r>
              <a:rPr lang="fi-FI" dirty="0" smtClean="0"/>
              <a:t>”</a:t>
            </a:r>
            <a:br>
              <a:rPr lang="fi-FI" dirty="0" smtClean="0"/>
            </a:br>
            <a:r>
              <a:rPr lang="fi-FI" sz="2800" dirty="0" err="1" smtClean="0"/>
              <a:t>material</a:t>
            </a:r>
            <a:r>
              <a:rPr lang="fi-FI" sz="2800" dirty="0" smtClean="0"/>
              <a:t> </a:t>
            </a:r>
            <a:r>
              <a:rPr lang="fi-FI" sz="2800" dirty="0" err="1" smtClean="0"/>
              <a:t>analysis</a:t>
            </a:r>
            <a:endParaRPr lang="fi-FI" sz="2800" dirty="0"/>
          </a:p>
        </p:txBody>
      </p:sp>
      <p:sp>
        <p:nvSpPr>
          <p:cNvPr id="3" name="Alaotsikko 2"/>
          <p:cNvSpPr>
            <a:spLocks noGrp="1"/>
          </p:cNvSpPr>
          <p:nvPr>
            <p:ph type="subTitle" idx="1"/>
          </p:nvPr>
        </p:nvSpPr>
        <p:spPr>
          <a:xfrm>
            <a:off x="6248400" y="5029200"/>
            <a:ext cx="2209800" cy="1257300"/>
          </a:xfrm>
        </p:spPr>
        <p:txBody>
          <a:bodyPr>
            <a:normAutofit/>
          </a:bodyPr>
          <a:lstStyle/>
          <a:p>
            <a:pPr algn="r"/>
            <a:r>
              <a:rPr lang="fi-FI" sz="1800" dirty="0" smtClean="0"/>
              <a:t>Minna Marttinen</a:t>
            </a:r>
          </a:p>
          <a:p>
            <a:pPr algn="r"/>
            <a:r>
              <a:rPr lang="fi-FI" sz="1800" dirty="0" smtClean="0"/>
              <a:t>Heli Pakarinen</a:t>
            </a:r>
          </a:p>
          <a:p>
            <a:pPr algn="r"/>
            <a:r>
              <a:rPr lang="fi-FI" sz="1800" dirty="0" smtClean="0"/>
              <a:t>Eija </a:t>
            </a:r>
            <a:r>
              <a:rPr lang="fi-FI" sz="1800" dirty="0" err="1" smtClean="0"/>
              <a:t>Zweygberg</a:t>
            </a:r>
            <a:endParaRPr lang="fi-FI" sz="1800" dirty="0"/>
          </a:p>
        </p:txBody>
      </p:sp>
      <p:pic>
        <p:nvPicPr>
          <p:cNvPr id="1026" name="Picture 2" descr="http://www.cycleprices.co.uk/wp-content/uploads/2011/10/Cycle-to-School.jpg"/>
          <p:cNvPicPr>
            <a:picLocks noChangeAspect="1" noChangeArrowheads="1"/>
          </p:cNvPicPr>
          <p:nvPr/>
        </p:nvPicPr>
        <p:blipFill rotWithShape="1">
          <a:blip r:embed="rId2">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saturation sat="33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884" r="27687"/>
          <a:stretch/>
        </p:blipFill>
        <p:spPr bwMode="auto">
          <a:xfrm>
            <a:off x="0" y="620688"/>
            <a:ext cx="2612571" cy="254206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28" name="Picture 4" descr="http://pictures.directnews.co.uk/liveimages/cycling%2Bto%2Bschool%2Bgives%2Bkids%2Bconfidence_2726_801321710_0_0_14029071_300.jpg"/>
          <p:cNvPicPr>
            <a:picLocks noChangeAspect="1" noChangeArrowheads="1"/>
          </p:cNvPicPr>
          <p:nvPr/>
        </p:nvPicPr>
        <p:blipFill rotWithShape="1">
          <a:blip r:embed="rId4">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5">
                    <a14:imgEffect>
                      <a14:saturation sat="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4587" b="8142"/>
          <a:stretch/>
        </p:blipFill>
        <p:spPr bwMode="auto">
          <a:xfrm>
            <a:off x="5183358" y="620688"/>
            <a:ext cx="3960642" cy="2542069"/>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030" name="Picture 6" descr="http://t0.gstatic.com/images?q=tbn:ANd9GcQ-Pcm905Bp-dGAnoRkUtqKeIzhsOWKKMkdIOztcpV9kXi_JGfm&amp;t=1"/>
          <p:cNvPicPr>
            <a:picLocks noChangeAspect="1" noChangeArrowheads="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771800" y="863021"/>
            <a:ext cx="2228850" cy="20574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 name="AutoShape 8" descr="https://wiki.metropolia.fi/download/attachments/29201983/lad_logo+teksti+vari.jpg?version=1&amp;modificationDate=1307347221000"/>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fi-FI"/>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Pre</a:t>
            </a:r>
            <a:r>
              <a:rPr lang="fi-FI" dirty="0" smtClean="0"/>
              <a:t> </a:t>
            </a:r>
            <a:r>
              <a:rPr lang="fi-FI" dirty="0" err="1" smtClean="0"/>
              <a:t>emptive</a:t>
            </a:r>
            <a:r>
              <a:rPr lang="fi-FI" dirty="0" smtClean="0"/>
              <a:t> </a:t>
            </a:r>
            <a:r>
              <a:rPr lang="fi-FI" dirty="0" err="1" smtClean="0"/>
              <a:t>activities</a:t>
            </a:r>
            <a:endParaRPr lang="fi-FI" dirty="0"/>
          </a:p>
        </p:txBody>
      </p:sp>
      <p:sp>
        <p:nvSpPr>
          <p:cNvPr id="3" name="Sisällön paikkamerkki 2"/>
          <p:cNvSpPr>
            <a:spLocks noGrp="1"/>
          </p:cNvSpPr>
          <p:nvPr>
            <p:ph idx="1"/>
          </p:nvPr>
        </p:nvSpPr>
        <p:spPr/>
        <p:txBody>
          <a:bodyPr>
            <a:normAutofit/>
          </a:bodyPr>
          <a:lstStyle/>
          <a:p>
            <a:r>
              <a:rPr lang="fi-FI" sz="2000" dirty="0" smtClean="0"/>
              <a:t>THL (Terveyden ja Hyvinvoinnin laitos/National </a:t>
            </a:r>
            <a:r>
              <a:rPr lang="fi-FI" sz="2000" dirty="0" err="1" smtClean="0"/>
              <a:t>institute</a:t>
            </a:r>
            <a:r>
              <a:rPr lang="fi-FI" sz="2000" dirty="0" smtClean="0"/>
              <a:t> for Health and </a:t>
            </a:r>
            <a:r>
              <a:rPr lang="fi-FI" sz="2000" dirty="0" err="1" smtClean="0"/>
              <a:t>Wellfare</a:t>
            </a:r>
            <a:r>
              <a:rPr lang="fi-FI" sz="2000" dirty="0" smtClean="0"/>
              <a:t>) </a:t>
            </a:r>
            <a:r>
              <a:rPr lang="fi-FI" sz="2000" dirty="0" err="1" smtClean="0"/>
              <a:t>tries</a:t>
            </a:r>
            <a:r>
              <a:rPr lang="fi-FI" sz="2000" dirty="0" smtClean="0"/>
              <a:t> to </a:t>
            </a:r>
            <a:r>
              <a:rPr lang="fi-FI" sz="2000" dirty="0" err="1" smtClean="0"/>
              <a:t>find</a:t>
            </a:r>
            <a:r>
              <a:rPr lang="fi-FI" sz="2000" dirty="0" smtClean="0"/>
              <a:t> </a:t>
            </a:r>
            <a:r>
              <a:rPr lang="fi-FI" sz="2000" dirty="0" err="1" smtClean="0"/>
              <a:t>means</a:t>
            </a:r>
            <a:r>
              <a:rPr lang="fi-FI" sz="2000" dirty="0" smtClean="0"/>
              <a:t> to </a:t>
            </a:r>
            <a:r>
              <a:rPr lang="fi-FI" sz="2000" dirty="0" err="1" smtClean="0"/>
              <a:t>prevent</a:t>
            </a:r>
            <a:r>
              <a:rPr lang="fi-FI" sz="2000" dirty="0" smtClean="0"/>
              <a:t> </a:t>
            </a:r>
            <a:r>
              <a:rPr lang="fi-FI" sz="2000" dirty="0" err="1" smtClean="0"/>
              <a:t>traffic</a:t>
            </a:r>
            <a:r>
              <a:rPr lang="fi-FI" sz="2000" dirty="0" smtClean="0"/>
              <a:t> </a:t>
            </a:r>
            <a:r>
              <a:rPr lang="fi-FI" sz="2000" dirty="0" err="1" smtClean="0"/>
              <a:t>accidents</a:t>
            </a:r>
            <a:r>
              <a:rPr lang="fi-FI" sz="2000" dirty="0" smtClean="0"/>
              <a:t> </a:t>
            </a:r>
          </a:p>
          <a:p>
            <a:r>
              <a:rPr lang="fi-FI" sz="2000" dirty="0" smtClean="0"/>
              <a:t> </a:t>
            </a:r>
            <a:r>
              <a:rPr lang="fi-FI" sz="2000" dirty="0" err="1" smtClean="0"/>
              <a:t>especially</a:t>
            </a:r>
            <a:r>
              <a:rPr lang="fi-FI" sz="2000" dirty="0" smtClean="0"/>
              <a:t> </a:t>
            </a:r>
            <a:r>
              <a:rPr lang="fi-FI" sz="2000" dirty="0" err="1" smtClean="0"/>
              <a:t>young</a:t>
            </a:r>
            <a:r>
              <a:rPr lang="fi-FI" sz="2000" dirty="0" smtClean="0"/>
              <a:t> </a:t>
            </a:r>
            <a:r>
              <a:rPr lang="fi-FI" sz="2000" dirty="0" err="1" smtClean="0"/>
              <a:t>children</a:t>
            </a:r>
            <a:r>
              <a:rPr lang="fi-FI" sz="2000" dirty="0" smtClean="0"/>
              <a:t> </a:t>
            </a:r>
            <a:r>
              <a:rPr lang="fi-FI" sz="2000" dirty="0" err="1" smtClean="0"/>
              <a:t>need</a:t>
            </a:r>
            <a:r>
              <a:rPr lang="fi-FI" sz="2000" dirty="0" smtClean="0"/>
              <a:t> </a:t>
            </a:r>
            <a:r>
              <a:rPr lang="fi-FI" sz="2000" dirty="0" err="1" smtClean="0"/>
              <a:t>special</a:t>
            </a:r>
            <a:r>
              <a:rPr lang="fi-FI" sz="2000" dirty="0" smtClean="0"/>
              <a:t> </a:t>
            </a:r>
            <a:r>
              <a:rPr lang="fi-FI" sz="2000" dirty="0" err="1" smtClean="0"/>
              <a:t>activities</a:t>
            </a:r>
            <a:r>
              <a:rPr lang="fi-FI" sz="2000" dirty="0" smtClean="0"/>
              <a:t> </a:t>
            </a:r>
            <a:r>
              <a:rPr lang="fi-FI" sz="2000" dirty="0" err="1" smtClean="0"/>
              <a:t>such</a:t>
            </a:r>
            <a:r>
              <a:rPr lang="fi-FI" sz="2000" dirty="0" smtClean="0"/>
              <a:t> as </a:t>
            </a:r>
            <a:r>
              <a:rPr lang="fi-FI" sz="2000" dirty="0" err="1" smtClean="0"/>
              <a:t>traffic</a:t>
            </a:r>
            <a:r>
              <a:rPr lang="fi-FI" sz="2000" dirty="0" smtClean="0"/>
              <a:t> </a:t>
            </a:r>
            <a:r>
              <a:rPr lang="fi-FI" sz="2000" dirty="0" err="1" smtClean="0"/>
              <a:t>education</a:t>
            </a:r>
            <a:r>
              <a:rPr lang="fi-FI" sz="2000" dirty="0" smtClean="0"/>
              <a:t>, </a:t>
            </a:r>
            <a:r>
              <a:rPr lang="fi-FI" sz="2000" dirty="0" err="1" smtClean="0"/>
              <a:t>improvements</a:t>
            </a:r>
            <a:r>
              <a:rPr lang="fi-FI" sz="2000" dirty="0" smtClean="0"/>
              <a:t> on </a:t>
            </a:r>
            <a:r>
              <a:rPr lang="fi-FI" sz="2000" dirty="0" err="1" smtClean="0"/>
              <a:t>safety</a:t>
            </a:r>
            <a:r>
              <a:rPr lang="fi-FI" sz="2000" dirty="0" smtClean="0"/>
              <a:t> on </a:t>
            </a:r>
            <a:r>
              <a:rPr lang="fi-FI" sz="2000" dirty="0" err="1" smtClean="0"/>
              <a:t>traffic</a:t>
            </a:r>
            <a:r>
              <a:rPr lang="fi-FI" sz="2000" dirty="0" smtClean="0"/>
              <a:t> </a:t>
            </a:r>
            <a:r>
              <a:rPr lang="fi-FI" sz="2000" dirty="0" err="1" smtClean="0"/>
              <a:t>environments</a:t>
            </a:r>
            <a:r>
              <a:rPr lang="fi-FI" sz="2000" dirty="0" smtClean="0"/>
              <a:t>, </a:t>
            </a:r>
            <a:r>
              <a:rPr lang="fi-FI" sz="2000" dirty="0" err="1" smtClean="0"/>
              <a:t>more</a:t>
            </a:r>
            <a:r>
              <a:rPr lang="fi-FI" sz="2000" dirty="0" smtClean="0"/>
              <a:t> </a:t>
            </a:r>
            <a:r>
              <a:rPr lang="fi-FI" sz="2000" dirty="0" err="1" smtClean="0"/>
              <a:t>active</a:t>
            </a:r>
            <a:r>
              <a:rPr lang="fi-FI" sz="2000" dirty="0" smtClean="0"/>
              <a:t> </a:t>
            </a:r>
            <a:r>
              <a:rPr lang="fi-FI" sz="2000" dirty="0" err="1" smtClean="0"/>
              <a:t>use</a:t>
            </a:r>
            <a:r>
              <a:rPr lang="fi-FI" sz="2000" dirty="0" smtClean="0"/>
              <a:t> of </a:t>
            </a:r>
            <a:r>
              <a:rPr lang="fi-FI" sz="2000" dirty="0" err="1" smtClean="0"/>
              <a:t>safety</a:t>
            </a:r>
            <a:r>
              <a:rPr lang="fi-FI" sz="2000" dirty="0" smtClean="0"/>
              <a:t> </a:t>
            </a:r>
            <a:r>
              <a:rPr lang="fi-FI" sz="2000" dirty="0" err="1" smtClean="0"/>
              <a:t>instruments</a:t>
            </a:r>
            <a:r>
              <a:rPr lang="fi-FI" sz="2000" dirty="0" smtClean="0"/>
              <a:t> (</a:t>
            </a:r>
            <a:r>
              <a:rPr lang="fi-FI" sz="2000" dirty="0" err="1" smtClean="0"/>
              <a:t>f.ex</a:t>
            </a:r>
            <a:r>
              <a:rPr lang="fi-FI" sz="2000" dirty="0" smtClean="0"/>
              <a:t>. </a:t>
            </a:r>
            <a:r>
              <a:rPr lang="fi-FI" sz="2000" dirty="0" err="1" smtClean="0"/>
              <a:t>Helmets</a:t>
            </a:r>
            <a:r>
              <a:rPr lang="fi-FI" sz="2000" dirty="0" smtClean="0"/>
              <a:t>)</a:t>
            </a:r>
            <a:endParaRPr lang="fi-FI" sz="2000" dirty="0"/>
          </a:p>
        </p:txBody>
      </p:sp>
      <p:pic>
        <p:nvPicPr>
          <p:cNvPr id="4" name="Kuva 3"/>
          <p:cNvPicPr>
            <a:picLocks noChangeAspect="1"/>
          </p:cNvPicPr>
          <p:nvPr/>
        </p:nvPicPr>
        <p:blipFill>
          <a:blip r:embed="rId2"/>
          <a:stretch>
            <a:fillRect/>
          </a:stretch>
        </p:blipFill>
        <p:spPr>
          <a:xfrm>
            <a:off x="2411760" y="3474182"/>
            <a:ext cx="3849984" cy="2979154"/>
          </a:xfrm>
          <a:prstGeom prst="rect">
            <a:avLst/>
          </a:prstGeom>
        </p:spPr>
      </p:pic>
      <p:sp>
        <p:nvSpPr>
          <p:cNvPr id="5" name="Tekstiruutu 4"/>
          <p:cNvSpPr txBox="1"/>
          <p:nvPr/>
        </p:nvSpPr>
        <p:spPr>
          <a:xfrm>
            <a:off x="6876256" y="5949280"/>
            <a:ext cx="1810544" cy="584776"/>
          </a:xfrm>
          <a:prstGeom prst="rect">
            <a:avLst/>
          </a:prstGeom>
          <a:noFill/>
        </p:spPr>
        <p:txBody>
          <a:bodyPr wrap="square" rtlCol="0">
            <a:spAutoFit/>
          </a:bodyPr>
          <a:lstStyle/>
          <a:p>
            <a:r>
              <a:rPr lang="fi-FI" sz="1600" dirty="0" err="1" smtClean="0"/>
              <a:t>Source</a:t>
            </a:r>
            <a:r>
              <a:rPr lang="fi-FI" sz="1600" dirty="0" smtClean="0"/>
              <a:t>: </a:t>
            </a:r>
            <a:r>
              <a:rPr lang="fi-FI" sz="1600" dirty="0" smtClean="0">
                <a:hlinkClick r:id="rId3"/>
              </a:rPr>
              <a:t>www.thl.fi</a:t>
            </a:r>
            <a:endParaRPr lang="fi-FI" sz="1600" dirty="0" smtClean="0"/>
          </a:p>
          <a:p>
            <a:endParaRPr lang="fi-FI" sz="1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59884558"/>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Otsikko 1"/>
          <p:cNvSpPr>
            <a:spLocks noGrp="1"/>
          </p:cNvSpPr>
          <p:nvPr>
            <p:ph type="title"/>
          </p:nvPr>
        </p:nvSpPr>
        <p:spPr/>
        <p:txBody>
          <a:bodyPr/>
          <a:lstStyle/>
          <a:p>
            <a:r>
              <a:rPr lang="fi-FI" sz="2800">
                <a:latin typeface="Calibri" charset="0"/>
              </a:rPr>
              <a:t>Childrens’ behaviour on traffic 1/2</a:t>
            </a:r>
          </a:p>
        </p:txBody>
      </p:sp>
      <p:sp>
        <p:nvSpPr>
          <p:cNvPr id="11266" name="Sisällön paikkamerkki 2"/>
          <p:cNvSpPr>
            <a:spLocks noGrp="1"/>
          </p:cNvSpPr>
          <p:nvPr>
            <p:ph idx="1"/>
          </p:nvPr>
        </p:nvSpPr>
        <p:spPr>
          <a:xfrm>
            <a:off x="469900" y="1157288"/>
            <a:ext cx="8229600" cy="5257800"/>
          </a:xfrm>
        </p:spPr>
        <p:txBody>
          <a:bodyPr/>
          <a:lstStyle/>
          <a:p>
            <a:r>
              <a:rPr lang="fi-FI" sz="2000">
                <a:latin typeface="Calibri" charset="0"/>
              </a:rPr>
              <a:t>According to research* made in Jyväskylä University, children on second class at school:</a:t>
            </a:r>
          </a:p>
          <a:p>
            <a:pPr lvl="1"/>
            <a:r>
              <a:rPr lang="fi-FI" sz="1600">
                <a:latin typeface="Calibri" charset="0"/>
              </a:rPr>
              <a:t>Behave uncarefully on traffic, playing at the same time, so they cannot concentrate on traffic</a:t>
            </a:r>
          </a:p>
          <a:p>
            <a:pPr lvl="1"/>
            <a:r>
              <a:rPr lang="fi-FI" sz="1600">
                <a:latin typeface="Calibri" charset="0"/>
              </a:rPr>
              <a:t>When they are with friends or adults, they concenrate on traffic even less</a:t>
            </a:r>
          </a:p>
          <a:p>
            <a:r>
              <a:rPr lang="fi-FI" sz="2000">
                <a:latin typeface="Calibri" charset="0"/>
              </a:rPr>
              <a:t>Childrens’ traffic attitude was positive and they had good knowledge on traffic regulations.</a:t>
            </a:r>
            <a:endParaRPr lang="fi-FI" sz="1600">
              <a:latin typeface="Calibri" charset="0"/>
            </a:endParaRPr>
          </a:p>
          <a:p>
            <a:r>
              <a:rPr lang="fi-FI" sz="2000">
                <a:latin typeface="Calibri" charset="0"/>
              </a:rPr>
              <a:t>Four different kind of traffic behaviour types were found:</a:t>
            </a:r>
          </a:p>
          <a:p>
            <a:pPr lvl="1"/>
            <a:r>
              <a:rPr lang="fi-FI" sz="1600">
                <a:latin typeface="Calibri" charset="0"/>
              </a:rPr>
              <a:t>Liisa Ihmemaassa (Alice in Wonderland), lives in some fantasy world</a:t>
            </a:r>
          </a:p>
          <a:p>
            <a:pPr lvl="1"/>
            <a:r>
              <a:rPr lang="fi-FI" sz="1600">
                <a:latin typeface="Calibri" charset="0"/>
              </a:rPr>
              <a:t>Risto Reipas, behaves as an adult on traffic</a:t>
            </a:r>
          </a:p>
          <a:p>
            <a:pPr lvl="1"/>
            <a:r>
              <a:rPr lang="fi-FI" sz="1600">
                <a:latin typeface="Calibri" charset="0"/>
              </a:rPr>
              <a:t>Touho Ankka plays on traffic and confronts traffic regulations</a:t>
            </a:r>
          </a:p>
          <a:p>
            <a:pPr lvl="1"/>
            <a:r>
              <a:rPr lang="fi-FI" sz="1600">
                <a:latin typeface="Calibri" charset="0"/>
              </a:rPr>
              <a:t>Hessu Hopo (Goofy), behaves uncarefully, both intentionally and unintentionally</a:t>
            </a:r>
          </a:p>
          <a:p>
            <a:pPr lvl="1"/>
            <a:endParaRPr lang="fi-FI" sz="1600">
              <a:latin typeface="Calibri" charset="0"/>
            </a:endParaRPr>
          </a:p>
          <a:p>
            <a:pPr lvl="1"/>
            <a:endParaRPr lang="fi-FI" sz="1600">
              <a:latin typeface="Calibri" charset="0"/>
              <a:hlinkClick r:id="rId2"/>
            </a:endParaRPr>
          </a:p>
          <a:p>
            <a:pPr lvl="1"/>
            <a:endParaRPr lang="fi-FI" sz="1600">
              <a:latin typeface="Calibri" charset="0"/>
              <a:hlinkClick r:id="rId3"/>
            </a:endParaRPr>
          </a:p>
          <a:p>
            <a:pPr lvl="1"/>
            <a:endParaRPr lang="fi-FI" sz="1600">
              <a:latin typeface="Calibri" charset="0"/>
              <a:hlinkClick r:id="rId4"/>
            </a:endParaRPr>
          </a:p>
          <a:p>
            <a:pPr lvl="1"/>
            <a:endParaRPr lang="fi-FI" sz="1600">
              <a:latin typeface="Calibri" charset="0"/>
            </a:endParaRPr>
          </a:p>
        </p:txBody>
      </p:sp>
      <p:pic>
        <p:nvPicPr>
          <p:cNvPr id="11267" name="Kuva 3"/>
          <p:cNvPicPr>
            <a:picLocks noChangeAspect="1"/>
          </p:cNvPicPr>
          <p:nvPr/>
        </p:nvPicPr>
        <p:blipFill>
          <a:blip r:embed="rId5">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700338" y="5078413"/>
            <a:ext cx="1830387" cy="12287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1268" name="Kuva 4"/>
          <p:cNvPicPr>
            <a:picLocks noChangeAspect="1"/>
          </p:cNvPicPr>
          <p:nvPr/>
        </p:nvPicPr>
        <p:blipFill>
          <a:blip r:embed="rId6">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11188" y="5065713"/>
            <a:ext cx="1668462" cy="12493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1269" name="Kuva 5"/>
          <p:cNvPicPr>
            <a:picLocks noChangeAspect="1"/>
          </p:cNvPicPr>
          <p:nvPr/>
        </p:nvPicPr>
        <p:blipFill>
          <a:blip r:embed="rId7">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859338" y="5080000"/>
            <a:ext cx="1512887" cy="133508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11270" name="Kuva 6"/>
          <p:cNvPicPr>
            <a:picLocks noChangeAspect="1"/>
          </p:cNvPicPr>
          <p:nvPr/>
        </p:nvPicPr>
        <p:blipFill>
          <a:blip r:embed="rId8">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732588" y="5048250"/>
            <a:ext cx="863600" cy="1214438"/>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11271" name="Tekstiruutu 7"/>
          <p:cNvSpPr txBox="1">
            <a:spLocks noChangeArrowheads="1"/>
          </p:cNvSpPr>
          <p:nvPr/>
        </p:nvSpPr>
        <p:spPr bwMode="auto">
          <a:xfrm>
            <a:off x="214313" y="6527800"/>
            <a:ext cx="8485187" cy="276225"/>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fi-FI" sz="1200"/>
              <a:t>* Heinämäki, Ulla ja Juntunen, Sanna: Toisluokkalainen lapsi liikenteessä. 1999 Jyväskylän yliopisto</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09799603"/>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89" name="Otsikko 1"/>
          <p:cNvSpPr>
            <a:spLocks noGrp="1"/>
          </p:cNvSpPr>
          <p:nvPr>
            <p:ph type="title"/>
          </p:nvPr>
        </p:nvSpPr>
        <p:spPr/>
        <p:txBody>
          <a:bodyPr/>
          <a:lstStyle/>
          <a:p>
            <a:r>
              <a:rPr lang="fi-FI" sz="3200">
                <a:latin typeface="Calibri" charset="0"/>
              </a:rPr>
              <a:t>Childrens’ behaviour on traffic 1/2</a:t>
            </a:r>
          </a:p>
        </p:txBody>
      </p:sp>
      <p:sp>
        <p:nvSpPr>
          <p:cNvPr id="12290" name="Sisällön paikkamerkki 2"/>
          <p:cNvSpPr>
            <a:spLocks noGrp="1"/>
          </p:cNvSpPr>
          <p:nvPr>
            <p:ph idx="1"/>
          </p:nvPr>
        </p:nvSpPr>
        <p:spPr/>
        <p:txBody>
          <a:bodyPr/>
          <a:lstStyle/>
          <a:p>
            <a:r>
              <a:rPr lang="fi-FI" sz="2000">
                <a:latin typeface="Calibri" charset="0"/>
              </a:rPr>
              <a:t>Research* made in Uudenmaan tiepiiri, shows that:</a:t>
            </a:r>
          </a:p>
          <a:p>
            <a:pPr lvl="1"/>
            <a:r>
              <a:rPr lang="fi-FI" sz="1600">
                <a:latin typeface="Calibri" charset="0"/>
              </a:rPr>
              <a:t>It’s usual that parents take their children to school by cars, if the school road is under 3 kilometres</a:t>
            </a:r>
          </a:p>
          <a:p>
            <a:pPr lvl="1"/>
            <a:r>
              <a:rPr lang="fi-FI" sz="1600">
                <a:latin typeface="Calibri" charset="0"/>
              </a:rPr>
              <a:t>20 % of lower class students (1-6)  and 16 % of higher class students (7-9) feel their school road as unsafe. The most common reasons for that were the lack of light traffic lane and dangerous crossings.</a:t>
            </a:r>
          </a:p>
          <a:p>
            <a:pPr lvl="1"/>
            <a:r>
              <a:rPr lang="fi-FI" sz="1600">
                <a:latin typeface="Calibri" charset="0"/>
              </a:rPr>
              <a:t>The use of vital security device such as helmets and reflectors decrease when the children come older. Boys use security devices clearly less than girls.</a:t>
            </a:r>
          </a:p>
          <a:p>
            <a:pPr lvl="1"/>
            <a:r>
              <a:rPr lang="fi-FI" sz="1600">
                <a:latin typeface="Calibri" charset="0"/>
              </a:rPr>
              <a:t>Children would improve safety on traffic by increasing the use of security devices, obeying traffic regulations and rewarding somehow about the good behaviour on traffic.</a:t>
            </a:r>
          </a:p>
          <a:p>
            <a:pPr lvl="1"/>
            <a:r>
              <a:rPr lang="fi-FI" sz="1600">
                <a:latin typeface="Calibri" charset="0"/>
              </a:rPr>
              <a:t>Small children use their own parents traffic behaviour as an example and they need to be encouraged to be a good traffic user by their parents</a:t>
            </a:r>
          </a:p>
        </p:txBody>
      </p:sp>
      <p:sp>
        <p:nvSpPr>
          <p:cNvPr id="12291" name="Tekstiruutu 3"/>
          <p:cNvSpPr txBox="1">
            <a:spLocks noChangeArrowheads="1"/>
          </p:cNvSpPr>
          <p:nvPr/>
        </p:nvSpPr>
        <p:spPr bwMode="auto">
          <a:xfrm>
            <a:off x="971550" y="6126163"/>
            <a:ext cx="5472113" cy="554037"/>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fi-FI" sz="1200"/>
              <a:t>*Juha Heltimo: Selvitys lasten liikennekäyttäymisestä. 2009 Uudenmaan tiepiiri.</a:t>
            </a:r>
          </a:p>
          <a:p>
            <a:endParaRPr lang="fi-FI"/>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85932713"/>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Own</a:t>
            </a:r>
            <a:r>
              <a:rPr lang="fi-FI" dirty="0" smtClean="0"/>
              <a:t> </a:t>
            </a:r>
            <a:r>
              <a:rPr lang="fi-FI" dirty="0" err="1" smtClean="0"/>
              <a:t>experiences</a:t>
            </a:r>
            <a:endParaRPr lang="fi-FI" dirty="0"/>
          </a:p>
        </p:txBody>
      </p:sp>
      <p:sp>
        <p:nvSpPr>
          <p:cNvPr id="3" name="Sisällön paikkamerkki 2"/>
          <p:cNvSpPr>
            <a:spLocks noGrp="1"/>
          </p:cNvSpPr>
          <p:nvPr>
            <p:ph idx="1"/>
          </p:nvPr>
        </p:nvSpPr>
        <p:spPr/>
        <p:txBody>
          <a:bodyPr>
            <a:normAutofit/>
          </a:bodyPr>
          <a:lstStyle/>
          <a:p>
            <a:pPr marL="0" indent="0">
              <a:buNone/>
            </a:pPr>
            <a:r>
              <a:rPr lang="fi-FI" sz="2000" dirty="0" err="1"/>
              <a:t>From</a:t>
            </a:r>
            <a:r>
              <a:rPr lang="fi-FI" sz="2000" dirty="0"/>
              <a:t> the </a:t>
            </a:r>
            <a:r>
              <a:rPr lang="fi-FI" sz="2000" dirty="0" err="1"/>
              <a:t>parents</a:t>
            </a:r>
            <a:r>
              <a:rPr lang="fi-FI" sz="2000" dirty="0"/>
              <a:t> </a:t>
            </a:r>
            <a:r>
              <a:rPr lang="fi-FI" sz="2000" dirty="0" err="1" smtClean="0"/>
              <a:t>view</a:t>
            </a:r>
            <a:r>
              <a:rPr lang="fi-FI" sz="2000" dirty="0" smtClean="0"/>
              <a:t>:</a:t>
            </a:r>
          </a:p>
          <a:p>
            <a:r>
              <a:rPr lang="fi-FI" sz="2000" dirty="0" err="1"/>
              <a:t>C</a:t>
            </a:r>
            <a:r>
              <a:rPr lang="fi-FI" sz="2000" dirty="0" err="1" smtClean="0"/>
              <a:t>rossings</a:t>
            </a:r>
            <a:r>
              <a:rPr lang="fi-FI" sz="2000" dirty="0" smtClean="0"/>
              <a:t> </a:t>
            </a:r>
            <a:r>
              <a:rPr lang="fi-FI" sz="2000" dirty="0" err="1" smtClean="0"/>
              <a:t>are</a:t>
            </a:r>
            <a:r>
              <a:rPr lang="fi-FI" sz="2000" dirty="0" smtClean="0"/>
              <a:t> the </a:t>
            </a:r>
            <a:r>
              <a:rPr lang="fi-FI" sz="2000" dirty="0" err="1" smtClean="0"/>
              <a:t>most</a:t>
            </a:r>
            <a:r>
              <a:rPr lang="fi-FI" sz="2000" dirty="0" smtClean="0"/>
              <a:t> </a:t>
            </a:r>
            <a:r>
              <a:rPr lang="fi-FI" sz="2000" dirty="0" err="1" smtClean="0"/>
              <a:t>scary</a:t>
            </a:r>
            <a:r>
              <a:rPr lang="fi-FI" sz="2000" dirty="0" smtClean="0"/>
              <a:t> </a:t>
            </a:r>
            <a:r>
              <a:rPr lang="fi-FI" sz="2000" dirty="0" err="1" smtClean="0"/>
              <a:t>places</a:t>
            </a:r>
            <a:r>
              <a:rPr lang="fi-FI" sz="2000" dirty="0" smtClean="0"/>
              <a:t> for </a:t>
            </a:r>
            <a:r>
              <a:rPr lang="fi-FI" sz="2000" dirty="0" err="1" smtClean="0"/>
              <a:t>children</a:t>
            </a:r>
            <a:r>
              <a:rPr lang="fi-FI" sz="2000" dirty="0" smtClean="0"/>
              <a:t> </a:t>
            </a:r>
          </a:p>
          <a:p>
            <a:r>
              <a:rPr lang="fi-FI" sz="2000" dirty="0" err="1" smtClean="0"/>
              <a:t>Children</a:t>
            </a:r>
            <a:r>
              <a:rPr lang="fi-FI" sz="2000" dirty="0" smtClean="0"/>
              <a:t> </a:t>
            </a:r>
            <a:r>
              <a:rPr lang="fi-FI" sz="2000" dirty="0" err="1" smtClean="0"/>
              <a:t>going</a:t>
            </a:r>
            <a:r>
              <a:rPr lang="fi-FI" sz="2000" dirty="0" smtClean="0"/>
              <a:t> to </a:t>
            </a:r>
            <a:r>
              <a:rPr lang="fi-FI" sz="2000" dirty="0" err="1" smtClean="0"/>
              <a:t>school</a:t>
            </a:r>
            <a:r>
              <a:rPr lang="fi-FI" sz="2000" dirty="0" smtClean="0"/>
              <a:t> </a:t>
            </a:r>
            <a:r>
              <a:rPr lang="fi-FI" sz="2000" dirty="0" err="1" smtClean="0"/>
              <a:t>among</a:t>
            </a:r>
            <a:r>
              <a:rPr lang="fi-FI" sz="2000" dirty="0" smtClean="0"/>
              <a:t> </a:t>
            </a:r>
            <a:r>
              <a:rPr lang="fi-FI" sz="2000" dirty="0" err="1" smtClean="0"/>
              <a:t>other</a:t>
            </a:r>
            <a:r>
              <a:rPr lang="fi-FI" sz="2000" dirty="0" smtClean="0"/>
              <a:t> </a:t>
            </a:r>
            <a:r>
              <a:rPr lang="fi-FI" sz="2000" dirty="0" err="1" smtClean="0"/>
              <a:t>light</a:t>
            </a:r>
            <a:r>
              <a:rPr lang="fi-FI" sz="2000" dirty="0" smtClean="0"/>
              <a:t> </a:t>
            </a:r>
            <a:r>
              <a:rPr lang="fi-FI" sz="2000" dirty="0" err="1" smtClean="0"/>
              <a:t>traffic</a:t>
            </a:r>
            <a:r>
              <a:rPr lang="fi-FI" sz="2000" dirty="0" smtClean="0"/>
              <a:t> </a:t>
            </a:r>
            <a:r>
              <a:rPr lang="fi-FI" sz="2000" dirty="0" err="1" smtClean="0"/>
              <a:t>users</a:t>
            </a:r>
            <a:r>
              <a:rPr lang="fi-FI" sz="2000" dirty="0" smtClean="0"/>
              <a:t> </a:t>
            </a:r>
            <a:r>
              <a:rPr lang="fi-FI" sz="2000" dirty="0" err="1" smtClean="0"/>
              <a:t>can</a:t>
            </a:r>
            <a:r>
              <a:rPr lang="fi-FI" sz="2000" dirty="0" smtClean="0"/>
              <a:t> </a:t>
            </a:r>
            <a:r>
              <a:rPr lang="fi-FI" sz="2000" dirty="0" err="1" smtClean="0"/>
              <a:t>be</a:t>
            </a:r>
            <a:r>
              <a:rPr lang="fi-FI" sz="2000" dirty="0" smtClean="0"/>
              <a:t> </a:t>
            </a:r>
            <a:r>
              <a:rPr lang="fi-FI" sz="2000" dirty="0" err="1" smtClean="0"/>
              <a:t>more</a:t>
            </a:r>
            <a:r>
              <a:rPr lang="fi-FI" sz="2000" dirty="0" smtClean="0"/>
              <a:t> ”</a:t>
            </a:r>
            <a:r>
              <a:rPr lang="fi-FI" sz="2000" dirty="0" err="1" smtClean="0"/>
              <a:t>safe</a:t>
            </a:r>
            <a:r>
              <a:rPr lang="fi-FI" sz="2000" dirty="0" smtClean="0"/>
              <a:t>” </a:t>
            </a:r>
            <a:r>
              <a:rPr lang="fi-FI" sz="2000" dirty="0" err="1" smtClean="0"/>
              <a:t>than</a:t>
            </a:r>
            <a:r>
              <a:rPr lang="fi-FI" sz="2000" dirty="0" smtClean="0"/>
              <a:t> </a:t>
            </a:r>
            <a:r>
              <a:rPr lang="fi-FI" sz="2000" dirty="0" err="1" smtClean="0"/>
              <a:t>going</a:t>
            </a:r>
            <a:r>
              <a:rPr lang="fi-FI" sz="2000" dirty="0" smtClean="0"/>
              <a:t> </a:t>
            </a:r>
            <a:r>
              <a:rPr lang="fi-FI" sz="2000" dirty="0" err="1" smtClean="0"/>
              <a:t>alone</a:t>
            </a:r>
            <a:r>
              <a:rPr lang="fi-FI" sz="2000" dirty="0" smtClean="0"/>
              <a:t> </a:t>
            </a:r>
            <a:r>
              <a:rPr lang="fi-FI" sz="2000" dirty="0" err="1" smtClean="0"/>
              <a:t>or</a:t>
            </a:r>
            <a:r>
              <a:rPr lang="fi-FI" sz="2000" dirty="0" smtClean="0"/>
              <a:t> just with </a:t>
            </a:r>
            <a:r>
              <a:rPr lang="fi-FI" sz="2000" dirty="0" err="1" smtClean="0"/>
              <a:t>other</a:t>
            </a:r>
            <a:r>
              <a:rPr lang="fi-FI" sz="2000" dirty="0" smtClean="0"/>
              <a:t> </a:t>
            </a:r>
            <a:r>
              <a:rPr lang="fi-FI" sz="2000" dirty="0" err="1" smtClean="0"/>
              <a:t>children</a:t>
            </a:r>
            <a:endParaRPr lang="fi-FI" sz="2000" dirty="0" smtClean="0"/>
          </a:p>
          <a:p>
            <a:r>
              <a:rPr lang="fi-FI" sz="2000" dirty="0" err="1"/>
              <a:t>D</a:t>
            </a:r>
            <a:r>
              <a:rPr lang="fi-FI" sz="2000" dirty="0" err="1" smtClean="0"/>
              <a:t>rivers</a:t>
            </a:r>
            <a:r>
              <a:rPr lang="fi-FI" sz="2000" dirty="0" smtClean="0"/>
              <a:t> </a:t>
            </a:r>
            <a:r>
              <a:rPr lang="fi-FI" sz="2000" dirty="0" err="1" smtClean="0"/>
              <a:t>attitude</a:t>
            </a:r>
            <a:r>
              <a:rPr lang="fi-FI" sz="2000" dirty="0" smtClean="0"/>
              <a:t> and </a:t>
            </a:r>
            <a:r>
              <a:rPr lang="fi-FI" sz="2000" dirty="0" err="1" smtClean="0"/>
              <a:t>disregard</a:t>
            </a:r>
            <a:r>
              <a:rPr lang="fi-FI" sz="2000" dirty="0" smtClean="0"/>
              <a:t> </a:t>
            </a:r>
            <a:r>
              <a:rPr lang="fi-FI" sz="2000" dirty="0" err="1" smtClean="0"/>
              <a:t>towards</a:t>
            </a:r>
            <a:r>
              <a:rPr lang="fi-FI" sz="2000" dirty="0" smtClean="0"/>
              <a:t> </a:t>
            </a:r>
            <a:r>
              <a:rPr lang="fi-FI" sz="2000" dirty="0" err="1" smtClean="0"/>
              <a:t>small</a:t>
            </a:r>
            <a:r>
              <a:rPr lang="fi-FI" sz="2000" dirty="0" smtClean="0"/>
              <a:t> </a:t>
            </a:r>
            <a:r>
              <a:rPr lang="fi-FI" sz="2000" dirty="0" err="1" smtClean="0"/>
              <a:t>children</a:t>
            </a:r>
            <a:r>
              <a:rPr lang="fi-FI" sz="2000" dirty="0" smtClean="0"/>
              <a:t> </a:t>
            </a:r>
            <a:r>
              <a:rPr lang="fi-FI" sz="2000" dirty="0" err="1" smtClean="0"/>
              <a:t>among</a:t>
            </a:r>
            <a:r>
              <a:rPr lang="fi-FI" sz="2000" dirty="0" smtClean="0"/>
              <a:t> </a:t>
            </a:r>
            <a:r>
              <a:rPr lang="fi-FI" sz="2000" dirty="0" err="1" smtClean="0"/>
              <a:t>traffic</a:t>
            </a:r>
            <a:endParaRPr lang="fi-FI" sz="2000" dirty="0"/>
          </a:p>
        </p:txBody>
      </p:sp>
      <p:pic>
        <p:nvPicPr>
          <p:cNvPr id="2050" name="Picture 2" descr="http://www.japaninfoswap.com/blog/uploads/bicycle.gif"/>
          <p:cNvPicPr>
            <a:picLocks noChangeAspect="1" noChangeArrowheads="1"/>
          </p:cNvPicPr>
          <p:nvPr/>
        </p:nvPicPr>
        <p:blipFill>
          <a:blip r:embed="rId2">
            <a:duotone>
              <a:schemeClr val="accent6">
                <a:shade val="45000"/>
                <a:satMod val="135000"/>
              </a:schemeClr>
              <a:prstClr val="white"/>
            </a:duotone>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3">
                    <a14:imgEffect>
                      <a14:sharpenSoften amount="50000"/>
                    </a14:imgEffect>
                    <a14:imgEffect>
                      <a14:saturation sat="40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59832" y="3645024"/>
            <a:ext cx="3130007" cy="2808312"/>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Otsikko 1"/>
          <p:cNvSpPr>
            <a:spLocks noGrp="1"/>
          </p:cNvSpPr>
          <p:nvPr>
            <p:ph type="ctrTitle"/>
          </p:nvPr>
        </p:nvSpPr>
        <p:spPr>
          <a:xfrm>
            <a:off x="685800" y="2130425"/>
            <a:ext cx="7772400" cy="1755775"/>
          </a:xfrm>
        </p:spPr>
        <p:txBody>
          <a:bodyPr/>
          <a:lstStyle/>
          <a:p>
            <a:pPr eaLnBrk="1" hangingPunct="1"/>
            <a:r>
              <a:rPr lang="fi-FI" sz="2800">
                <a:cs typeface="ＭＳ Ｐゴシック" charset="-128"/>
              </a:rPr>
              <a:t>Plan of actions</a:t>
            </a:r>
            <a:br>
              <a:rPr lang="fi-FI" sz="2800">
                <a:cs typeface="ＭＳ Ｐゴシック" charset="-128"/>
              </a:rPr>
            </a:br>
            <a:r>
              <a:rPr lang="fi-FI" sz="2000">
                <a:solidFill>
                  <a:srgbClr val="7F7F7F"/>
                </a:solidFill>
                <a:cs typeface="ＭＳ Ｐゴシック" charset="-128"/>
              </a:rPr>
              <a:t>WHAT / HOW / OUTCOME</a:t>
            </a:r>
            <a:r>
              <a:rPr lang="fi-FI" sz="2800">
                <a:cs typeface="ＭＳ Ｐゴシック" charset="-128"/>
              </a:rPr>
              <a:t/>
            </a:r>
            <a:br>
              <a:rPr lang="fi-FI" sz="2800">
                <a:cs typeface="ＭＳ Ｐゴシック" charset="-128"/>
              </a:rPr>
            </a:br>
            <a:endParaRPr lang="fi-FI" sz="2800">
              <a:cs typeface="ＭＳ Ｐゴシック" charset="-128"/>
            </a:endParaRPr>
          </a:p>
        </p:txBody>
      </p:sp>
      <p:sp>
        <p:nvSpPr>
          <p:cNvPr id="13314" name="Alaotsikko 2"/>
          <p:cNvSpPr>
            <a:spLocks noGrp="1"/>
          </p:cNvSpPr>
          <p:nvPr>
            <p:ph type="subTitle" idx="1"/>
          </p:nvPr>
        </p:nvSpPr>
        <p:spPr>
          <a:xfrm>
            <a:off x="6553200" y="5029200"/>
            <a:ext cx="1905000" cy="1143000"/>
          </a:xfrm>
        </p:spPr>
        <p:txBody>
          <a:bodyPr/>
          <a:lstStyle/>
          <a:p>
            <a:pPr algn="r" eaLnBrk="1" hangingPunct="1"/>
            <a:r>
              <a:rPr lang="fi-FI" sz="1600">
                <a:solidFill>
                  <a:srgbClr val="898989"/>
                </a:solidFill>
                <a:cs typeface="ＭＳ Ｐゴシック" charset="-128"/>
              </a:rPr>
              <a:t>Minna Marttinen</a:t>
            </a:r>
          </a:p>
          <a:p>
            <a:pPr algn="r" eaLnBrk="1" hangingPunct="1"/>
            <a:r>
              <a:rPr lang="fi-FI" sz="1600">
                <a:solidFill>
                  <a:srgbClr val="898989"/>
                </a:solidFill>
                <a:cs typeface="ＭＳ Ｐゴシック" charset="-128"/>
              </a:rPr>
              <a:t>Heli Pakarinen</a:t>
            </a:r>
          </a:p>
          <a:p>
            <a:pPr algn="r" eaLnBrk="1" hangingPunct="1"/>
            <a:r>
              <a:rPr lang="fi-FI" sz="1600">
                <a:solidFill>
                  <a:srgbClr val="898989"/>
                </a:solidFill>
                <a:cs typeface="ＭＳ Ｐゴシック" charset="-128"/>
              </a:rPr>
              <a:t>Eija Zweygberg</a:t>
            </a:r>
          </a:p>
        </p:txBody>
      </p:sp>
      <p:pic>
        <p:nvPicPr>
          <p:cNvPr id="13315" name="Picture 6" descr="http://t0.gstatic.com/images?q=tbn:ANd9GcQ-Pcm905Bp-dGAnoRkUtqKeIzhsOWKKMkdIOztcpV9kXi_JGfm&amp;t=1"/>
          <p:cNvPicPr>
            <a:picLocks noChangeAspect="1" noChangeArrowheads="1"/>
          </p:cNvPicPr>
          <p:nvPr/>
        </p:nvPicPr>
        <p:blipFill>
          <a:blip r:embed="rId2"/>
          <a:srcRect/>
          <a:stretch>
            <a:fillRect/>
          </a:stretch>
        </p:blipFill>
        <p:spPr bwMode="auto">
          <a:xfrm>
            <a:off x="3419475" y="3357563"/>
            <a:ext cx="2228850" cy="2057400"/>
          </a:xfrm>
          <a:prstGeom prst="rect">
            <a:avLst/>
          </a:prstGeom>
          <a:noFill/>
          <a:ln w="9525">
            <a:noFill/>
            <a:miter lim="800000"/>
            <a:headEnd/>
            <a:tailEnd/>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Otsikko 1"/>
          <p:cNvSpPr>
            <a:spLocks noGrp="1"/>
          </p:cNvSpPr>
          <p:nvPr>
            <p:ph type="title"/>
          </p:nvPr>
        </p:nvSpPr>
        <p:spPr/>
        <p:txBody>
          <a:bodyPr/>
          <a:lstStyle/>
          <a:p>
            <a:pPr eaLnBrk="1" hangingPunct="1"/>
            <a:r>
              <a:rPr lang="fi-FI" sz="3200">
                <a:cs typeface="ＭＳ Ｐゴシック" charset="-128"/>
              </a:rPr>
              <a:t>WHAT?</a:t>
            </a:r>
          </a:p>
        </p:txBody>
      </p:sp>
      <p:sp>
        <p:nvSpPr>
          <p:cNvPr id="14338" name="Sisällön paikkamerkki 2"/>
          <p:cNvSpPr>
            <a:spLocks noGrp="1"/>
          </p:cNvSpPr>
          <p:nvPr>
            <p:ph idx="1"/>
          </p:nvPr>
        </p:nvSpPr>
        <p:spPr>
          <a:xfrm>
            <a:off x="457200" y="1600200"/>
            <a:ext cx="4114800" cy="4525963"/>
          </a:xfrm>
        </p:spPr>
        <p:txBody>
          <a:bodyPr>
            <a:normAutofit lnSpcReduction="10000"/>
          </a:bodyPr>
          <a:lstStyle/>
          <a:p>
            <a:pPr eaLnBrk="1" hangingPunct="1">
              <a:buFont typeface="Arial" charset="0"/>
              <a:buNone/>
            </a:pPr>
            <a:r>
              <a:rPr lang="fi-FI" sz="1800">
                <a:cs typeface="ＭＳ Ｐゴシック" charset="-128"/>
              </a:rPr>
              <a:t>Our primary aim is to plan safe School Path by studying what kind of things children are scare of or worry about concerning traffic, when they are going to school by bike or by walk. We are also trying to find out how children behave on traffic and the use of security device (especially the lack of use and why it exist), in order to be able to plan right kind of signs by School Path.</a:t>
            </a:r>
          </a:p>
          <a:p>
            <a:pPr eaLnBrk="1" hangingPunct="1">
              <a:buFont typeface="Arial" charset="0"/>
              <a:buNone/>
            </a:pPr>
            <a:endParaRPr lang="fi-FI" sz="1800">
              <a:cs typeface="ＭＳ Ｐゴシック" charset="-128"/>
            </a:endParaRPr>
          </a:p>
          <a:p>
            <a:pPr eaLnBrk="1" hangingPunct="1">
              <a:buFont typeface="Arial" charset="0"/>
              <a:buNone/>
            </a:pPr>
            <a:r>
              <a:rPr lang="fi-FI" sz="1800">
                <a:cs typeface="ＭＳ Ｐゴシック" charset="-128"/>
              </a:rPr>
              <a:t>The secondary aim is to study how designers can utilise the chosen method, theatre work shops, on their work.</a:t>
            </a:r>
          </a:p>
        </p:txBody>
      </p:sp>
      <p:pic>
        <p:nvPicPr>
          <p:cNvPr id="14339" name="Picture 5" descr="school%2Bbike%2Bpath"/>
          <p:cNvPicPr>
            <a:picLocks noChangeAspect="1" noChangeArrowheads="1"/>
          </p:cNvPicPr>
          <p:nvPr/>
        </p:nvPicPr>
        <p:blipFill>
          <a:blip r:embed="rId2"/>
          <a:srcRect/>
          <a:stretch>
            <a:fillRect/>
          </a:stretch>
        </p:blipFill>
        <p:spPr bwMode="auto">
          <a:xfrm>
            <a:off x="5219700" y="1916113"/>
            <a:ext cx="3025775" cy="4033837"/>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1" name="Otsikko 1"/>
          <p:cNvSpPr>
            <a:spLocks noGrp="1"/>
          </p:cNvSpPr>
          <p:nvPr>
            <p:ph type="title"/>
          </p:nvPr>
        </p:nvSpPr>
        <p:spPr/>
        <p:txBody>
          <a:bodyPr/>
          <a:lstStyle/>
          <a:p>
            <a:pPr eaLnBrk="1" hangingPunct="1"/>
            <a:r>
              <a:rPr lang="fi-FI" sz="3200">
                <a:cs typeface="ＭＳ Ｐゴシック" charset="-128"/>
              </a:rPr>
              <a:t>METHOD</a:t>
            </a:r>
          </a:p>
        </p:txBody>
      </p:sp>
      <p:sp>
        <p:nvSpPr>
          <p:cNvPr id="15362" name="Sisällön paikkamerkki 2"/>
          <p:cNvSpPr>
            <a:spLocks noGrp="1"/>
          </p:cNvSpPr>
          <p:nvPr>
            <p:ph idx="1"/>
          </p:nvPr>
        </p:nvSpPr>
        <p:spPr>
          <a:xfrm>
            <a:off x="457200" y="1417638"/>
            <a:ext cx="8229600" cy="4525962"/>
          </a:xfrm>
        </p:spPr>
        <p:txBody>
          <a:bodyPr/>
          <a:lstStyle/>
          <a:p>
            <a:pPr eaLnBrk="1" hangingPunct="1"/>
            <a:r>
              <a:rPr lang="fi-FI" sz="2000">
                <a:cs typeface="ＭＳ Ｐゴシック" charset="-128"/>
              </a:rPr>
              <a:t>We are going to use theatre work shops as a method</a:t>
            </a:r>
          </a:p>
          <a:p>
            <a:pPr eaLnBrk="1" hangingPunct="1"/>
            <a:r>
              <a:rPr lang="fi-FI" sz="2000">
                <a:cs typeface="ＭＳ Ｐゴシック" charset="-128"/>
              </a:rPr>
              <a:t>Theatre work shops are group work shops, where the participants express their feelings by playing or by empathising with some role</a:t>
            </a:r>
          </a:p>
          <a:p>
            <a:pPr eaLnBrk="1" hangingPunct="1"/>
            <a:r>
              <a:rPr lang="fi-FI" sz="2000">
                <a:cs typeface="ＭＳ Ｐゴシック" charset="-128"/>
              </a:rPr>
              <a:t>Theatre work shops as a study method will relax the study situation and improve interaction between researcher and study group </a:t>
            </a:r>
          </a:p>
          <a:p>
            <a:pPr eaLnBrk="1" hangingPunct="1"/>
            <a:r>
              <a:rPr lang="fi-FI" sz="2000">
                <a:cs typeface="ＭＳ Ｐゴシック" charset="-128"/>
              </a:rPr>
              <a:t>Especially when the study concerns children and young people, theatre work shops can provide good results, because playing is natural for them</a:t>
            </a:r>
          </a:p>
          <a:p>
            <a:pPr eaLnBrk="1" hangingPunct="1"/>
            <a:r>
              <a:rPr lang="fi-FI" sz="2000">
                <a:cs typeface="ＭＳ Ｐゴシック" charset="-128"/>
              </a:rPr>
              <a:t>Theatre work shops can reach some information, which is not even expected and noticed before, because this method can reveal also subconscious knowledge</a:t>
            </a:r>
          </a:p>
        </p:txBody>
      </p:sp>
      <p:pic>
        <p:nvPicPr>
          <p:cNvPr id="15363" name="Picture 6" descr="raskullz_buggins"/>
          <p:cNvPicPr>
            <a:picLocks noChangeAspect="1" noChangeArrowheads="1"/>
          </p:cNvPicPr>
          <p:nvPr/>
        </p:nvPicPr>
        <p:blipFill>
          <a:blip r:embed="rId2"/>
          <a:srcRect/>
          <a:stretch>
            <a:fillRect/>
          </a:stretch>
        </p:blipFill>
        <p:spPr bwMode="auto">
          <a:xfrm>
            <a:off x="1979613" y="5013325"/>
            <a:ext cx="1439862" cy="1439863"/>
          </a:xfrm>
          <a:prstGeom prst="rect">
            <a:avLst/>
          </a:prstGeom>
          <a:noFill/>
          <a:ln w="9525">
            <a:noFill/>
            <a:miter lim="800000"/>
            <a:headEnd/>
            <a:tailEnd/>
          </a:ln>
        </p:spPr>
      </p:pic>
      <p:pic>
        <p:nvPicPr>
          <p:cNvPr id="15364" name="Picture 8" descr="p5107_main"/>
          <p:cNvPicPr>
            <a:picLocks noChangeAspect="1" noChangeArrowheads="1"/>
          </p:cNvPicPr>
          <p:nvPr/>
        </p:nvPicPr>
        <p:blipFill>
          <a:blip r:embed="rId3"/>
          <a:srcRect/>
          <a:stretch>
            <a:fillRect/>
          </a:stretch>
        </p:blipFill>
        <p:spPr bwMode="auto">
          <a:xfrm>
            <a:off x="3779838" y="5013325"/>
            <a:ext cx="1439862" cy="1439863"/>
          </a:xfrm>
          <a:prstGeom prst="rect">
            <a:avLst/>
          </a:prstGeom>
          <a:noFill/>
          <a:ln w="9525">
            <a:noFill/>
            <a:miter lim="800000"/>
            <a:headEnd/>
            <a:tailEnd/>
          </a:ln>
        </p:spPr>
      </p:pic>
      <p:pic>
        <p:nvPicPr>
          <p:cNvPr id="15365" name="Picture 10" descr="mohawk-bike-helmet"/>
          <p:cNvPicPr>
            <a:picLocks noChangeAspect="1" noChangeArrowheads="1"/>
          </p:cNvPicPr>
          <p:nvPr/>
        </p:nvPicPr>
        <p:blipFill>
          <a:blip r:embed="rId4"/>
          <a:srcRect/>
          <a:stretch>
            <a:fillRect/>
          </a:stretch>
        </p:blipFill>
        <p:spPr bwMode="auto">
          <a:xfrm>
            <a:off x="5580063" y="4868863"/>
            <a:ext cx="1584325" cy="1584325"/>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Otsikko 1"/>
          <p:cNvSpPr>
            <a:spLocks noGrp="1"/>
          </p:cNvSpPr>
          <p:nvPr>
            <p:ph type="title"/>
          </p:nvPr>
        </p:nvSpPr>
        <p:spPr/>
        <p:txBody>
          <a:bodyPr/>
          <a:lstStyle/>
          <a:p>
            <a:pPr eaLnBrk="1" hangingPunct="1"/>
            <a:r>
              <a:rPr lang="fi-FI" sz="3200">
                <a:cs typeface="ＭＳ Ｐゴシック" charset="-128"/>
              </a:rPr>
              <a:t>OUTCOME</a:t>
            </a:r>
          </a:p>
        </p:txBody>
      </p:sp>
      <p:sp>
        <p:nvSpPr>
          <p:cNvPr id="16386" name="Sisällön paikkamerkki 2"/>
          <p:cNvSpPr>
            <a:spLocks noGrp="1"/>
          </p:cNvSpPr>
          <p:nvPr>
            <p:ph idx="1"/>
          </p:nvPr>
        </p:nvSpPr>
        <p:spPr>
          <a:xfrm>
            <a:off x="457200" y="1417638"/>
            <a:ext cx="8229600" cy="4525962"/>
          </a:xfrm>
        </p:spPr>
        <p:txBody>
          <a:bodyPr/>
          <a:lstStyle/>
          <a:p>
            <a:pPr eaLnBrk="1" hangingPunct="1"/>
            <a:r>
              <a:rPr lang="fi-FI" sz="2000">
                <a:cs typeface="ＭＳ Ｐゴシック" charset="-128"/>
              </a:rPr>
              <a:t>The outcome of the project is the concept of School Path, which is not tied up some specific place, but can be implemented anywhere.</a:t>
            </a:r>
          </a:p>
          <a:p>
            <a:pPr eaLnBrk="1" hangingPunct="1"/>
            <a:r>
              <a:rPr lang="fi-FI" sz="2000">
                <a:cs typeface="ＭＳ Ｐゴシック" charset="-128"/>
              </a:rPr>
              <a:t>We are planning real and concrete means, which form the School Path</a:t>
            </a:r>
          </a:p>
          <a:p>
            <a:pPr eaLnBrk="1" hangingPunct="1"/>
            <a:r>
              <a:rPr lang="fi-FI" sz="2000">
                <a:cs typeface="ＭＳ Ｐゴシック" charset="-128"/>
              </a:rPr>
              <a:t>Our School Path will have two levels:</a:t>
            </a:r>
          </a:p>
          <a:p>
            <a:pPr marL="800100" lvl="1" indent="-342900" eaLnBrk="1" hangingPunct="1">
              <a:buFont typeface="Arial" charset="0"/>
              <a:buAutoNum type="arabicParenR"/>
            </a:pPr>
            <a:r>
              <a:rPr lang="fi-FI" sz="1600"/>
              <a:t>Children: how the School Path is marked  and what kind of signs there are for them</a:t>
            </a:r>
          </a:p>
          <a:p>
            <a:pPr marL="800100" lvl="1" indent="-342900" eaLnBrk="1" hangingPunct="1">
              <a:buFont typeface="Arial" charset="0"/>
              <a:buAutoNum type="arabicParenR"/>
            </a:pPr>
            <a:r>
              <a:rPr lang="fi-FI" sz="1600"/>
              <a:t>Drivers and other traffic users: what kind of warning and attention signs are needed so that the School Path is visible for them</a:t>
            </a:r>
          </a:p>
        </p:txBody>
      </p:sp>
      <p:pic>
        <p:nvPicPr>
          <p:cNvPr id="16387" name="Picture 5" descr="bike-blog-Children-on-bik-006"/>
          <p:cNvPicPr>
            <a:picLocks noChangeAspect="1" noChangeArrowheads="1"/>
          </p:cNvPicPr>
          <p:nvPr/>
        </p:nvPicPr>
        <p:blipFill>
          <a:blip r:embed="rId2"/>
          <a:srcRect/>
          <a:stretch>
            <a:fillRect/>
          </a:stretch>
        </p:blipFill>
        <p:spPr bwMode="auto">
          <a:xfrm>
            <a:off x="2381250" y="3937000"/>
            <a:ext cx="4135438" cy="2481263"/>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Otsikko 3"/>
          <p:cNvSpPr>
            <a:spLocks noGrp="1"/>
          </p:cNvSpPr>
          <p:nvPr>
            <p:ph type="title"/>
          </p:nvPr>
        </p:nvSpPr>
        <p:spPr>
          <a:xfrm>
            <a:off x="457200" y="2348880"/>
            <a:ext cx="8229600" cy="1143000"/>
          </a:xfrm>
        </p:spPr>
        <p:txBody>
          <a:bodyPr/>
          <a:lstStyle/>
          <a:p>
            <a:r>
              <a:rPr lang="fi-FI" dirty="0" err="1" smtClean="0"/>
              <a:t>Previous</a:t>
            </a:r>
            <a:r>
              <a:rPr lang="fi-FI" dirty="0" smtClean="0"/>
              <a:t> </a:t>
            </a:r>
            <a:r>
              <a:rPr lang="fi-FI" dirty="0" err="1" smtClean="0"/>
              <a:t>work</a:t>
            </a:r>
            <a:endParaRPr lang="fi-FI"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52857809"/>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School </a:t>
            </a:r>
            <a:r>
              <a:rPr lang="fi-FI" dirty="0" err="1" smtClean="0"/>
              <a:t>Path</a:t>
            </a:r>
            <a:endParaRPr lang="fi-FI" dirty="0"/>
          </a:p>
        </p:txBody>
      </p:sp>
      <p:sp>
        <p:nvSpPr>
          <p:cNvPr id="3" name="Content Placeholder 2"/>
          <p:cNvSpPr>
            <a:spLocks noGrp="1"/>
          </p:cNvSpPr>
          <p:nvPr>
            <p:ph idx="1"/>
          </p:nvPr>
        </p:nvSpPr>
        <p:spPr>
          <a:xfrm>
            <a:off x="457200" y="1600200"/>
            <a:ext cx="4186808" cy="4525963"/>
          </a:xfrm>
        </p:spPr>
        <p:txBody>
          <a:bodyPr>
            <a:normAutofit/>
          </a:bodyPr>
          <a:lstStyle/>
          <a:p>
            <a:r>
              <a:rPr lang="fi-FI" sz="2000" dirty="0" smtClean="0"/>
              <a:t>School </a:t>
            </a:r>
            <a:r>
              <a:rPr lang="fi-FI" sz="2000" dirty="0" err="1" smtClean="0"/>
              <a:t>Path</a:t>
            </a:r>
            <a:r>
              <a:rPr lang="fi-FI" sz="2000" dirty="0" smtClean="0"/>
              <a:t> is a </a:t>
            </a:r>
            <a:r>
              <a:rPr lang="fi-FI" sz="2000" dirty="0" err="1" smtClean="0"/>
              <a:t>special</a:t>
            </a:r>
            <a:r>
              <a:rPr lang="fi-FI" sz="2000" dirty="0" smtClean="0"/>
              <a:t> </a:t>
            </a:r>
            <a:r>
              <a:rPr lang="fi-FI" sz="2000" dirty="0" err="1" smtClean="0"/>
              <a:t>bike</a:t>
            </a:r>
            <a:r>
              <a:rPr lang="fi-FI" sz="2000" dirty="0" smtClean="0"/>
              <a:t> </a:t>
            </a:r>
            <a:r>
              <a:rPr lang="fi-FI" sz="2000" dirty="0" err="1" smtClean="0"/>
              <a:t>lane</a:t>
            </a:r>
            <a:r>
              <a:rPr lang="fi-FI" sz="2000" dirty="0" smtClean="0"/>
              <a:t> for </a:t>
            </a:r>
            <a:r>
              <a:rPr lang="fi-FI" sz="2000" dirty="0" err="1" smtClean="0"/>
              <a:t>children</a:t>
            </a:r>
            <a:r>
              <a:rPr lang="fi-FI" sz="2000" dirty="0" smtClean="0"/>
              <a:t> </a:t>
            </a:r>
            <a:r>
              <a:rPr lang="fi-FI" sz="2000" dirty="0" err="1" smtClean="0"/>
              <a:t>going</a:t>
            </a:r>
            <a:r>
              <a:rPr lang="fi-FI" sz="2000" dirty="0" smtClean="0"/>
              <a:t> to </a:t>
            </a:r>
            <a:r>
              <a:rPr lang="fi-FI" sz="2000" dirty="0" err="1" smtClean="0"/>
              <a:t>school</a:t>
            </a:r>
            <a:r>
              <a:rPr lang="fi-FI" sz="2000" dirty="0" smtClean="0"/>
              <a:t> in </a:t>
            </a:r>
            <a:r>
              <a:rPr lang="fi-FI" sz="2000" dirty="0" err="1" smtClean="0"/>
              <a:t>Marja-Vantaa</a:t>
            </a:r>
            <a:endParaRPr lang="fi-FI" sz="2000" dirty="0" smtClean="0"/>
          </a:p>
          <a:p>
            <a:r>
              <a:rPr lang="fi-FI" sz="2000" dirty="0" err="1" smtClean="0"/>
              <a:t>Previous</a:t>
            </a:r>
            <a:r>
              <a:rPr lang="fi-FI" sz="2000" dirty="0" smtClean="0"/>
              <a:t> </a:t>
            </a:r>
            <a:r>
              <a:rPr lang="fi-FI" sz="2000" dirty="0" err="1" smtClean="0"/>
              <a:t>work</a:t>
            </a:r>
            <a:r>
              <a:rPr lang="fi-FI" sz="2000" dirty="0" smtClean="0"/>
              <a:t> </a:t>
            </a:r>
            <a:r>
              <a:rPr lang="fi-FI" sz="2000" dirty="0" err="1" smtClean="0"/>
              <a:t>was</a:t>
            </a:r>
            <a:r>
              <a:rPr lang="fi-FI" sz="2000" dirty="0" smtClean="0"/>
              <a:t> </a:t>
            </a:r>
            <a:r>
              <a:rPr lang="fi-FI" sz="2000" dirty="0" err="1" smtClean="0"/>
              <a:t>concentrated</a:t>
            </a:r>
            <a:r>
              <a:rPr lang="fi-FI" sz="2000" dirty="0" smtClean="0"/>
              <a:t> to </a:t>
            </a:r>
            <a:r>
              <a:rPr lang="fi-FI" sz="2000" dirty="0" err="1" smtClean="0"/>
              <a:t>one</a:t>
            </a:r>
            <a:r>
              <a:rPr lang="fi-FI" sz="2000" dirty="0" smtClean="0"/>
              <a:t> </a:t>
            </a:r>
            <a:r>
              <a:rPr lang="fi-FI" sz="2000" dirty="0" err="1" smtClean="0"/>
              <a:t>imaginary</a:t>
            </a:r>
            <a:r>
              <a:rPr lang="fi-FI" sz="2000" dirty="0" smtClean="0"/>
              <a:t> </a:t>
            </a:r>
            <a:r>
              <a:rPr lang="fi-FI" sz="2000" dirty="0" err="1" smtClean="0"/>
              <a:t>bike</a:t>
            </a:r>
            <a:r>
              <a:rPr lang="fi-FI" sz="2000" dirty="0" smtClean="0"/>
              <a:t> </a:t>
            </a:r>
            <a:r>
              <a:rPr lang="fi-FI" sz="2000" dirty="0" err="1" smtClean="0"/>
              <a:t>lane</a:t>
            </a:r>
            <a:r>
              <a:rPr lang="fi-FI" sz="2000" dirty="0" smtClean="0"/>
              <a:t>, </a:t>
            </a:r>
            <a:r>
              <a:rPr lang="fi-FI" sz="2000" dirty="0" err="1" smtClean="0"/>
              <a:t>when</a:t>
            </a:r>
            <a:r>
              <a:rPr lang="fi-FI" sz="2000" dirty="0" smtClean="0"/>
              <a:t> </a:t>
            </a:r>
            <a:r>
              <a:rPr lang="fi-FI" sz="2000" dirty="0" err="1" smtClean="0"/>
              <a:t>our</a:t>
            </a:r>
            <a:r>
              <a:rPr lang="fi-FI" sz="2000" dirty="0" smtClean="0"/>
              <a:t> </a:t>
            </a:r>
            <a:r>
              <a:rPr lang="fi-FI" sz="2000" dirty="0" err="1" smtClean="0"/>
              <a:t>aim</a:t>
            </a:r>
            <a:r>
              <a:rPr lang="fi-FI" sz="2000" dirty="0" smtClean="0"/>
              <a:t> is to </a:t>
            </a:r>
            <a:r>
              <a:rPr lang="fi-FI" sz="2000" dirty="0" err="1" smtClean="0"/>
              <a:t>plan</a:t>
            </a:r>
            <a:r>
              <a:rPr lang="fi-FI" sz="2000" dirty="0" smtClean="0"/>
              <a:t> </a:t>
            </a:r>
            <a:r>
              <a:rPr lang="fi-FI" sz="2000" dirty="0" err="1" smtClean="0"/>
              <a:t>two</a:t>
            </a:r>
            <a:r>
              <a:rPr lang="fi-FI" sz="2000" dirty="0" smtClean="0"/>
              <a:t> </a:t>
            </a:r>
            <a:r>
              <a:rPr lang="fi-FI" sz="2000" dirty="0" err="1" smtClean="0"/>
              <a:t>actual</a:t>
            </a:r>
            <a:r>
              <a:rPr lang="fi-FI" sz="2000" dirty="0" smtClean="0"/>
              <a:t> </a:t>
            </a:r>
            <a:r>
              <a:rPr lang="fi-FI" sz="2000" dirty="0" err="1" smtClean="0"/>
              <a:t>school</a:t>
            </a:r>
            <a:r>
              <a:rPr lang="fi-FI" sz="2000" dirty="0" smtClean="0"/>
              <a:t> </a:t>
            </a:r>
            <a:r>
              <a:rPr lang="fi-FI" sz="2000" dirty="0" err="1" smtClean="0"/>
              <a:t>paths/bike</a:t>
            </a:r>
            <a:r>
              <a:rPr lang="fi-FI" sz="2000" dirty="0" smtClean="0"/>
              <a:t> </a:t>
            </a:r>
            <a:r>
              <a:rPr lang="fi-FI" sz="2000" dirty="0" err="1" smtClean="0"/>
              <a:t>lanes</a:t>
            </a:r>
            <a:r>
              <a:rPr lang="fi-FI" sz="2000" dirty="0" smtClean="0"/>
              <a:t> for </a:t>
            </a:r>
            <a:r>
              <a:rPr lang="fi-FI" sz="2000" dirty="0" err="1" smtClean="0"/>
              <a:t>two</a:t>
            </a:r>
            <a:r>
              <a:rPr lang="fi-FI" sz="2000" dirty="0" smtClean="0"/>
              <a:t> </a:t>
            </a:r>
            <a:r>
              <a:rPr lang="fi-FI" sz="2000" dirty="0" err="1" smtClean="0"/>
              <a:t>real</a:t>
            </a:r>
            <a:r>
              <a:rPr lang="fi-FI" sz="2000" dirty="0" smtClean="0"/>
              <a:t> </a:t>
            </a:r>
            <a:r>
              <a:rPr lang="fi-FI" sz="2000" dirty="0" err="1" smtClean="0"/>
              <a:t>existing</a:t>
            </a:r>
            <a:r>
              <a:rPr lang="fi-FI" sz="2000" dirty="0" smtClean="0"/>
              <a:t> </a:t>
            </a:r>
            <a:r>
              <a:rPr lang="fi-FI" sz="2000" dirty="0" err="1" smtClean="0"/>
              <a:t>schools</a:t>
            </a:r>
            <a:endParaRPr lang="fi-FI" sz="2000" dirty="0" smtClean="0"/>
          </a:p>
          <a:p>
            <a:r>
              <a:rPr lang="fi-FI" sz="2000" dirty="0" err="1" smtClean="0"/>
              <a:t>First</a:t>
            </a:r>
            <a:r>
              <a:rPr lang="fi-FI" sz="2000" dirty="0" smtClean="0"/>
              <a:t> </a:t>
            </a:r>
            <a:r>
              <a:rPr lang="fi-FI" sz="2000" dirty="0" err="1" smtClean="0"/>
              <a:t>we</a:t>
            </a:r>
            <a:r>
              <a:rPr lang="fi-FI" sz="2000" dirty="0" smtClean="0"/>
              <a:t> </a:t>
            </a:r>
            <a:r>
              <a:rPr lang="fi-FI" sz="2000" dirty="0" err="1" smtClean="0"/>
              <a:t>analyse</a:t>
            </a:r>
            <a:r>
              <a:rPr lang="fi-FI" sz="2000" dirty="0" smtClean="0"/>
              <a:t> </a:t>
            </a:r>
            <a:r>
              <a:rPr lang="fi-FI" sz="2000" dirty="0" err="1" smtClean="0"/>
              <a:t>previous</a:t>
            </a:r>
            <a:r>
              <a:rPr lang="fi-FI" sz="2000" dirty="0" smtClean="0"/>
              <a:t> </a:t>
            </a:r>
            <a:r>
              <a:rPr lang="fi-FI" sz="2000" dirty="0" err="1" smtClean="0"/>
              <a:t>work</a:t>
            </a:r>
            <a:r>
              <a:rPr lang="fi-FI" sz="2000" dirty="0" smtClean="0"/>
              <a:t> and </a:t>
            </a:r>
            <a:r>
              <a:rPr lang="fi-FI" sz="2000" dirty="0" err="1" smtClean="0"/>
              <a:t>material</a:t>
            </a:r>
            <a:r>
              <a:rPr lang="fi-FI" sz="2000" dirty="0" smtClean="0"/>
              <a:t>, and </a:t>
            </a:r>
            <a:r>
              <a:rPr lang="fi-FI" sz="2000" dirty="0" err="1" smtClean="0"/>
              <a:t>then</a:t>
            </a:r>
            <a:r>
              <a:rPr lang="fi-FI" sz="2000" dirty="0" smtClean="0"/>
              <a:t> </a:t>
            </a:r>
            <a:r>
              <a:rPr lang="fi-FI" sz="2000" dirty="0" err="1" smtClean="0"/>
              <a:t>we</a:t>
            </a:r>
            <a:r>
              <a:rPr lang="fi-FI" sz="2000" dirty="0" smtClean="0"/>
              <a:t> </a:t>
            </a:r>
            <a:r>
              <a:rPr lang="fi-FI" sz="2000" dirty="0" err="1" smtClean="0"/>
              <a:t>continue</a:t>
            </a:r>
            <a:r>
              <a:rPr lang="fi-FI" sz="2000" dirty="0" smtClean="0"/>
              <a:t> </a:t>
            </a:r>
            <a:r>
              <a:rPr lang="fi-FI" sz="2000" dirty="0" err="1" smtClean="0"/>
              <a:t>planning</a:t>
            </a:r>
            <a:endParaRPr lang="fi-FI" sz="2000" dirty="0"/>
          </a:p>
        </p:txBody>
      </p:sp>
      <p:pic>
        <p:nvPicPr>
          <p:cNvPr id="4098" name="Picture 2" descr="_MG_8619"/>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92080" y="1700808"/>
            <a:ext cx="3025699" cy="4535006"/>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 name="Tekstiruutu 3"/>
          <p:cNvSpPr txBox="1"/>
          <p:nvPr/>
        </p:nvSpPr>
        <p:spPr>
          <a:xfrm>
            <a:off x="7327304" y="6230662"/>
            <a:ext cx="1120552" cy="215444"/>
          </a:xfrm>
          <a:prstGeom prst="rect">
            <a:avLst/>
          </a:prstGeom>
          <a:noFill/>
        </p:spPr>
        <p:txBody>
          <a:bodyPr wrap="square" rtlCol="0">
            <a:spAutoFit/>
          </a:bodyPr>
          <a:lstStyle/>
          <a:p>
            <a:r>
              <a:rPr lang="fi-FI" sz="800" dirty="0" smtClean="0"/>
              <a:t>Kuva: </a:t>
            </a:r>
            <a:r>
              <a:rPr lang="fi-FI" sz="800" dirty="0" err="1" smtClean="0"/>
              <a:t>liikenneturva.fi</a:t>
            </a:r>
            <a:endParaRPr lang="fi-FI" sz="8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45839389"/>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Previous</a:t>
            </a:r>
            <a:r>
              <a:rPr lang="fi-FI" dirty="0" smtClean="0"/>
              <a:t> </a:t>
            </a:r>
            <a:r>
              <a:rPr lang="fi-FI" dirty="0" err="1" smtClean="0"/>
              <a:t>work</a:t>
            </a:r>
            <a:r>
              <a:rPr lang="fi-FI" dirty="0" smtClean="0"/>
              <a:t>: </a:t>
            </a:r>
            <a:r>
              <a:rPr lang="fi-FI" dirty="0" err="1" smtClean="0"/>
              <a:t>analysis</a:t>
            </a:r>
            <a:endParaRPr lang="fi-FI" dirty="0"/>
          </a:p>
        </p:txBody>
      </p:sp>
      <p:sp>
        <p:nvSpPr>
          <p:cNvPr id="3" name="Sisällön paikkamerkki 2"/>
          <p:cNvSpPr>
            <a:spLocks noGrp="1"/>
          </p:cNvSpPr>
          <p:nvPr>
            <p:ph idx="1"/>
          </p:nvPr>
        </p:nvSpPr>
        <p:spPr/>
        <p:txBody>
          <a:bodyPr>
            <a:normAutofit fontScale="92500"/>
          </a:bodyPr>
          <a:lstStyle/>
          <a:p>
            <a:r>
              <a:rPr lang="fi-FI" sz="2000" dirty="0" err="1" smtClean="0"/>
              <a:t>School</a:t>
            </a:r>
            <a:r>
              <a:rPr lang="fi-FI" sz="2000" dirty="0" smtClean="0"/>
              <a:t> </a:t>
            </a:r>
            <a:r>
              <a:rPr lang="fi-FI" sz="2000" dirty="0" err="1" smtClean="0"/>
              <a:t>Path</a:t>
            </a:r>
            <a:r>
              <a:rPr lang="fi-FI" sz="2000" dirty="0" smtClean="0"/>
              <a:t> </a:t>
            </a:r>
            <a:r>
              <a:rPr lang="fi-FI" sz="2000" dirty="0" err="1" smtClean="0"/>
              <a:t>was</a:t>
            </a:r>
            <a:r>
              <a:rPr lang="fi-FI" sz="2000" dirty="0" smtClean="0"/>
              <a:t> </a:t>
            </a:r>
            <a:r>
              <a:rPr lang="fi-FI" sz="2000" dirty="0" err="1"/>
              <a:t>l</a:t>
            </a:r>
            <a:r>
              <a:rPr lang="fi-FI" sz="2000" dirty="0" err="1" smtClean="0"/>
              <a:t>ocated</a:t>
            </a:r>
            <a:r>
              <a:rPr lang="fi-FI" sz="2000" dirty="0" smtClean="0"/>
              <a:t> in </a:t>
            </a:r>
            <a:r>
              <a:rPr lang="fi-FI" sz="2000" dirty="0" err="1" smtClean="0"/>
              <a:t>Marja-Vantaa</a:t>
            </a:r>
            <a:r>
              <a:rPr lang="fi-FI" sz="2000" dirty="0" smtClean="0"/>
              <a:t>, </a:t>
            </a:r>
            <a:r>
              <a:rPr lang="fi-FI" sz="2000" dirty="0" err="1" smtClean="0"/>
              <a:t>but</a:t>
            </a:r>
            <a:r>
              <a:rPr lang="fi-FI" sz="2000" dirty="0" smtClean="0"/>
              <a:t> </a:t>
            </a:r>
            <a:r>
              <a:rPr lang="fi-FI" sz="2000" dirty="0" err="1" smtClean="0"/>
              <a:t>it</a:t>
            </a:r>
            <a:r>
              <a:rPr lang="fi-FI" sz="2000" dirty="0" smtClean="0"/>
              <a:t> </a:t>
            </a:r>
            <a:r>
              <a:rPr lang="fi-FI" sz="2000" dirty="0" err="1" smtClean="0"/>
              <a:t>was</a:t>
            </a:r>
            <a:r>
              <a:rPr lang="fi-FI" sz="2000" dirty="0" smtClean="0"/>
              <a:t> </a:t>
            </a:r>
            <a:r>
              <a:rPr lang="fi-FI" sz="2000" dirty="0" err="1" smtClean="0"/>
              <a:t>not</a:t>
            </a:r>
            <a:r>
              <a:rPr lang="fi-FI" sz="2000" dirty="0" smtClean="0"/>
              <a:t> a </a:t>
            </a:r>
            <a:r>
              <a:rPr lang="fi-FI" sz="2000" dirty="0" err="1" smtClean="0"/>
              <a:t>real</a:t>
            </a:r>
            <a:r>
              <a:rPr lang="fi-FI" sz="2000" dirty="0" smtClean="0"/>
              <a:t> </a:t>
            </a:r>
            <a:r>
              <a:rPr lang="fi-FI" sz="2000" dirty="0" err="1" smtClean="0"/>
              <a:t>existing</a:t>
            </a:r>
            <a:r>
              <a:rPr lang="fi-FI" sz="2000" dirty="0" smtClean="0"/>
              <a:t> </a:t>
            </a:r>
            <a:r>
              <a:rPr lang="fi-FI" sz="2000" dirty="0" err="1" smtClean="0"/>
              <a:t>project</a:t>
            </a:r>
            <a:endParaRPr lang="fi-FI" sz="2000" dirty="0" smtClean="0"/>
          </a:p>
          <a:p>
            <a:r>
              <a:rPr lang="fi-FI" sz="2000" dirty="0" err="1" smtClean="0"/>
              <a:t>Path</a:t>
            </a:r>
            <a:r>
              <a:rPr lang="fi-FI" sz="2000" dirty="0" smtClean="0"/>
              <a:t> </a:t>
            </a:r>
            <a:r>
              <a:rPr lang="fi-FI" sz="2000" dirty="0" err="1" smtClean="0"/>
              <a:t>was</a:t>
            </a:r>
            <a:r>
              <a:rPr lang="fi-FI" sz="2000" dirty="0" smtClean="0"/>
              <a:t> </a:t>
            </a:r>
            <a:r>
              <a:rPr lang="fi-FI" sz="2000" dirty="0" err="1" smtClean="0"/>
              <a:t>going</a:t>
            </a:r>
            <a:r>
              <a:rPr lang="fi-FI" sz="2000" dirty="0" smtClean="0"/>
              <a:t> </a:t>
            </a:r>
            <a:r>
              <a:rPr lang="fi-FI" sz="2000" dirty="0" err="1" smtClean="0"/>
              <a:t>mainly</a:t>
            </a:r>
            <a:r>
              <a:rPr lang="fi-FI" sz="2000" dirty="0" smtClean="0"/>
              <a:t> in the </a:t>
            </a:r>
            <a:r>
              <a:rPr lang="fi-FI" sz="2000" dirty="0" err="1" smtClean="0"/>
              <a:t>middle</a:t>
            </a:r>
            <a:r>
              <a:rPr lang="fi-FI" sz="2000" dirty="0" smtClean="0"/>
              <a:t> of a </a:t>
            </a:r>
            <a:r>
              <a:rPr lang="fi-FI" sz="2000" dirty="0" err="1" smtClean="0"/>
              <a:t>park</a:t>
            </a:r>
            <a:r>
              <a:rPr lang="fi-FI" sz="2000" dirty="0" smtClean="0"/>
              <a:t>, </a:t>
            </a:r>
            <a:r>
              <a:rPr lang="fi-FI" sz="2000" dirty="0" err="1" smtClean="0"/>
              <a:t>not</a:t>
            </a:r>
            <a:r>
              <a:rPr lang="fi-FI" sz="2000" dirty="0" smtClean="0"/>
              <a:t> in the </a:t>
            </a:r>
            <a:r>
              <a:rPr lang="fi-FI" sz="2000" dirty="0" err="1" smtClean="0"/>
              <a:t>middle</a:t>
            </a:r>
            <a:r>
              <a:rPr lang="fi-FI" sz="2000" dirty="0" smtClean="0"/>
              <a:t> of the </a:t>
            </a:r>
            <a:r>
              <a:rPr lang="fi-FI" sz="2000" dirty="0" err="1" smtClean="0"/>
              <a:t>other</a:t>
            </a:r>
            <a:r>
              <a:rPr lang="fi-FI" sz="2000" dirty="0" smtClean="0"/>
              <a:t> </a:t>
            </a:r>
            <a:r>
              <a:rPr lang="fi-FI" sz="2000" dirty="0" err="1" smtClean="0"/>
              <a:t>traffic</a:t>
            </a:r>
            <a:r>
              <a:rPr lang="fi-FI" sz="2000" dirty="0" smtClean="0"/>
              <a:t> (</a:t>
            </a:r>
            <a:r>
              <a:rPr lang="fi-FI" sz="2000" dirty="0" err="1" smtClean="0"/>
              <a:t>according</a:t>
            </a:r>
            <a:r>
              <a:rPr lang="fi-FI" sz="2000" dirty="0" smtClean="0"/>
              <a:t> to </a:t>
            </a:r>
            <a:r>
              <a:rPr lang="fi-FI" sz="2000" dirty="0" err="1" smtClean="0"/>
              <a:t>map</a:t>
            </a:r>
            <a:r>
              <a:rPr lang="fi-FI" sz="2000" dirty="0" smtClean="0"/>
              <a:t>)</a:t>
            </a:r>
          </a:p>
          <a:p>
            <a:r>
              <a:rPr lang="fi-FI" sz="2000" dirty="0" err="1" smtClean="0"/>
              <a:t>Path</a:t>
            </a:r>
            <a:r>
              <a:rPr lang="fi-FI" sz="2000" dirty="0" smtClean="0"/>
              <a:t> </a:t>
            </a:r>
            <a:r>
              <a:rPr lang="fi-FI" sz="2000" dirty="0" err="1" smtClean="0"/>
              <a:t>was</a:t>
            </a:r>
            <a:r>
              <a:rPr lang="fi-FI" sz="2000" dirty="0" smtClean="0"/>
              <a:t> </a:t>
            </a:r>
            <a:r>
              <a:rPr lang="fi-FI" sz="2000" dirty="0" err="1" smtClean="0"/>
              <a:t>marked</a:t>
            </a:r>
            <a:r>
              <a:rPr lang="fi-FI" sz="2000" dirty="0" smtClean="0"/>
              <a:t> </a:t>
            </a:r>
            <a:r>
              <a:rPr lang="fi-FI" sz="2000" dirty="0" err="1" smtClean="0"/>
              <a:t>with</a:t>
            </a:r>
            <a:r>
              <a:rPr lang="fi-FI" sz="2000" dirty="0" smtClean="0"/>
              <a:t> </a:t>
            </a:r>
            <a:r>
              <a:rPr lang="fi-FI" sz="2000" dirty="0" err="1" smtClean="0"/>
              <a:t>traffic</a:t>
            </a:r>
            <a:r>
              <a:rPr lang="fi-FI" sz="2000" dirty="0" smtClean="0"/>
              <a:t> </a:t>
            </a:r>
            <a:r>
              <a:rPr lang="fi-FI" sz="2000" dirty="0" err="1" smtClean="0"/>
              <a:t>signs</a:t>
            </a:r>
            <a:r>
              <a:rPr lang="fi-FI" sz="2000" dirty="0" smtClean="0"/>
              <a:t>, </a:t>
            </a:r>
            <a:r>
              <a:rPr lang="fi-FI" sz="2000" dirty="0" err="1" smtClean="0"/>
              <a:t>street</a:t>
            </a:r>
            <a:r>
              <a:rPr lang="fi-FI" sz="2000" dirty="0" smtClean="0"/>
              <a:t> </a:t>
            </a:r>
            <a:r>
              <a:rPr lang="fi-FI" sz="2000" dirty="0" err="1" smtClean="0"/>
              <a:t>bumps</a:t>
            </a:r>
            <a:r>
              <a:rPr lang="fi-FI" sz="2000" dirty="0" smtClean="0"/>
              <a:t> and </a:t>
            </a:r>
            <a:r>
              <a:rPr lang="fi-FI" sz="2000" dirty="0" err="1" smtClean="0"/>
              <a:t>lowered</a:t>
            </a:r>
            <a:r>
              <a:rPr lang="fi-FI" sz="2000" dirty="0" smtClean="0"/>
              <a:t> </a:t>
            </a:r>
            <a:r>
              <a:rPr lang="fi-FI" sz="2000" dirty="0" err="1" smtClean="0"/>
              <a:t>street</a:t>
            </a:r>
            <a:r>
              <a:rPr lang="fi-FI" sz="2000" dirty="0" smtClean="0"/>
              <a:t> </a:t>
            </a:r>
            <a:r>
              <a:rPr lang="fi-FI" sz="2000" dirty="0" err="1" smtClean="0"/>
              <a:t>lights</a:t>
            </a:r>
            <a:endParaRPr lang="fi-FI" sz="2000" dirty="0" smtClean="0"/>
          </a:p>
          <a:p>
            <a:pPr lvl="1"/>
            <a:r>
              <a:rPr lang="fi-FI" sz="1600" dirty="0" err="1" smtClean="0"/>
              <a:t>Traffic</a:t>
            </a:r>
            <a:r>
              <a:rPr lang="fi-FI" sz="1600" dirty="0" smtClean="0"/>
              <a:t> </a:t>
            </a:r>
            <a:r>
              <a:rPr lang="fi-FI" sz="1600" dirty="0" err="1" smtClean="0"/>
              <a:t>signs</a:t>
            </a:r>
            <a:r>
              <a:rPr lang="fi-FI" sz="1600" dirty="0" smtClean="0"/>
              <a:t> </a:t>
            </a:r>
            <a:r>
              <a:rPr lang="fi-FI" sz="1600" dirty="0" err="1" smtClean="0"/>
              <a:t>seemed</a:t>
            </a:r>
            <a:r>
              <a:rPr lang="fi-FI" sz="1600" dirty="0" smtClean="0"/>
              <a:t> to </a:t>
            </a:r>
            <a:r>
              <a:rPr lang="fi-FI" sz="1600" dirty="0" err="1" smtClean="0"/>
              <a:t>be</a:t>
            </a:r>
            <a:r>
              <a:rPr lang="fi-FI" sz="1600" dirty="0" smtClean="0"/>
              <a:t> </a:t>
            </a:r>
            <a:r>
              <a:rPr lang="fi-FI" sz="1600" dirty="0" err="1" smtClean="0"/>
              <a:t>directed</a:t>
            </a:r>
            <a:r>
              <a:rPr lang="fi-FI" sz="1600" dirty="0" smtClean="0"/>
              <a:t> for the </a:t>
            </a:r>
            <a:r>
              <a:rPr lang="fi-FI" sz="1600" dirty="0" err="1" smtClean="0"/>
              <a:t>kids</a:t>
            </a:r>
            <a:r>
              <a:rPr lang="fi-FI" sz="1600" dirty="0" smtClean="0"/>
              <a:t>, </a:t>
            </a:r>
            <a:r>
              <a:rPr lang="fi-FI" sz="1600" dirty="0" err="1" smtClean="0"/>
              <a:t>not</a:t>
            </a:r>
            <a:r>
              <a:rPr lang="fi-FI" sz="1600" dirty="0" smtClean="0"/>
              <a:t> for </a:t>
            </a:r>
            <a:r>
              <a:rPr lang="fi-FI" sz="1600" dirty="0" err="1" smtClean="0"/>
              <a:t>cars</a:t>
            </a:r>
            <a:r>
              <a:rPr lang="fi-FI" sz="1600" dirty="0" smtClean="0"/>
              <a:t>, </a:t>
            </a:r>
            <a:r>
              <a:rPr lang="fi-FI" sz="1600" dirty="0" err="1" smtClean="0"/>
              <a:t>which</a:t>
            </a:r>
            <a:r>
              <a:rPr lang="fi-FI" sz="1600" dirty="0" smtClean="0"/>
              <a:t> </a:t>
            </a:r>
            <a:r>
              <a:rPr lang="fi-FI" sz="1600" dirty="0" err="1" smtClean="0"/>
              <a:t>should</a:t>
            </a:r>
            <a:r>
              <a:rPr lang="fi-FI" sz="1600" dirty="0" smtClean="0"/>
              <a:t> </a:t>
            </a:r>
            <a:r>
              <a:rPr lang="fi-FI" sz="1600" dirty="0" err="1" smtClean="0"/>
              <a:t>be</a:t>
            </a:r>
            <a:r>
              <a:rPr lang="fi-FI" sz="1600" dirty="0" smtClean="0"/>
              <a:t> </a:t>
            </a:r>
            <a:r>
              <a:rPr lang="fi-FI" sz="1600" dirty="0" err="1" smtClean="0"/>
              <a:t>extremely</a:t>
            </a:r>
            <a:r>
              <a:rPr lang="fi-FI" sz="1600" dirty="0" smtClean="0"/>
              <a:t> </a:t>
            </a:r>
            <a:r>
              <a:rPr lang="fi-FI" sz="1600" dirty="0" err="1" smtClean="0"/>
              <a:t>important</a:t>
            </a:r>
            <a:r>
              <a:rPr lang="fi-FI" sz="1600" dirty="0" smtClean="0"/>
              <a:t> </a:t>
            </a:r>
            <a:r>
              <a:rPr lang="fi-FI" sz="1600" dirty="0" err="1" smtClean="0"/>
              <a:t>from</a:t>
            </a:r>
            <a:r>
              <a:rPr lang="fi-FI" sz="1600" dirty="0" smtClean="0"/>
              <a:t> the </a:t>
            </a:r>
            <a:r>
              <a:rPr lang="fi-FI" sz="1600" dirty="0" err="1" smtClean="0"/>
              <a:t>safety</a:t>
            </a:r>
            <a:r>
              <a:rPr lang="fi-FI" sz="1600" dirty="0" smtClean="0"/>
              <a:t> </a:t>
            </a:r>
            <a:r>
              <a:rPr lang="fi-FI" sz="1600" dirty="0" err="1" smtClean="0"/>
              <a:t>view</a:t>
            </a:r>
            <a:endParaRPr lang="fi-FI" sz="1600" dirty="0" smtClean="0"/>
          </a:p>
          <a:p>
            <a:pPr lvl="1"/>
            <a:r>
              <a:rPr lang="fi-FI" sz="1600" dirty="0" err="1" smtClean="0"/>
              <a:t>Street</a:t>
            </a:r>
            <a:r>
              <a:rPr lang="fi-FI" sz="1600" dirty="0" smtClean="0"/>
              <a:t> </a:t>
            </a:r>
            <a:r>
              <a:rPr lang="fi-FI" sz="1600" dirty="0" err="1" smtClean="0"/>
              <a:t>bumps</a:t>
            </a:r>
            <a:r>
              <a:rPr lang="fi-FI" sz="1600" dirty="0" smtClean="0"/>
              <a:t> </a:t>
            </a:r>
            <a:r>
              <a:rPr lang="fi-FI" sz="1600" dirty="0" err="1" smtClean="0"/>
              <a:t>were</a:t>
            </a:r>
            <a:r>
              <a:rPr lang="fi-FI" sz="1600" dirty="0" smtClean="0"/>
              <a:t> just </a:t>
            </a:r>
            <a:r>
              <a:rPr lang="fi-FI" sz="1600" dirty="0" err="1" smtClean="0"/>
              <a:t>regular</a:t>
            </a:r>
            <a:r>
              <a:rPr lang="fi-FI" sz="1600" dirty="0" smtClean="0"/>
              <a:t> </a:t>
            </a:r>
            <a:r>
              <a:rPr lang="fi-FI" sz="1600" dirty="0" err="1" smtClean="0"/>
              <a:t>street</a:t>
            </a:r>
            <a:r>
              <a:rPr lang="fi-FI" sz="1600" dirty="0" smtClean="0"/>
              <a:t> </a:t>
            </a:r>
            <a:r>
              <a:rPr lang="fi-FI" sz="1600" dirty="0" err="1" smtClean="0"/>
              <a:t>bumps</a:t>
            </a:r>
            <a:r>
              <a:rPr lang="fi-FI" sz="1600" dirty="0" smtClean="0"/>
              <a:t>, </a:t>
            </a:r>
            <a:r>
              <a:rPr lang="fi-FI" sz="1600" dirty="0" err="1" smtClean="0"/>
              <a:t>shouldn’t</a:t>
            </a:r>
            <a:r>
              <a:rPr lang="fi-FI" sz="1600" dirty="0" smtClean="0"/>
              <a:t> </a:t>
            </a:r>
            <a:r>
              <a:rPr lang="fi-FI" sz="1600" dirty="0" err="1" smtClean="0"/>
              <a:t>there</a:t>
            </a:r>
            <a:r>
              <a:rPr lang="fi-FI" sz="1600" dirty="0" smtClean="0"/>
              <a:t> </a:t>
            </a:r>
            <a:r>
              <a:rPr lang="fi-FI" sz="1600" dirty="0" err="1" smtClean="0"/>
              <a:t>be</a:t>
            </a:r>
            <a:r>
              <a:rPr lang="fi-FI" sz="1600" dirty="0" smtClean="0"/>
              <a:t> </a:t>
            </a:r>
            <a:r>
              <a:rPr lang="fi-FI" sz="1600" dirty="0" err="1" smtClean="0"/>
              <a:t>something</a:t>
            </a:r>
            <a:r>
              <a:rPr lang="fi-FI" sz="1600" dirty="0" smtClean="0"/>
              <a:t> </a:t>
            </a:r>
            <a:r>
              <a:rPr lang="fi-FI" sz="1600" dirty="0" err="1" smtClean="0"/>
              <a:t>extra</a:t>
            </a:r>
            <a:r>
              <a:rPr lang="fi-FI" sz="1600" dirty="0" smtClean="0"/>
              <a:t>?</a:t>
            </a:r>
          </a:p>
          <a:p>
            <a:pPr lvl="1"/>
            <a:r>
              <a:rPr lang="fi-FI" sz="1600" dirty="0" err="1" smtClean="0"/>
              <a:t>Instead</a:t>
            </a:r>
            <a:r>
              <a:rPr lang="fi-FI" sz="1600" dirty="0" smtClean="0"/>
              <a:t> of to </a:t>
            </a:r>
            <a:r>
              <a:rPr lang="fi-FI" sz="1600" dirty="0" err="1" smtClean="0"/>
              <a:t>lower</a:t>
            </a:r>
            <a:r>
              <a:rPr lang="fi-FI" sz="1600" dirty="0" smtClean="0"/>
              <a:t> </a:t>
            </a:r>
            <a:r>
              <a:rPr lang="fi-FI" sz="1600" dirty="0" err="1" smtClean="0"/>
              <a:t>street</a:t>
            </a:r>
            <a:r>
              <a:rPr lang="fi-FI" sz="1600" dirty="0" smtClean="0"/>
              <a:t> </a:t>
            </a:r>
            <a:r>
              <a:rPr lang="fi-FI" sz="1600" dirty="0" err="1" smtClean="0"/>
              <a:t>lights</a:t>
            </a:r>
            <a:r>
              <a:rPr lang="fi-FI" sz="1600" dirty="0" smtClean="0"/>
              <a:t>, </a:t>
            </a:r>
            <a:r>
              <a:rPr lang="fi-FI" sz="1600" dirty="0" err="1" smtClean="0"/>
              <a:t>we’d</a:t>
            </a:r>
            <a:r>
              <a:rPr lang="fi-FI" sz="1600" dirty="0" smtClean="0"/>
              <a:t> </a:t>
            </a:r>
            <a:r>
              <a:rPr lang="fi-FI" sz="1600" dirty="0" err="1" smtClean="0"/>
              <a:t>prefer</a:t>
            </a:r>
            <a:r>
              <a:rPr lang="fi-FI" sz="1600" dirty="0" smtClean="0"/>
              <a:t> to </a:t>
            </a:r>
            <a:r>
              <a:rPr lang="fi-FI" sz="1600" dirty="0" err="1" smtClean="0"/>
              <a:t>add</a:t>
            </a:r>
            <a:r>
              <a:rPr lang="fi-FI" sz="1600" dirty="0" smtClean="0"/>
              <a:t> </a:t>
            </a:r>
            <a:r>
              <a:rPr lang="fi-FI" sz="1600" dirty="0" err="1" smtClean="0"/>
              <a:t>lights</a:t>
            </a:r>
            <a:r>
              <a:rPr lang="fi-FI" sz="1600" dirty="0" smtClean="0"/>
              <a:t> and </a:t>
            </a:r>
            <a:r>
              <a:rPr lang="fi-FI" sz="1600" dirty="0" err="1" smtClean="0"/>
              <a:t>use</a:t>
            </a:r>
            <a:r>
              <a:rPr lang="fi-FI" sz="1600" dirty="0" smtClean="0"/>
              <a:t> </a:t>
            </a:r>
            <a:r>
              <a:rPr lang="fi-FI" sz="1600" dirty="0" err="1" smtClean="0"/>
              <a:t>more</a:t>
            </a:r>
            <a:r>
              <a:rPr lang="fi-FI" sz="1600" dirty="0" smtClean="0"/>
              <a:t> </a:t>
            </a:r>
            <a:r>
              <a:rPr lang="fi-FI" sz="1600" dirty="0" err="1" smtClean="0"/>
              <a:t>intensive</a:t>
            </a:r>
            <a:r>
              <a:rPr lang="fi-FI" sz="1600" dirty="0" smtClean="0"/>
              <a:t> </a:t>
            </a:r>
            <a:r>
              <a:rPr lang="fi-FI" sz="1600" dirty="0" err="1" smtClean="0"/>
              <a:t>lightning</a:t>
            </a:r>
            <a:r>
              <a:rPr lang="fi-FI" sz="1600" dirty="0" smtClean="0"/>
              <a:t> on the </a:t>
            </a:r>
            <a:r>
              <a:rPr lang="fi-FI" sz="1600" dirty="0" err="1" smtClean="0"/>
              <a:t>path</a:t>
            </a:r>
            <a:endParaRPr lang="fi-FI" sz="1600" dirty="0" smtClean="0"/>
          </a:p>
          <a:p>
            <a:r>
              <a:rPr lang="fi-FI" sz="2000" dirty="0" smtClean="0"/>
              <a:t>In the </a:t>
            </a:r>
            <a:r>
              <a:rPr lang="fi-FI" sz="2000" dirty="0" err="1" smtClean="0"/>
              <a:t>school</a:t>
            </a:r>
            <a:r>
              <a:rPr lang="fi-FI" sz="2000" dirty="0" smtClean="0"/>
              <a:t> the </a:t>
            </a:r>
            <a:r>
              <a:rPr lang="fi-FI" sz="2000" dirty="0" err="1" smtClean="0"/>
              <a:t>bikes</a:t>
            </a:r>
            <a:r>
              <a:rPr lang="fi-FI" sz="2000" dirty="0" smtClean="0"/>
              <a:t> </a:t>
            </a:r>
            <a:r>
              <a:rPr lang="fi-FI" sz="2000" dirty="0" err="1" smtClean="0"/>
              <a:t>would</a:t>
            </a:r>
            <a:r>
              <a:rPr lang="fi-FI" sz="2000" dirty="0" smtClean="0"/>
              <a:t> </a:t>
            </a:r>
            <a:r>
              <a:rPr lang="fi-FI" sz="2000" dirty="0" err="1" smtClean="0"/>
              <a:t>be</a:t>
            </a:r>
            <a:r>
              <a:rPr lang="fi-FI" sz="2000" dirty="0" smtClean="0"/>
              <a:t> </a:t>
            </a:r>
            <a:r>
              <a:rPr lang="fi-FI" sz="2000" dirty="0" err="1" smtClean="0"/>
              <a:t>under</a:t>
            </a:r>
            <a:r>
              <a:rPr lang="fi-FI" sz="2000" dirty="0" smtClean="0"/>
              <a:t> supervision and </a:t>
            </a:r>
            <a:r>
              <a:rPr lang="fi-FI" sz="2000" dirty="0" err="1" smtClean="0"/>
              <a:t>there</a:t>
            </a:r>
            <a:r>
              <a:rPr lang="fi-FI" sz="2000" dirty="0" smtClean="0"/>
              <a:t> </a:t>
            </a:r>
            <a:r>
              <a:rPr lang="fi-FI" sz="2000" dirty="0" err="1" smtClean="0"/>
              <a:t>would</a:t>
            </a:r>
            <a:r>
              <a:rPr lang="fi-FI" sz="2000" dirty="0" smtClean="0"/>
              <a:t> </a:t>
            </a:r>
            <a:r>
              <a:rPr lang="fi-FI" sz="2000" dirty="0" err="1" smtClean="0"/>
              <a:t>be</a:t>
            </a:r>
            <a:r>
              <a:rPr lang="fi-FI" sz="2000" dirty="0" smtClean="0"/>
              <a:t> </a:t>
            </a:r>
            <a:r>
              <a:rPr lang="fi-FI" sz="2000" dirty="0" err="1" smtClean="0"/>
              <a:t>somebody</a:t>
            </a:r>
            <a:r>
              <a:rPr lang="fi-FI" sz="2000" dirty="0" smtClean="0"/>
              <a:t> to help </a:t>
            </a:r>
            <a:r>
              <a:rPr lang="fi-FI" sz="2000" dirty="0" err="1" smtClean="0"/>
              <a:t>kids</a:t>
            </a:r>
            <a:r>
              <a:rPr lang="fi-FI" sz="2000" dirty="0" smtClean="0"/>
              <a:t> to </a:t>
            </a:r>
            <a:r>
              <a:rPr lang="fi-FI" sz="2000" dirty="0" err="1" smtClean="0"/>
              <a:t>maintain</a:t>
            </a:r>
            <a:r>
              <a:rPr lang="fi-FI" sz="2000" dirty="0" smtClean="0"/>
              <a:t> </a:t>
            </a:r>
            <a:r>
              <a:rPr lang="fi-FI" sz="2000" dirty="0" err="1" smtClean="0"/>
              <a:t>their</a:t>
            </a:r>
            <a:r>
              <a:rPr lang="fi-FI" sz="2000" dirty="0" smtClean="0"/>
              <a:t> </a:t>
            </a:r>
            <a:r>
              <a:rPr lang="fi-FI" sz="2000" dirty="0" err="1" smtClean="0"/>
              <a:t>bikes</a:t>
            </a:r>
            <a:r>
              <a:rPr lang="fi-FI" sz="2000" dirty="0" smtClean="0"/>
              <a:t>, </a:t>
            </a:r>
            <a:r>
              <a:rPr lang="fi-FI" sz="2000" dirty="0" err="1" smtClean="0"/>
              <a:t>if</a:t>
            </a:r>
            <a:r>
              <a:rPr lang="fi-FI" sz="2000" dirty="0" smtClean="0"/>
              <a:t> </a:t>
            </a:r>
            <a:r>
              <a:rPr lang="fi-FI" sz="2000" dirty="0" err="1" smtClean="0"/>
              <a:t>something</a:t>
            </a:r>
            <a:r>
              <a:rPr lang="fi-FI" sz="2000" dirty="0" smtClean="0"/>
              <a:t> is </a:t>
            </a:r>
            <a:r>
              <a:rPr lang="fi-FI" sz="2000" dirty="0" err="1" smtClean="0"/>
              <a:t>broken</a:t>
            </a:r>
            <a:endParaRPr lang="fi-FI" sz="2000" dirty="0" smtClean="0"/>
          </a:p>
          <a:p>
            <a:pPr lvl="1"/>
            <a:r>
              <a:rPr lang="fi-FI" sz="1600" dirty="0" smtClean="0"/>
              <a:t>A </a:t>
            </a:r>
            <a:r>
              <a:rPr lang="fi-FI" sz="1600" dirty="0" err="1" smtClean="0"/>
              <a:t>bit</a:t>
            </a:r>
            <a:r>
              <a:rPr lang="fi-FI" sz="1600" dirty="0" smtClean="0"/>
              <a:t> </a:t>
            </a:r>
            <a:r>
              <a:rPr lang="fi-FI" sz="1600" dirty="0" err="1" smtClean="0"/>
              <a:t>naive</a:t>
            </a:r>
            <a:r>
              <a:rPr lang="fi-FI" sz="1600" dirty="0" smtClean="0"/>
              <a:t> </a:t>
            </a:r>
            <a:r>
              <a:rPr lang="fi-FI" sz="1600" dirty="0" err="1" smtClean="0"/>
              <a:t>thought</a:t>
            </a:r>
            <a:r>
              <a:rPr lang="fi-FI" sz="1600" dirty="0" smtClean="0"/>
              <a:t>, </a:t>
            </a:r>
            <a:r>
              <a:rPr lang="fi-FI" sz="1600" dirty="0" err="1" smtClean="0"/>
              <a:t>if</a:t>
            </a:r>
            <a:r>
              <a:rPr lang="fi-FI" sz="1600" dirty="0" smtClean="0"/>
              <a:t> </a:t>
            </a:r>
            <a:r>
              <a:rPr lang="fi-FI" sz="1600" dirty="0" err="1" smtClean="0"/>
              <a:t>schools</a:t>
            </a:r>
            <a:r>
              <a:rPr lang="fi-FI" sz="1600" dirty="0" smtClean="0"/>
              <a:t> </a:t>
            </a:r>
            <a:r>
              <a:rPr lang="fi-FI" sz="1600" dirty="0" err="1" smtClean="0"/>
              <a:t>do</a:t>
            </a:r>
            <a:r>
              <a:rPr lang="fi-FI" sz="1600" dirty="0" smtClean="0"/>
              <a:t> </a:t>
            </a:r>
            <a:r>
              <a:rPr lang="fi-FI" sz="1600" dirty="0" err="1" smtClean="0"/>
              <a:t>not</a:t>
            </a:r>
            <a:r>
              <a:rPr lang="fi-FI" sz="1600" dirty="0" smtClean="0"/>
              <a:t> </a:t>
            </a:r>
            <a:r>
              <a:rPr lang="fi-FI" sz="1600" dirty="0" err="1" smtClean="0"/>
              <a:t>have</a:t>
            </a:r>
            <a:r>
              <a:rPr lang="fi-FI" sz="1600" dirty="0" smtClean="0"/>
              <a:t> </a:t>
            </a:r>
            <a:r>
              <a:rPr lang="fi-FI" sz="1600" dirty="0" err="1" smtClean="0"/>
              <a:t>extra</a:t>
            </a:r>
            <a:r>
              <a:rPr lang="fi-FI" sz="1600" dirty="0" smtClean="0"/>
              <a:t> money for </a:t>
            </a:r>
            <a:r>
              <a:rPr lang="fi-FI" sz="1600" dirty="0" err="1" smtClean="0"/>
              <a:t>this</a:t>
            </a:r>
            <a:r>
              <a:rPr lang="fi-FI" sz="1600" dirty="0" smtClean="0"/>
              <a:t>. </a:t>
            </a:r>
            <a:r>
              <a:rPr lang="fi-FI" sz="1600" dirty="0" err="1" smtClean="0"/>
              <a:t>This</a:t>
            </a:r>
            <a:r>
              <a:rPr lang="fi-FI" sz="1600" dirty="0" smtClean="0"/>
              <a:t> ”</a:t>
            </a:r>
            <a:r>
              <a:rPr lang="fi-FI" sz="1600" dirty="0" err="1" smtClean="0"/>
              <a:t>somebody</a:t>
            </a:r>
            <a:r>
              <a:rPr lang="fi-FI" sz="1600" dirty="0" smtClean="0"/>
              <a:t>” </a:t>
            </a:r>
            <a:r>
              <a:rPr lang="fi-FI" sz="1600" dirty="0" err="1" smtClean="0"/>
              <a:t>should</a:t>
            </a:r>
            <a:r>
              <a:rPr lang="fi-FI" sz="1600" dirty="0" smtClean="0"/>
              <a:t> </a:t>
            </a:r>
            <a:r>
              <a:rPr lang="fi-FI" sz="1600" dirty="0" err="1" smtClean="0"/>
              <a:t>be</a:t>
            </a:r>
            <a:r>
              <a:rPr lang="fi-FI" sz="1600" dirty="0" smtClean="0"/>
              <a:t> </a:t>
            </a:r>
            <a:r>
              <a:rPr lang="fi-FI" sz="1600" dirty="0" err="1" smtClean="0"/>
              <a:t>named</a:t>
            </a:r>
            <a:r>
              <a:rPr lang="fi-FI" sz="1600" dirty="0" smtClean="0"/>
              <a:t> person.</a:t>
            </a:r>
          </a:p>
          <a:p>
            <a:r>
              <a:rPr lang="fi-FI" sz="2000" dirty="0" err="1" smtClean="0"/>
              <a:t>Path</a:t>
            </a:r>
            <a:r>
              <a:rPr lang="fi-FI" sz="2000" dirty="0" smtClean="0"/>
              <a:t> </a:t>
            </a:r>
            <a:r>
              <a:rPr lang="fi-FI" sz="2000" dirty="0" err="1" smtClean="0"/>
              <a:t>would</a:t>
            </a:r>
            <a:r>
              <a:rPr lang="fi-FI" sz="2000" dirty="0" smtClean="0"/>
              <a:t> </a:t>
            </a:r>
            <a:r>
              <a:rPr lang="fi-FI" sz="2000" dirty="0" err="1" smtClean="0"/>
              <a:t>lead</a:t>
            </a:r>
            <a:r>
              <a:rPr lang="fi-FI" sz="2000" dirty="0" smtClean="0"/>
              <a:t> </a:t>
            </a:r>
            <a:r>
              <a:rPr lang="fi-FI" sz="2000" dirty="0" err="1" smtClean="0"/>
              <a:t>also</a:t>
            </a:r>
            <a:r>
              <a:rPr lang="fi-FI" sz="2000" dirty="0" smtClean="0"/>
              <a:t> to </a:t>
            </a:r>
            <a:r>
              <a:rPr lang="fi-FI" sz="2000" dirty="0" err="1" smtClean="0"/>
              <a:t>hobbies</a:t>
            </a:r>
            <a:endParaRPr lang="fi-FI" sz="2000" dirty="0" smtClean="0"/>
          </a:p>
          <a:p>
            <a:pPr lvl="1"/>
            <a:r>
              <a:rPr lang="fi-FI" sz="1600" dirty="0" err="1" smtClean="0"/>
              <a:t>There</a:t>
            </a:r>
            <a:r>
              <a:rPr lang="fi-FI" sz="1600" dirty="0" smtClean="0"/>
              <a:t> is a </a:t>
            </a:r>
            <a:r>
              <a:rPr lang="fi-FI" sz="1600" dirty="0" err="1" smtClean="0"/>
              <a:t>risk</a:t>
            </a:r>
            <a:r>
              <a:rPr lang="fi-FI" sz="1600" dirty="0" smtClean="0"/>
              <a:t> to </a:t>
            </a:r>
            <a:r>
              <a:rPr lang="fi-FI" sz="1600" dirty="0" err="1" smtClean="0"/>
              <a:t>lose</a:t>
            </a:r>
            <a:r>
              <a:rPr lang="fi-FI" sz="1600" dirty="0" smtClean="0"/>
              <a:t> the main idea (the </a:t>
            </a:r>
            <a:r>
              <a:rPr lang="fi-FI" sz="1600" dirty="0" err="1" smtClean="0"/>
              <a:t>school</a:t>
            </a:r>
            <a:r>
              <a:rPr lang="fi-FI" sz="1600" dirty="0" smtClean="0"/>
              <a:t> </a:t>
            </a:r>
            <a:r>
              <a:rPr lang="fi-FI" sz="1600" dirty="0" err="1" smtClean="0"/>
              <a:t>path</a:t>
            </a:r>
            <a:r>
              <a:rPr lang="fi-FI" sz="1600" dirty="0" smtClean="0"/>
              <a:t>) </a:t>
            </a:r>
            <a:r>
              <a:rPr lang="fi-FI" sz="1600" dirty="0" err="1" smtClean="0"/>
              <a:t>if</a:t>
            </a:r>
            <a:r>
              <a:rPr lang="fi-FI" sz="1600" dirty="0" smtClean="0"/>
              <a:t> </a:t>
            </a:r>
            <a:r>
              <a:rPr lang="fi-FI" sz="1600" dirty="0" err="1" smtClean="0"/>
              <a:t>there</a:t>
            </a:r>
            <a:r>
              <a:rPr lang="fi-FI" sz="1600" dirty="0" smtClean="0"/>
              <a:t> </a:t>
            </a:r>
            <a:r>
              <a:rPr lang="fi-FI" sz="1600" dirty="0" err="1" smtClean="0"/>
              <a:t>are</a:t>
            </a:r>
            <a:r>
              <a:rPr lang="fi-FI" sz="1600" dirty="0" smtClean="0"/>
              <a:t> </a:t>
            </a:r>
            <a:r>
              <a:rPr lang="fi-FI" sz="1600" dirty="0" err="1" smtClean="0"/>
              <a:t>too</a:t>
            </a:r>
            <a:r>
              <a:rPr lang="fi-FI" sz="1600" dirty="0" smtClean="0"/>
              <a:t> </a:t>
            </a:r>
            <a:r>
              <a:rPr lang="fi-FI" sz="1600" dirty="0" err="1" smtClean="0"/>
              <a:t>many</a:t>
            </a:r>
            <a:r>
              <a:rPr lang="fi-FI" sz="1600" dirty="0" smtClean="0"/>
              <a:t> </a:t>
            </a:r>
            <a:r>
              <a:rPr lang="fi-FI" sz="1600" dirty="0" err="1" smtClean="0"/>
              <a:t>paths</a:t>
            </a:r>
            <a:endParaRPr lang="fi-FI" sz="2000"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Previous</a:t>
            </a:r>
            <a:r>
              <a:rPr lang="fi-FI" dirty="0" smtClean="0"/>
              <a:t> </a:t>
            </a:r>
            <a:r>
              <a:rPr lang="fi-FI" dirty="0" err="1" smtClean="0"/>
              <a:t>work</a:t>
            </a:r>
            <a:r>
              <a:rPr lang="fi-FI" dirty="0" smtClean="0"/>
              <a:t>: </a:t>
            </a:r>
            <a:r>
              <a:rPr lang="fi-FI" dirty="0" err="1" smtClean="0"/>
              <a:t>Conclusion</a:t>
            </a:r>
            <a:endParaRPr lang="fi-FI" dirty="0"/>
          </a:p>
        </p:txBody>
      </p:sp>
      <p:sp>
        <p:nvSpPr>
          <p:cNvPr id="3" name="Sisällön paikkamerkki 2"/>
          <p:cNvSpPr>
            <a:spLocks noGrp="1"/>
          </p:cNvSpPr>
          <p:nvPr>
            <p:ph idx="1"/>
          </p:nvPr>
        </p:nvSpPr>
        <p:spPr/>
        <p:txBody>
          <a:bodyPr>
            <a:normAutofit/>
          </a:bodyPr>
          <a:lstStyle/>
          <a:p>
            <a:r>
              <a:rPr lang="fi-FI" sz="2000" dirty="0" err="1" smtClean="0"/>
              <a:t>Good</a:t>
            </a:r>
            <a:r>
              <a:rPr lang="fi-FI" sz="2000" dirty="0" smtClean="0"/>
              <a:t> idea, </a:t>
            </a:r>
            <a:r>
              <a:rPr lang="fi-FI" sz="2000" dirty="0" err="1" smtClean="0"/>
              <a:t>but</a:t>
            </a:r>
            <a:r>
              <a:rPr lang="fi-FI" sz="2000" dirty="0" smtClean="0"/>
              <a:t> </a:t>
            </a:r>
            <a:r>
              <a:rPr lang="fi-FI" sz="2000" dirty="0" err="1" smtClean="0"/>
              <a:t>it</a:t>
            </a:r>
            <a:r>
              <a:rPr lang="fi-FI" sz="2000" dirty="0" smtClean="0"/>
              <a:t> is </a:t>
            </a:r>
            <a:r>
              <a:rPr lang="fi-FI" sz="2000" dirty="0" err="1" smtClean="0"/>
              <a:t>only</a:t>
            </a:r>
            <a:r>
              <a:rPr lang="fi-FI" sz="2000" dirty="0" smtClean="0"/>
              <a:t> a </a:t>
            </a:r>
            <a:r>
              <a:rPr lang="fi-FI" sz="2000" dirty="0" err="1" smtClean="0"/>
              <a:t>start</a:t>
            </a:r>
            <a:r>
              <a:rPr lang="fi-FI" sz="2000" dirty="0" smtClean="0"/>
              <a:t> and </a:t>
            </a:r>
            <a:r>
              <a:rPr lang="fi-FI" sz="2000" dirty="0" err="1" smtClean="0"/>
              <a:t>needs</a:t>
            </a:r>
            <a:r>
              <a:rPr lang="fi-FI" sz="2000" dirty="0" smtClean="0"/>
              <a:t> to </a:t>
            </a:r>
            <a:r>
              <a:rPr lang="fi-FI" sz="2000" dirty="0" err="1" smtClean="0"/>
              <a:t>be</a:t>
            </a:r>
            <a:r>
              <a:rPr lang="fi-FI" sz="2000" dirty="0" smtClean="0"/>
              <a:t> </a:t>
            </a:r>
            <a:r>
              <a:rPr lang="fi-FI" sz="2000" dirty="0" err="1" smtClean="0"/>
              <a:t>processed</a:t>
            </a:r>
            <a:r>
              <a:rPr lang="fi-FI" sz="2000" dirty="0" smtClean="0"/>
              <a:t> a </a:t>
            </a:r>
            <a:r>
              <a:rPr lang="fi-FI" sz="2000" dirty="0" err="1" smtClean="0"/>
              <a:t>lot</a:t>
            </a:r>
            <a:r>
              <a:rPr lang="fi-FI" sz="2000" dirty="0" smtClean="0"/>
              <a:t> and </a:t>
            </a:r>
            <a:r>
              <a:rPr lang="fi-FI" sz="2000" dirty="0" err="1" smtClean="0"/>
              <a:t>make</a:t>
            </a:r>
            <a:r>
              <a:rPr lang="fi-FI" sz="2000" dirty="0" smtClean="0"/>
              <a:t> </a:t>
            </a:r>
            <a:r>
              <a:rPr lang="fi-FI" sz="2000" dirty="0" err="1" smtClean="0"/>
              <a:t>it</a:t>
            </a:r>
            <a:r>
              <a:rPr lang="fi-FI" sz="2000" dirty="0" smtClean="0"/>
              <a:t> </a:t>
            </a:r>
            <a:r>
              <a:rPr lang="fi-FI" sz="2000" dirty="0" err="1" smtClean="0"/>
              <a:t>more</a:t>
            </a:r>
            <a:r>
              <a:rPr lang="fi-FI" sz="2000" dirty="0" smtClean="0"/>
              <a:t> </a:t>
            </a:r>
            <a:r>
              <a:rPr lang="fi-FI" sz="2000" dirty="0" err="1" smtClean="0"/>
              <a:t>practical</a:t>
            </a:r>
            <a:r>
              <a:rPr lang="fi-FI" sz="2000" dirty="0" smtClean="0"/>
              <a:t> and </a:t>
            </a:r>
            <a:r>
              <a:rPr lang="fi-FI" sz="2000" dirty="0" err="1" smtClean="0"/>
              <a:t>concrete</a:t>
            </a:r>
            <a:endParaRPr lang="fi-FI" sz="2000" dirty="0" smtClean="0"/>
          </a:p>
          <a:p>
            <a:r>
              <a:rPr lang="fi-FI" sz="2000" dirty="0" smtClean="0"/>
              <a:t>The </a:t>
            </a:r>
            <a:r>
              <a:rPr lang="fi-FI" sz="2000" dirty="0" err="1" smtClean="0"/>
              <a:t>path</a:t>
            </a:r>
            <a:r>
              <a:rPr lang="fi-FI" sz="2000" dirty="0" smtClean="0"/>
              <a:t> </a:t>
            </a:r>
            <a:r>
              <a:rPr lang="fi-FI" sz="2000" dirty="0" err="1" smtClean="0"/>
              <a:t>was</a:t>
            </a:r>
            <a:r>
              <a:rPr lang="fi-FI" sz="2000" dirty="0" smtClean="0"/>
              <a:t> </a:t>
            </a:r>
            <a:r>
              <a:rPr lang="fi-FI" sz="2000" dirty="0" err="1" smtClean="0"/>
              <a:t>thougt</a:t>
            </a:r>
            <a:r>
              <a:rPr lang="fi-FI" sz="2000" dirty="0" smtClean="0"/>
              <a:t> </a:t>
            </a:r>
            <a:r>
              <a:rPr lang="fi-FI" sz="2000" dirty="0" err="1" smtClean="0"/>
              <a:t>mainly</a:t>
            </a:r>
            <a:r>
              <a:rPr lang="fi-FI" sz="2000" dirty="0" smtClean="0"/>
              <a:t> </a:t>
            </a:r>
            <a:r>
              <a:rPr lang="fi-FI" sz="2000" dirty="0" err="1" smtClean="0"/>
              <a:t>from</a:t>
            </a:r>
            <a:r>
              <a:rPr lang="fi-FI" sz="2000" dirty="0" smtClean="0"/>
              <a:t> the </a:t>
            </a:r>
            <a:r>
              <a:rPr lang="fi-FI" sz="2000" dirty="0" err="1" smtClean="0"/>
              <a:t>kids</a:t>
            </a:r>
            <a:r>
              <a:rPr lang="fi-FI" sz="2000" dirty="0" smtClean="0"/>
              <a:t> </a:t>
            </a:r>
            <a:r>
              <a:rPr lang="fi-FI" sz="2000" dirty="0" err="1" smtClean="0"/>
              <a:t>view</a:t>
            </a:r>
            <a:r>
              <a:rPr lang="fi-FI" sz="2000" dirty="0" smtClean="0"/>
              <a:t>, </a:t>
            </a:r>
            <a:r>
              <a:rPr lang="fi-FI" sz="2000" dirty="0" err="1" smtClean="0"/>
              <a:t>we</a:t>
            </a:r>
            <a:r>
              <a:rPr lang="fi-FI" sz="2000" dirty="0" smtClean="0"/>
              <a:t> </a:t>
            </a:r>
            <a:r>
              <a:rPr lang="fi-FI" sz="2000" dirty="0" err="1" smtClean="0"/>
              <a:t>would</a:t>
            </a:r>
            <a:r>
              <a:rPr lang="fi-FI" sz="2000" dirty="0" smtClean="0"/>
              <a:t> </a:t>
            </a:r>
            <a:r>
              <a:rPr lang="fi-FI" sz="2000" dirty="0" err="1" smtClean="0"/>
              <a:t>emphasise</a:t>
            </a:r>
            <a:r>
              <a:rPr lang="fi-FI" sz="2000" dirty="0" smtClean="0"/>
              <a:t> </a:t>
            </a:r>
            <a:r>
              <a:rPr lang="fi-FI" sz="2000" dirty="0" err="1" smtClean="0"/>
              <a:t>more</a:t>
            </a:r>
            <a:r>
              <a:rPr lang="fi-FI" sz="2000" dirty="0" smtClean="0"/>
              <a:t> the </a:t>
            </a:r>
            <a:r>
              <a:rPr lang="fi-FI" sz="2000" dirty="0" err="1" smtClean="0"/>
              <a:t>visibility</a:t>
            </a:r>
            <a:r>
              <a:rPr lang="fi-FI" sz="2000" dirty="0" smtClean="0"/>
              <a:t> </a:t>
            </a:r>
            <a:r>
              <a:rPr lang="fi-FI" sz="2000" dirty="0" err="1" smtClean="0"/>
              <a:t>also</a:t>
            </a:r>
            <a:r>
              <a:rPr lang="fi-FI" sz="2000" dirty="0" smtClean="0"/>
              <a:t> to </a:t>
            </a:r>
            <a:r>
              <a:rPr lang="fi-FI" sz="2000" dirty="0" err="1" smtClean="0"/>
              <a:t>other</a:t>
            </a:r>
            <a:r>
              <a:rPr lang="fi-FI" sz="2000" dirty="0" smtClean="0"/>
              <a:t> </a:t>
            </a:r>
            <a:r>
              <a:rPr lang="fi-FI" sz="2000" dirty="0" err="1" smtClean="0"/>
              <a:t>traffic</a:t>
            </a:r>
            <a:r>
              <a:rPr lang="fi-FI" sz="2000" dirty="0" smtClean="0"/>
              <a:t> </a:t>
            </a:r>
            <a:r>
              <a:rPr lang="fi-FI" sz="2000" dirty="0" err="1" smtClean="0"/>
              <a:t>users</a:t>
            </a:r>
            <a:endParaRPr lang="fi-FI" sz="2000" dirty="0" smtClean="0"/>
          </a:p>
          <a:p>
            <a:pPr lvl="1"/>
            <a:r>
              <a:rPr lang="fi-FI" sz="1600" dirty="0" smtClean="0"/>
              <a:t>The </a:t>
            </a:r>
            <a:r>
              <a:rPr lang="fi-FI" sz="1600" dirty="0" err="1" smtClean="0"/>
              <a:t>path</a:t>
            </a:r>
            <a:r>
              <a:rPr lang="fi-FI" sz="1600" dirty="0" smtClean="0"/>
              <a:t> </a:t>
            </a:r>
            <a:r>
              <a:rPr lang="fi-FI" sz="1600" dirty="0" err="1" smtClean="0"/>
              <a:t>should</a:t>
            </a:r>
            <a:r>
              <a:rPr lang="fi-FI" sz="1600" dirty="0" smtClean="0"/>
              <a:t> </a:t>
            </a:r>
            <a:r>
              <a:rPr lang="fi-FI" sz="1600" dirty="0" err="1" smtClean="0"/>
              <a:t>be</a:t>
            </a:r>
            <a:r>
              <a:rPr lang="fi-FI" sz="1600" dirty="0" smtClean="0"/>
              <a:t> </a:t>
            </a:r>
            <a:r>
              <a:rPr lang="fi-FI" sz="1600" dirty="0" err="1" smtClean="0"/>
              <a:t>designed</a:t>
            </a:r>
            <a:r>
              <a:rPr lang="fi-FI" sz="1600" dirty="0" smtClean="0"/>
              <a:t> on </a:t>
            </a:r>
            <a:r>
              <a:rPr lang="fi-FI" sz="1600" dirty="0" err="1" smtClean="0"/>
              <a:t>two</a:t>
            </a:r>
            <a:r>
              <a:rPr lang="fi-FI" sz="1600" dirty="0" smtClean="0"/>
              <a:t> </a:t>
            </a:r>
            <a:r>
              <a:rPr lang="fi-FI" sz="1600" dirty="0" err="1" smtClean="0"/>
              <a:t>levels</a:t>
            </a:r>
            <a:r>
              <a:rPr lang="fi-FI" sz="1600" dirty="0" smtClean="0"/>
              <a:t>: 1) </a:t>
            </a:r>
            <a:r>
              <a:rPr lang="fi-FI" sz="1600" dirty="0" err="1" smtClean="0"/>
              <a:t>children</a:t>
            </a:r>
            <a:r>
              <a:rPr lang="fi-FI" sz="1600" dirty="0" smtClean="0"/>
              <a:t> 2) </a:t>
            </a:r>
            <a:r>
              <a:rPr lang="fi-FI" sz="1600" dirty="0" err="1" smtClean="0"/>
              <a:t>other</a:t>
            </a:r>
            <a:r>
              <a:rPr lang="fi-FI" sz="1600" dirty="0" smtClean="0"/>
              <a:t> </a:t>
            </a:r>
            <a:r>
              <a:rPr lang="fi-FI" sz="1600" dirty="0" err="1" smtClean="0"/>
              <a:t>traffic</a:t>
            </a:r>
            <a:r>
              <a:rPr lang="fi-FI" sz="1600" dirty="0" smtClean="0"/>
              <a:t> </a:t>
            </a:r>
            <a:r>
              <a:rPr lang="fi-FI" sz="1600" dirty="0" err="1" smtClean="0"/>
              <a:t>users</a:t>
            </a:r>
            <a:r>
              <a:rPr lang="fi-FI" sz="1600" dirty="0" smtClean="0"/>
              <a:t>, </a:t>
            </a:r>
            <a:r>
              <a:rPr lang="fi-FI" sz="1600" dirty="0" err="1" smtClean="0"/>
              <a:t>especially</a:t>
            </a:r>
            <a:r>
              <a:rPr lang="fi-FI" sz="1600" dirty="0" smtClean="0"/>
              <a:t> </a:t>
            </a:r>
            <a:r>
              <a:rPr lang="fi-FI" sz="1600" dirty="0" err="1" smtClean="0"/>
              <a:t>cars</a:t>
            </a:r>
            <a:endParaRPr lang="fi-FI" sz="1600" dirty="0" smtClean="0"/>
          </a:p>
          <a:p>
            <a:r>
              <a:rPr lang="fi-FI" sz="2000" dirty="0" err="1" smtClean="0"/>
              <a:t>Path</a:t>
            </a:r>
            <a:r>
              <a:rPr lang="fi-FI" sz="2000" dirty="0" smtClean="0"/>
              <a:t> </a:t>
            </a:r>
            <a:r>
              <a:rPr lang="fi-FI" sz="2000" dirty="0" err="1" smtClean="0"/>
              <a:t>signs</a:t>
            </a:r>
            <a:r>
              <a:rPr lang="fi-FI" sz="2000" dirty="0" smtClean="0"/>
              <a:t> </a:t>
            </a:r>
            <a:r>
              <a:rPr lang="fi-FI" sz="2000" dirty="0" err="1" smtClean="0"/>
              <a:t>should</a:t>
            </a:r>
            <a:r>
              <a:rPr lang="fi-FI" sz="2000" dirty="0" smtClean="0"/>
              <a:t> </a:t>
            </a:r>
            <a:r>
              <a:rPr lang="fi-FI" sz="2000" dirty="0" err="1" smtClean="0"/>
              <a:t>be</a:t>
            </a:r>
            <a:r>
              <a:rPr lang="fi-FI" sz="2000" dirty="0" smtClean="0"/>
              <a:t> </a:t>
            </a:r>
            <a:r>
              <a:rPr lang="fi-FI" sz="2000" dirty="0" err="1" smtClean="0"/>
              <a:t>added</a:t>
            </a:r>
            <a:r>
              <a:rPr lang="fi-FI" sz="2000" dirty="0" smtClean="0"/>
              <a:t> and </a:t>
            </a:r>
            <a:r>
              <a:rPr lang="fi-FI" sz="2000" dirty="0" err="1" smtClean="0"/>
              <a:t>make</a:t>
            </a:r>
            <a:r>
              <a:rPr lang="fi-FI" sz="2000" dirty="0" smtClean="0"/>
              <a:t> </a:t>
            </a:r>
            <a:r>
              <a:rPr lang="fi-FI" sz="2000" dirty="0" err="1" smtClean="0"/>
              <a:t>them</a:t>
            </a:r>
            <a:r>
              <a:rPr lang="fi-FI" sz="2000" dirty="0" smtClean="0"/>
              <a:t> </a:t>
            </a:r>
            <a:r>
              <a:rPr lang="fi-FI" sz="2000" dirty="0" err="1" smtClean="0"/>
              <a:t>more</a:t>
            </a:r>
            <a:r>
              <a:rPr lang="fi-FI" sz="2000" dirty="0" smtClean="0"/>
              <a:t> </a:t>
            </a:r>
            <a:r>
              <a:rPr lang="fi-FI" sz="2000" dirty="0" err="1" smtClean="0"/>
              <a:t>visible</a:t>
            </a:r>
            <a:r>
              <a:rPr lang="fi-FI" sz="2000" dirty="0" smtClean="0"/>
              <a:t> and </a:t>
            </a:r>
            <a:r>
              <a:rPr lang="fi-FI" sz="2000" dirty="0" err="1" smtClean="0"/>
              <a:t>more</a:t>
            </a:r>
            <a:r>
              <a:rPr lang="fi-FI" sz="2000" dirty="0" smtClean="0"/>
              <a:t> </a:t>
            </a:r>
            <a:r>
              <a:rPr lang="fi-FI" sz="2000" dirty="0" err="1" smtClean="0"/>
              <a:t>distinctive</a:t>
            </a:r>
            <a:r>
              <a:rPr lang="fi-FI" sz="2000" dirty="0" smtClean="0"/>
              <a:t>, </a:t>
            </a:r>
            <a:r>
              <a:rPr lang="fi-FI" sz="2000" dirty="0" err="1" smtClean="0"/>
              <a:t>so</a:t>
            </a:r>
            <a:r>
              <a:rPr lang="fi-FI" sz="2000" dirty="0" smtClean="0"/>
              <a:t> </a:t>
            </a:r>
            <a:r>
              <a:rPr lang="fi-FI" sz="2000" dirty="0" err="1" smtClean="0"/>
              <a:t>that</a:t>
            </a:r>
            <a:r>
              <a:rPr lang="fi-FI" sz="2000" dirty="0" smtClean="0"/>
              <a:t> the </a:t>
            </a:r>
            <a:r>
              <a:rPr lang="fi-FI" sz="2000" dirty="0" err="1" smtClean="0"/>
              <a:t>signs</a:t>
            </a:r>
            <a:r>
              <a:rPr lang="fi-FI" sz="2000" dirty="0" smtClean="0"/>
              <a:t> </a:t>
            </a:r>
            <a:r>
              <a:rPr lang="fi-FI" sz="2000" dirty="0" err="1" smtClean="0"/>
              <a:t>clearly</a:t>
            </a:r>
            <a:r>
              <a:rPr lang="fi-FI" sz="2000" dirty="0" smtClean="0"/>
              <a:t> </a:t>
            </a:r>
            <a:r>
              <a:rPr lang="fi-FI" sz="2000" dirty="0" err="1" smtClean="0"/>
              <a:t>can</a:t>
            </a:r>
            <a:r>
              <a:rPr lang="fi-FI" sz="2000" dirty="0" smtClean="0"/>
              <a:t> </a:t>
            </a:r>
            <a:r>
              <a:rPr lang="fi-FI" sz="2000" dirty="0" err="1" smtClean="0"/>
              <a:t>be</a:t>
            </a:r>
            <a:r>
              <a:rPr lang="fi-FI" sz="2000" dirty="0" smtClean="0"/>
              <a:t> </a:t>
            </a:r>
            <a:r>
              <a:rPr lang="fi-FI" sz="2000" dirty="0" err="1" smtClean="0"/>
              <a:t>separated</a:t>
            </a:r>
            <a:r>
              <a:rPr lang="fi-FI" sz="2000" dirty="0" smtClean="0"/>
              <a:t> </a:t>
            </a:r>
            <a:r>
              <a:rPr lang="fi-FI" sz="2000" dirty="0" err="1" smtClean="0"/>
              <a:t>from</a:t>
            </a:r>
            <a:r>
              <a:rPr lang="fi-FI" sz="2000" dirty="0" smtClean="0"/>
              <a:t> the </a:t>
            </a:r>
            <a:r>
              <a:rPr lang="fi-FI" sz="2000" dirty="0" err="1" smtClean="0"/>
              <a:t>normal</a:t>
            </a:r>
            <a:r>
              <a:rPr lang="fi-FI" sz="2000" dirty="0" smtClean="0"/>
              <a:t> </a:t>
            </a:r>
            <a:r>
              <a:rPr lang="fi-FI" sz="2000" dirty="0" err="1" smtClean="0"/>
              <a:t>traffic</a:t>
            </a:r>
            <a:r>
              <a:rPr lang="fi-FI" sz="2000" dirty="0" smtClean="0"/>
              <a:t> </a:t>
            </a:r>
            <a:r>
              <a:rPr lang="fi-FI" sz="2000" dirty="0" err="1" smtClean="0"/>
              <a:t>signs</a:t>
            </a:r>
            <a:endParaRPr lang="fi-FI" sz="2000" dirty="0" smtClean="0"/>
          </a:p>
          <a:p>
            <a:endParaRPr lang="fi-FI" sz="2000" dirty="0" smtClean="0"/>
          </a:p>
          <a:p>
            <a:pPr lvl="1"/>
            <a:endParaRPr lang="fi-FI" sz="1600"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fontScale="90000"/>
          </a:bodyPr>
          <a:lstStyle/>
          <a:p>
            <a:r>
              <a:rPr lang="fi-FI" dirty="0" err="1" smtClean="0"/>
              <a:t>User</a:t>
            </a:r>
            <a:r>
              <a:rPr lang="fi-FI" dirty="0" smtClean="0"/>
              <a:t> </a:t>
            </a:r>
            <a:r>
              <a:rPr lang="fi-FI" dirty="0" err="1" smtClean="0"/>
              <a:t>profile</a:t>
            </a:r>
            <a:r>
              <a:rPr lang="fi-FI" dirty="0" smtClean="0"/>
              <a:t> </a:t>
            </a:r>
            <a:r>
              <a:rPr lang="fi-FI" dirty="0" err="1" smtClean="0"/>
              <a:t>analysis</a:t>
            </a:r>
            <a:r>
              <a:rPr lang="fi-FI" dirty="0" smtClean="0"/>
              <a:t>:</a:t>
            </a:r>
            <a:br>
              <a:rPr lang="fi-FI" dirty="0" smtClean="0"/>
            </a:br>
            <a:r>
              <a:rPr lang="fi-FI" dirty="0" err="1" smtClean="0"/>
              <a:t>Children</a:t>
            </a:r>
            <a:r>
              <a:rPr lang="fi-FI" dirty="0" smtClean="0"/>
              <a:t> as </a:t>
            </a:r>
            <a:r>
              <a:rPr lang="fi-FI" dirty="0" err="1" smtClean="0"/>
              <a:t>cyclists</a:t>
            </a:r>
            <a:endParaRPr lang="fi-FI" dirty="0"/>
          </a:p>
        </p:txBody>
      </p:sp>
      <p:sp>
        <p:nvSpPr>
          <p:cNvPr id="3" name="Sisällön paikkamerkki 2"/>
          <p:cNvSpPr>
            <a:spLocks noGrp="1"/>
          </p:cNvSpPr>
          <p:nvPr>
            <p:ph idx="1"/>
          </p:nvPr>
        </p:nvSpPr>
        <p:spPr>
          <a:xfrm>
            <a:off x="457200" y="1689111"/>
            <a:ext cx="4114800" cy="4525963"/>
          </a:xfrm>
        </p:spPr>
        <p:txBody>
          <a:bodyPr>
            <a:normAutofit fontScale="77500" lnSpcReduction="20000"/>
          </a:bodyPr>
          <a:lstStyle/>
          <a:p>
            <a:r>
              <a:rPr lang="fi-FI" sz="2000" dirty="0" err="1" smtClean="0"/>
              <a:t>Children</a:t>
            </a:r>
            <a:r>
              <a:rPr lang="fi-FI" sz="2000" dirty="0" smtClean="0"/>
              <a:t> </a:t>
            </a:r>
            <a:r>
              <a:rPr lang="fi-FI" sz="2000" dirty="0" err="1" smtClean="0"/>
              <a:t>can</a:t>
            </a:r>
            <a:r>
              <a:rPr lang="fi-FI" sz="2000" dirty="0" smtClean="0"/>
              <a:t> </a:t>
            </a:r>
            <a:r>
              <a:rPr lang="fi-FI" sz="2000" dirty="0" err="1" smtClean="0"/>
              <a:t>not</a:t>
            </a:r>
            <a:r>
              <a:rPr lang="fi-FI" sz="2000" dirty="0" smtClean="0"/>
              <a:t> </a:t>
            </a:r>
            <a:r>
              <a:rPr lang="fi-FI" sz="2000" dirty="0" err="1" smtClean="0"/>
              <a:t>read</a:t>
            </a:r>
            <a:r>
              <a:rPr lang="fi-FI" sz="2000" dirty="0" smtClean="0"/>
              <a:t> </a:t>
            </a:r>
            <a:r>
              <a:rPr lang="fi-FI" sz="2000" dirty="0" err="1" smtClean="0"/>
              <a:t>other</a:t>
            </a:r>
            <a:r>
              <a:rPr lang="fi-FI" sz="2000" dirty="0" smtClean="0"/>
              <a:t> </a:t>
            </a:r>
            <a:r>
              <a:rPr lang="fi-FI" sz="2000" dirty="0" err="1" smtClean="0"/>
              <a:t>traffic</a:t>
            </a:r>
            <a:r>
              <a:rPr lang="fi-FI" sz="2000" dirty="0" smtClean="0"/>
              <a:t> </a:t>
            </a:r>
            <a:r>
              <a:rPr lang="fi-FI" sz="2000" dirty="0" err="1" smtClean="0"/>
              <a:t>like</a:t>
            </a:r>
            <a:r>
              <a:rPr lang="fi-FI" sz="2000" dirty="0" smtClean="0"/>
              <a:t> </a:t>
            </a:r>
            <a:r>
              <a:rPr lang="fi-FI" sz="2000" dirty="0" err="1" smtClean="0"/>
              <a:t>adults</a:t>
            </a:r>
            <a:r>
              <a:rPr lang="fi-FI" sz="2000" dirty="0" smtClean="0"/>
              <a:t>. And </a:t>
            </a:r>
            <a:r>
              <a:rPr lang="fi-FI" sz="2000" dirty="0" err="1" smtClean="0"/>
              <a:t>their</a:t>
            </a:r>
            <a:r>
              <a:rPr lang="fi-FI" sz="2000" dirty="0" smtClean="0"/>
              <a:t> </a:t>
            </a:r>
            <a:r>
              <a:rPr lang="fi-FI" sz="2000" dirty="0" err="1" smtClean="0"/>
              <a:t>ability</a:t>
            </a:r>
            <a:r>
              <a:rPr lang="fi-FI" sz="2000" dirty="0" smtClean="0"/>
              <a:t> to </a:t>
            </a:r>
            <a:r>
              <a:rPr lang="fi-FI" sz="2000" dirty="0" err="1" smtClean="0"/>
              <a:t>concentrate</a:t>
            </a:r>
            <a:r>
              <a:rPr lang="fi-FI" sz="2000" dirty="0" smtClean="0"/>
              <a:t> on </a:t>
            </a:r>
            <a:r>
              <a:rPr lang="fi-FI" sz="2000" dirty="0" err="1" smtClean="0"/>
              <a:t>traffic</a:t>
            </a:r>
            <a:r>
              <a:rPr lang="fi-FI" sz="2000" dirty="0" smtClean="0"/>
              <a:t> is </a:t>
            </a:r>
            <a:r>
              <a:rPr lang="fi-FI" sz="2000" dirty="0" err="1" smtClean="0"/>
              <a:t>not</a:t>
            </a:r>
            <a:r>
              <a:rPr lang="fi-FI" sz="2000" dirty="0" smtClean="0"/>
              <a:t> at the </a:t>
            </a:r>
            <a:r>
              <a:rPr lang="fi-FI" sz="2000" dirty="0" err="1" smtClean="0"/>
              <a:t>same</a:t>
            </a:r>
            <a:r>
              <a:rPr lang="fi-FI" sz="2000" dirty="0" smtClean="0"/>
              <a:t> </a:t>
            </a:r>
            <a:r>
              <a:rPr lang="fi-FI" sz="2000" dirty="0" err="1" smtClean="0"/>
              <a:t>level</a:t>
            </a:r>
            <a:r>
              <a:rPr lang="fi-FI" sz="2000" dirty="0" smtClean="0"/>
              <a:t> as </a:t>
            </a:r>
            <a:r>
              <a:rPr lang="fi-FI" sz="2000" dirty="0" err="1" smtClean="0"/>
              <a:t>adults</a:t>
            </a:r>
            <a:r>
              <a:rPr lang="fi-FI" sz="2000" dirty="0" smtClean="0"/>
              <a:t>. </a:t>
            </a:r>
            <a:r>
              <a:rPr lang="fi-FI" sz="2000" dirty="0" err="1" smtClean="0"/>
              <a:t>So</a:t>
            </a:r>
            <a:r>
              <a:rPr lang="fi-FI" sz="2000" dirty="0" smtClean="0"/>
              <a:t> </a:t>
            </a:r>
            <a:r>
              <a:rPr lang="fi-FI" sz="2000" dirty="0" err="1" smtClean="0"/>
              <a:t>other</a:t>
            </a:r>
            <a:r>
              <a:rPr lang="fi-FI" sz="2000" dirty="0" smtClean="0"/>
              <a:t> </a:t>
            </a:r>
            <a:r>
              <a:rPr lang="fi-FI" sz="2000" dirty="0" err="1" smtClean="0"/>
              <a:t>traffic</a:t>
            </a:r>
            <a:r>
              <a:rPr lang="fi-FI" sz="2000" dirty="0" smtClean="0"/>
              <a:t> </a:t>
            </a:r>
            <a:r>
              <a:rPr lang="fi-FI" sz="2000" dirty="0" err="1" smtClean="0"/>
              <a:t>users</a:t>
            </a:r>
            <a:r>
              <a:rPr lang="fi-FI" sz="2000" dirty="0" smtClean="0"/>
              <a:t> </a:t>
            </a:r>
            <a:r>
              <a:rPr lang="fi-FI" sz="2000" dirty="0" err="1" smtClean="0"/>
              <a:t>have</a:t>
            </a:r>
            <a:r>
              <a:rPr lang="fi-FI" sz="2000" dirty="0" smtClean="0"/>
              <a:t> to </a:t>
            </a:r>
            <a:r>
              <a:rPr lang="fi-FI" sz="2000" dirty="0" err="1" smtClean="0"/>
              <a:t>be</a:t>
            </a:r>
            <a:r>
              <a:rPr lang="fi-FI" sz="2000" dirty="0" smtClean="0"/>
              <a:t> </a:t>
            </a:r>
            <a:r>
              <a:rPr lang="fi-FI" sz="2000" dirty="0" err="1" smtClean="0"/>
              <a:t>aware</a:t>
            </a:r>
            <a:r>
              <a:rPr lang="fi-FI" sz="2000" dirty="0" smtClean="0"/>
              <a:t>, </a:t>
            </a:r>
            <a:r>
              <a:rPr lang="fi-FI" sz="2000" dirty="0" err="1" smtClean="0"/>
              <a:t>that</a:t>
            </a:r>
            <a:r>
              <a:rPr lang="fi-FI" sz="2000" dirty="0" smtClean="0"/>
              <a:t> </a:t>
            </a:r>
            <a:r>
              <a:rPr lang="fi-FI" sz="2000" dirty="0" err="1" smtClean="0"/>
              <a:t>children</a:t>
            </a:r>
            <a:r>
              <a:rPr lang="fi-FI" sz="2000" dirty="0" smtClean="0"/>
              <a:t> </a:t>
            </a:r>
            <a:r>
              <a:rPr lang="fi-FI" sz="2000" dirty="0" err="1" smtClean="0"/>
              <a:t>can</a:t>
            </a:r>
            <a:r>
              <a:rPr lang="fi-FI" sz="2000" dirty="0" smtClean="0"/>
              <a:t> </a:t>
            </a:r>
            <a:r>
              <a:rPr lang="fi-FI" sz="2000" dirty="0" err="1" smtClean="0"/>
              <a:t>do</a:t>
            </a:r>
            <a:r>
              <a:rPr lang="fi-FI" sz="2000" dirty="0" smtClean="0"/>
              <a:t> </a:t>
            </a:r>
            <a:r>
              <a:rPr lang="fi-FI" sz="2000" dirty="0" err="1" smtClean="0"/>
              <a:t>sudden</a:t>
            </a:r>
            <a:r>
              <a:rPr lang="fi-FI" sz="2000" dirty="0" smtClean="0"/>
              <a:t> </a:t>
            </a:r>
            <a:r>
              <a:rPr lang="fi-FI" sz="2000" dirty="0" err="1" smtClean="0"/>
              <a:t>moves</a:t>
            </a:r>
            <a:r>
              <a:rPr lang="fi-FI" sz="2000" dirty="0" smtClean="0"/>
              <a:t>, </a:t>
            </a:r>
            <a:r>
              <a:rPr lang="fi-FI" sz="2000" dirty="0" err="1" smtClean="0"/>
              <a:t>they</a:t>
            </a:r>
            <a:r>
              <a:rPr lang="fi-FI" sz="2000" dirty="0" smtClean="0"/>
              <a:t> </a:t>
            </a:r>
            <a:r>
              <a:rPr lang="fi-FI" sz="2000" dirty="0" err="1" smtClean="0"/>
              <a:t>can</a:t>
            </a:r>
            <a:r>
              <a:rPr lang="fi-FI" sz="2000" dirty="0" smtClean="0"/>
              <a:t> stop at </a:t>
            </a:r>
            <a:r>
              <a:rPr lang="fi-FI" sz="2000" dirty="0" err="1" smtClean="0"/>
              <a:t>some</a:t>
            </a:r>
            <a:r>
              <a:rPr lang="fi-FI" sz="2000" dirty="0" smtClean="0"/>
              <a:t> </a:t>
            </a:r>
            <a:r>
              <a:rPr lang="fi-FI" sz="2000" dirty="0" err="1" smtClean="0"/>
              <a:t>unusual</a:t>
            </a:r>
            <a:r>
              <a:rPr lang="fi-FI" sz="2000" dirty="0" smtClean="0"/>
              <a:t> </a:t>
            </a:r>
            <a:r>
              <a:rPr lang="fi-FI" sz="2000" dirty="0" err="1" smtClean="0"/>
              <a:t>places</a:t>
            </a:r>
            <a:r>
              <a:rPr lang="fi-FI" sz="2000" dirty="0" smtClean="0"/>
              <a:t> etc.</a:t>
            </a:r>
          </a:p>
          <a:p>
            <a:r>
              <a:rPr lang="fi-FI" sz="2000" dirty="0" err="1" smtClean="0"/>
              <a:t>Under</a:t>
            </a:r>
            <a:r>
              <a:rPr lang="fi-FI" sz="2000" dirty="0" smtClean="0"/>
              <a:t> 12 </a:t>
            </a:r>
            <a:r>
              <a:rPr lang="fi-FI" sz="2000" dirty="0" err="1" smtClean="0"/>
              <a:t>years</a:t>
            </a:r>
            <a:r>
              <a:rPr lang="fi-FI" sz="2000" dirty="0" smtClean="0"/>
              <a:t> </a:t>
            </a:r>
            <a:r>
              <a:rPr lang="fi-FI" sz="2000" dirty="0" err="1" smtClean="0"/>
              <a:t>old</a:t>
            </a:r>
            <a:r>
              <a:rPr lang="fi-FI" sz="2000" dirty="0" smtClean="0"/>
              <a:t> </a:t>
            </a:r>
            <a:r>
              <a:rPr lang="fi-FI" sz="2000" dirty="0" err="1" smtClean="0"/>
              <a:t>can</a:t>
            </a:r>
            <a:r>
              <a:rPr lang="fi-FI" sz="2000" dirty="0" smtClean="0"/>
              <a:t> </a:t>
            </a:r>
            <a:r>
              <a:rPr lang="fi-FI" sz="2000" dirty="0" err="1" smtClean="0"/>
              <a:t>bike</a:t>
            </a:r>
            <a:r>
              <a:rPr lang="fi-FI" sz="2000" dirty="0" smtClean="0"/>
              <a:t> on </a:t>
            </a:r>
            <a:r>
              <a:rPr lang="fi-FI" sz="2000" dirty="0" err="1" smtClean="0"/>
              <a:t>pedestrian</a:t>
            </a:r>
            <a:r>
              <a:rPr lang="fi-FI" sz="2000" dirty="0" smtClean="0"/>
              <a:t> </a:t>
            </a:r>
            <a:r>
              <a:rPr lang="fi-FI" sz="2000" dirty="0" err="1" smtClean="0"/>
              <a:t>lanes</a:t>
            </a:r>
            <a:r>
              <a:rPr lang="fi-FI" sz="2000" dirty="0" smtClean="0"/>
              <a:t>, </a:t>
            </a:r>
            <a:r>
              <a:rPr lang="fi-FI" sz="2000" dirty="0" err="1" smtClean="0"/>
              <a:t>but</a:t>
            </a:r>
            <a:r>
              <a:rPr lang="fi-FI" sz="2000" dirty="0" smtClean="0"/>
              <a:t> </a:t>
            </a:r>
            <a:r>
              <a:rPr lang="fi-FI" sz="2000" dirty="0" err="1" smtClean="0"/>
              <a:t>this</a:t>
            </a:r>
            <a:r>
              <a:rPr lang="fi-FI" sz="2000" dirty="0" smtClean="0"/>
              <a:t> is </a:t>
            </a:r>
            <a:r>
              <a:rPr lang="fi-FI" sz="2000" dirty="0" err="1" smtClean="0"/>
              <a:t>can</a:t>
            </a:r>
            <a:r>
              <a:rPr lang="fi-FI" sz="2000" dirty="0" smtClean="0"/>
              <a:t> </a:t>
            </a:r>
            <a:r>
              <a:rPr lang="fi-FI" sz="2000" dirty="0" err="1" smtClean="0"/>
              <a:t>cause</a:t>
            </a:r>
            <a:r>
              <a:rPr lang="fi-FI" sz="2000" dirty="0" smtClean="0"/>
              <a:t>  </a:t>
            </a:r>
            <a:r>
              <a:rPr lang="fi-FI" sz="2000" dirty="0" err="1" smtClean="0"/>
              <a:t>some</a:t>
            </a:r>
            <a:r>
              <a:rPr lang="fi-FI" sz="2000" dirty="0" smtClean="0"/>
              <a:t> </a:t>
            </a:r>
            <a:r>
              <a:rPr lang="fi-FI" sz="2000" dirty="0" err="1" smtClean="0"/>
              <a:t>dangerous</a:t>
            </a:r>
            <a:r>
              <a:rPr lang="fi-FI" sz="2000" dirty="0" smtClean="0"/>
              <a:t> </a:t>
            </a:r>
            <a:r>
              <a:rPr lang="fi-FI" sz="2000" dirty="0" err="1" smtClean="0"/>
              <a:t>situation</a:t>
            </a:r>
            <a:r>
              <a:rPr lang="fi-FI" sz="2000" dirty="0" smtClean="0"/>
              <a:t> </a:t>
            </a:r>
            <a:r>
              <a:rPr lang="fi-FI" sz="2000" dirty="0" err="1" smtClean="0"/>
              <a:t>too</a:t>
            </a:r>
            <a:r>
              <a:rPr lang="fi-FI" sz="2000" dirty="0" smtClean="0"/>
              <a:t>.</a:t>
            </a:r>
          </a:p>
          <a:p>
            <a:r>
              <a:rPr lang="fi-FI" sz="2000" dirty="0" err="1" smtClean="0"/>
              <a:t>Especially</a:t>
            </a:r>
            <a:r>
              <a:rPr lang="fi-FI" sz="2000" dirty="0" smtClean="0"/>
              <a:t> </a:t>
            </a:r>
            <a:r>
              <a:rPr lang="fi-FI" sz="2000" dirty="0" err="1" smtClean="0"/>
              <a:t>children</a:t>
            </a:r>
            <a:r>
              <a:rPr lang="fi-FI" sz="2000" dirty="0" smtClean="0"/>
              <a:t> </a:t>
            </a:r>
            <a:r>
              <a:rPr lang="fi-FI" sz="2000" dirty="0" err="1" smtClean="0"/>
              <a:t>who</a:t>
            </a:r>
            <a:r>
              <a:rPr lang="fi-FI" sz="2000" dirty="0" smtClean="0"/>
              <a:t> </a:t>
            </a:r>
            <a:r>
              <a:rPr lang="fi-FI" sz="2000" dirty="0" err="1" smtClean="0"/>
              <a:t>are</a:t>
            </a:r>
            <a:r>
              <a:rPr lang="fi-FI" sz="2000" dirty="0" smtClean="0"/>
              <a:t> on the </a:t>
            </a:r>
            <a:r>
              <a:rPr lang="fi-FI" sz="2000" dirty="0" err="1" smtClean="0"/>
              <a:t>first</a:t>
            </a:r>
            <a:r>
              <a:rPr lang="fi-FI" sz="2000" dirty="0" smtClean="0"/>
              <a:t> </a:t>
            </a:r>
            <a:r>
              <a:rPr lang="fi-FI" sz="2000" dirty="0" err="1" smtClean="0"/>
              <a:t>or</a:t>
            </a:r>
            <a:r>
              <a:rPr lang="fi-FI" sz="2000" dirty="0" smtClean="0"/>
              <a:t> </a:t>
            </a:r>
            <a:r>
              <a:rPr lang="fi-FI" sz="2000" dirty="0" err="1" smtClean="0"/>
              <a:t>second</a:t>
            </a:r>
            <a:r>
              <a:rPr lang="fi-FI" sz="2000" dirty="0" smtClean="0"/>
              <a:t> </a:t>
            </a:r>
            <a:r>
              <a:rPr lang="fi-FI" sz="2000" dirty="0" err="1" smtClean="0"/>
              <a:t>class</a:t>
            </a:r>
            <a:r>
              <a:rPr lang="fi-FI" sz="2000" dirty="0" smtClean="0"/>
              <a:t>, </a:t>
            </a:r>
            <a:r>
              <a:rPr lang="fi-FI" sz="2000" dirty="0" err="1" smtClean="0"/>
              <a:t>can</a:t>
            </a:r>
            <a:r>
              <a:rPr lang="fi-FI" sz="2000" dirty="0" smtClean="0"/>
              <a:t> </a:t>
            </a:r>
            <a:r>
              <a:rPr lang="fi-FI" sz="2000" dirty="0" err="1" smtClean="0"/>
              <a:t>feel</a:t>
            </a:r>
            <a:r>
              <a:rPr lang="fi-FI" sz="2000" dirty="0" smtClean="0"/>
              <a:t> the </a:t>
            </a:r>
            <a:r>
              <a:rPr lang="fi-FI" sz="2000" dirty="0" err="1" smtClean="0"/>
              <a:t>school</a:t>
            </a:r>
            <a:r>
              <a:rPr lang="fi-FI" sz="2000" dirty="0" smtClean="0"/>
              <a:t> </a:t>
            </a:r>
            <a:r>
              <a:rPr lang="fi-FI" sz="2000" dirty="0" err="1" smtClean="0"/>
              <a:t>road</a:t>
            </a:r>
            <a:r>
              <a:rPr lang="fi-FI" sz="2000" dirty="0" smtClean="0"/>
              <a:t> </a:t>
            </a:r>
            <a:r>
              <a:rPr lang="fi-FI" sz="2000" dirty="0" err="1" smtClean="0"/>
              <a:t>very</a:t>
            </a:r>
            <a:r>
              <a:rPr lang="fi-FI" sz="2000" dirty="0" smtClean="0"/>
              <a:t> </a:t>
            </a:r>
            <a:r>
              <a:rPr lang="fi-FI" sz="2000" dirty="0" err="1" smtClean="0"/>
              <a:t>scary</a:t>
            </a:r>
            <a:r>
              <a:rPr lang="fi-FI" sz="2000" dirty="0" smtClean="0"/>
              <a:t>, </a:t>
            </a:r>
            <a:r>
              <a:rPr lang="fi-FI" sz="2000" dirty="0" err="1" smtClean="0"/>
              <a:t>because</a:t>
            </a:r>
            <a:r>
              <a:rPr lang="fi-FI" sz="2000" dirty="0" smtClean="0"/>
              <a:t> </a:t>
            </a:r>
            <a:r>
              <a:rPr lang="fi-FI" sz="2000" dirty="0" err="1" smtClean="0"/>
              <a:t>they</a:t>
            </a:r>
            <a:r>
              <a:rPr lang="fi-FI" sz="2000" dirty="0" smtClean="0"/>
              <a:t> </a:t>
            </a:r>
            <a:r>
              <a:rPr lang="fi-FI" sz="2000" dirty="0" err="1" smtClean="0"/>
              <a:t>are</a:t>
            </a:r>
            <a:r>
              <a:rPr lang="fi-FI" sz="2000" dirty="0" smtClean="0"/>
              <a:t> </a:t>
            </a:r>
            <a:r>
              <a:rPr lang="fi-FI" sz="2000" dirty="0" err="1" smtClean="0"/>
              <a:t>not</a:t>
            </a:r>
            <a:r>
              <a:rPr lang="fi-FI" sz="2000" dirty="0" smtClean="0"/>
              <a:t> </a:t>
            </a:r>
            <a:r>
              <a:rPr lang="fi-FI" sz="2000" dirty="0" err="1" smtClean="0"/>
              <a:t>yet</a:t>
            </a:r>
            <a:r>
              <a:rPr lang="fi-FI" sz="2000" dirty="0" smtClean="0"/>
              <a:t> </a:t>
            </a:r>
            <a:r>
              <a:rPr lang="fi-FI" sz="2000" dirty="0" err="1" smtClean="0"/>
              <a:t>very</a:t>
            </a:r>
            <a:r>
              <a:rPr lang="fi-FI" sz="2000" dirty="0" smtClean="0"/>
              <a:t> </a:t>
            </a:r>
            <a:r>
              <a:rPr lang="fi-FI" sz="2000" dirty="0" err="1" smtClean="0"/>
              <a:t>familiar</a:t>
            </a:r>
            <a:r>
              <a:rPr lang="fi-FI" sz="2000" dirty="0" smtClean="0"/>
              <a:t> with </a:t>
            </a:r>
            <a:r>
              <a:rPr lang="fi-FI" sz="2000" dirty="0" err="1" smtClean="0"/>
              <a:t>that</a:t>
            </a:r>
            <a:r>
              <a:rPr lang="fi-FI" sz="2000" dirty="0" smtClean="0"/>
              <a:t>. </a:t>
            </a:r>
            <a:r>
              <a:rPr lang="fi-FI" sz="2000" dirty="0" err="1" smtClean="0"/>
              <a:t>Parents</a:t>
            </a:r>
            <a:r>
              <a:rPr lang="fi-FI" sz="2000" dirty="0" smtClean="0"/>
              <a:t> </a:t>
            </a:r>
            <a:r>
              <a:rPr lang="fi-FI" sz="2000" dirty="0" err="1" smtClean="0"/>
              <a:t>probably</a:t>
            </a:r>
            <a:r>
              <a:rPr lang="fi-FI" sz="2000" dirty="0" smtClean="0"/>
              <a:t> </a:t>
            </a:r>
            <a:r>
              <a:rPr lang="fi-FI" sz="2000" dirty="0" err="1" smtClean="0"/>
              <a:t>take</a:t>
            </a:r>
            <a:r>
              <a:rPr lang="fi-FI" sz="2000" dirty="0" smtClean="0"/>
              <a:t> </a:t>
            </a:r>
            <a:r>
              <a:rPr lang="fi-FI" sz="2000" dirty="0" err="1" smtClean="0"/>
              <a:t>them</a:t>
            </a:r>
            <a:r>
              <a:rPr lang="fi-FI" sz="2000" dirty="0" smtClean="0"/>
              <a:t> to </a:t>
            </a:r>
            <a:r>
              <a:rPr lang="fi-FI" sz="2000" dirty="0" err="1" smtClean="0"/>
              <a:t>school</a:t>
            </a:r>
            <a:r>
              <a:rPr lang="fi-FI" sz="2000" dirty="0" smtClean="0"/>
              <a:t> </a:t>
            </a:r>
            <a:r>
              <a:rPr lang="fi-FI" sz="2000" dirty="0" err="1" smtClean="0"/>
              <a:t>often</a:t>
            </a:r>
            <a:r>
              <a:rPr lang="fi-FI" sz="2000" dirty="0" smtClean="0"/>
              <a:t> </a:t>
            </a:r>
            <a:r>
              <a:rPr lang="fi-FI" sz="2000" dirty="0" err="1" smtClean="0"/>
              <a:t>by</a:t>
            </a:r>
            <a:r>
              <a:rPr lang="fi-FI" sz="2000" dirty="0" smtClean="0"/>
              <a:t> </a:t>
            </a:r>
            <a:r>
              <a:rPr lang="fi-FI" sz="2000" dirty="0" err="1" smtClean="0"/>
              <a:t>cars</a:t>
            </a:r>
            <a:r>
              <a:rPr lang="fi-FI" sz="2000" dirty="0" smtClean="0"/>
              <a:t>. </a:t>
            </a:r>
            <a:r>
              <a:rPr lang="fi-FI" sz="2000" dirty="0" err="1" smtClean="0"/>
              <a:t>So</a:t>
            </a:r>
            <a:r>
              <a:rPr lang="fi-FI" sz="2000" dirty="0" smtClean="0"/>
              <a:t> the </a:t>
            </a:r>
            <a:r>
              <a:rPr lang="fi-FI" sz="2000" dirty="0" err="1" smtClean="0"/>
              <a:t>school</a:t>
            </a:r>
            <a:r>
              <a:rPr lang="fi-FI" sz="2000" dirty="0" smtClean="0"/>
              <a:t> </a:t>
            </a:r>
            <a:r>
              <a:rPr lang="fi-FI" sz="2000" dirty="0" err="1" smtClean="0"/>
              <a:t>path</a:t>
            </a:r>
            <a:r>
              <a:rPr lang="fi-FI" sz="2000" dirty="0" smtClean="0"/>
              <a:t> </a:t>
            </a:r>
            <a:r>
              <a:rPr lang="fi-FI" sz="2000" dirty="0" err="1" smtClean="0"/>
              <a:t>should</a:t>
            </a:r>
            <a:r>
              <a:rPr lang="fi-FI" sz="2000" dirty="0" smtClean="0"/>
              <a:t> </a:t>
            </a:r>
            <a:r>
              <a:rPr lang="fi-FI" sz="2000" dirty="0" err="1" smtClean="0"/>
              <a:t>have</a:t>
            </a:r>
            <a:r>
              <a:rPr lang="fi-FI" sz="2000" dirty="0" smtClean="0"/>
              <a:t> </a:t>
            </a:r>
            <a:r>
              <a:rPr lang="fi-FI" sz="2000" dirty="0" err="1" smtClean="0"/>
              <a:t>that</a:t>
            </a:r>
            <a:r>
              <a:rPr lang="fi-FI" sz="2000" dirty="0" smtClean="0"/>
              <a:t> </a:t>
            </a:r>
            <a:r>
              <a:rPr lang="fi-FI" sz="2000" dirty="0" err="1" smtClean="0"/>
              <a:t>kind</a:t>
            </a:r>
            <a:r>
              <a:rPr lang="fi-FI" sz="2000" dirty="0" smtClean="0"/>
              <a:t> of </a:t>
            </a:r>
            <a:r>
              <a:rPr lang="fi-FI" sz="2000" dirty="0" err="1" smtClean="0"/>
              <a:t>signs</a:t>
            </a:r>
            <a:r>
              <a:rPr lang="fi-FI" sz="2000" dirty="0" smtClean="0"/>
              <a:t> </a:t>
            </a:r>
            <a:r>
              <a:rPr lang="fi-FI" sz="2000" dirty="0" err="1" smtClean="0"/>
              <a:t>that</a:t>
            </a:r>
            <a:r>
              <a:rPr lang="fi-FI" sz="2000" dirty="0" smtClean="0"/>
              <a:t> </a:t>
            </a:r>
            <a:r>
              <a:rPr lang="fi-FI" sz="2000" dirty="0" err="1" smtClean="0"/>
              <a:t>they</a:t>
            </a:r>
            <a:r>
              <a:rPr lang="fi-FI" sz="2000" dirty="0" smtClean="0"/>
              <a:t> </a:t>
            </a:r>
            <a:r>
              <a:rPr lang="fi-FI" sz="2000" dirty="0" err="1" smtClean="0"/>
              <a:t>feel</a:t>
            </a:r>
            <a:r>
              <a:rPr lang="fi-FI" sz="2000" dirty="0" smtClean="0"/>
              <a:t> </a:t>
            </a:r>
            <a:r>
              <a:rPr lang="fi-FI" sz="2000" dirty="0" err="1" smtClean="0"/>
              <a:t>it’s</a:t>
            </a:r>
            <a:r>
              <a:rPr lang="fi-FI" sz="2000" dirty="0" smtClean="0"/>
              <a:t> ”</a:t>
            </a:r>
            <a:r>
              <a:rPr lang="fi-FI" sz="2000" dirty="0" err="1" smtClean="0"/>
              <a:t>their</a:t>
            </a:r>
            <a:r>
              <a:rPr lang="fi-FI" sz="2000" dirty="0" smtClean="0"/>
              <a:t> </a:t>
            </a:r>
            <a:r>
              <a:rPr lang="fi-FI" sz="2000" dirty="0" err="1" smtClean="0"/>
              <a:t>own</a:t>
            </a:r>
            <a:r>
              <a:rPr lang="fi-FI" sz="2000" dirty="0" smtClean="0"/>
              <a:t> </a:t>
            </a:r>
            <a:r>
              <a:rPr lang="fi-FI" sz="2000" dirty="0" err="1" smtClean="0"/>
              <a:t>lane</a:t>
            </a:r>
            <a:r>
              <a:rPr lang="fi-FI" sz="2000" dirty="0" smtClean="0"/>
              <a:t>” and </a:t>
            </a:r>
            <a:r>
              <a:rPr lang="fi-FI" sz="2000" dirty="0" err="1" smtClean="0"/>
              <a:t>parents</a:t>
            </a:r>
            <a:r>
              <a:rPr lang="fi-FI" sz="2000" dirty="0" smtClean="0"/>
              <a:t> </a:t>
            </a:r>
            <a:r>
              <a:rPr lang="fi-FI" sz="2000" dirty="0" err="1" smtClean="0"/>
              <a:t>feel</a:t>
            </a:r>
            <a:r>
              <a:rPr lang="fi-FI" sz="2000" dirty="0" smtClean="0"/>
              <a:t> </a:t>
            </a:r>
            <a:r>
              <a:rPr lang="fi-FI" sz="2000" dirty="0" err="1" smtClean="0"/>
              <a:t>that</a:t>
            </a:r>
            <a:r>
              <a:rPr lang="fi-FI" sz="2000" dirty="0" smtClean="0"/>
              <a:t> </a:t>
            </a:r>
            <a:r>
              <a:rPr lang="fi-FI" sz="2000" dirty="0" err="1" smtClean="0"/>
              <a:t>it’s</a:t>
            </a:r>
            <a:r>
              <a:rPr lang="fi-FI" sz="2000" dirty="0" smtClean="0"/>
              <a:t> </a:t>
            </a:r>
            <a:r>
              <a:rPr lang="fi-FI" sz="2000" dirty="0" err="1" smtClean="0"/>
              <a:t>safe</a:t>
            </a:r>
            <a:r>
              <a:rPr lang="fi-FI" sz="2000" dirty="0" smtClean="0"/>
              <a:t> for </a:t>
            </a:r>
            <a:r>
              <a:rPr lang="fi-FI" sz="2000" dirty="0" err="1" smtClean="0"/>
              <a:t>their</a:t>
            </a:r>
            <a:r>
              <a:rPr lang="fi-FI" sz="2000" dirty="0" smtClean="0"/>
              <a:t> </a:t>
            </a:r>
            <a:r>
              <a:rPr lang="fi-FI" sz="2000" dirty="0" err="1" smtClean="0"/>
              <a:t>children</a:t>
            </a:r>
            <a:r>
              <a:rPr lang="fi-FI" sz="2000" dirty="0" smtClean="0"/>
              <a:t> to </a:t>
            </a:r>
            <a:r>
              <a:rPr lang="fi-FI" sz="2000" dirty="0" err="1" smtClean="0"/>
              <a:t>use</a:t>
            </a:r>
            <a:r>
              <a:rPr lang="fi-FI" sz="2000" dirty="0" smtClean="0"/>
              <a:t>.</a:t>
            </a:r>
          </a:p>
          <a:p>
            <a:r>
              <a:rPr lang="fi-FI" sz="2000" dirty="0" err="1" smtClean="0"/>
              <a:t>Some</a:t>
            </a:r>
            <a:r>
              <a:rPr lang="fi-FI" sz="2000" dirty="0" smtClean="0"/>
              <a:t> </a:t>
            </a:r>
            <a:r>
              <a:rPr lang="fi-FI" sz="2000" dirty="0" err="1" smtClean="0"/>
              <a:t>children</a:t>
            </a:r>
            <a:r>
              <a:rPr lang="fi-FI" sz="2000" dirty="0" smtClean="0"/>
              <a:t> </a:t>
            </a:r>
            <a:r>
              <a:rPr lang="fi-FI" sz="2000" dirty="0" err="1" smtClean="0"/>
              <a:t>may</a:t>
            </a:r>
            <a:r>
              <a:rPr lang="fi-FI" sz="2000" dirty="0" smtClean="0"/>
              <a:t> </a:t>
            </a:r>
            <a:r>
              <a:rPr lang="fi-FI" sz="2000" dirty="0" err="1" smtClean="0"/>
              <a:t>have</a:t>
            </a:r>
            <a:r>
              <a:rPr lang="fi-FI" sz="2000" dirty="0" smtClean="0"/>
              <a:t> a </a:t>
            </a:r>
            <a:r>
              <a:rPr lang="fi-FI" sz="2000" dirty="0" err="1" smtClean="0"/>
              <a:t>hint</a:t>
            </a:r>
            <a:r>
              <a:rPr lang="fi-FI" sz="2000" dirty="0" smtClean="0"/>
              <a:t> </a:t>
            </a:r>
            <a:r>
              <a:rPr lang="fi-FI" sz="2000" dirty="0" err="1" smtClean="0"/>
              <a:t>how</a:t>
            </a:r>
            <a:r>
              <a:rPr lang="fi-FI" sz="2000" dirty="0" smtClean="0"/>
              <a:t> the </a:t>
            </a:r>
            <a:r>
              <a:rPr lang="fi-FI" sz="2000" dirty="0" err="1" smtClean="0"/>
              <a:t>traffic</a:t>
            </a:r>
            <a:r>
              <a:rPr lang="fi-FI" sz="2000" dirty="0" smtClean="0"/>
              <a:t> </a:t>
            </a:r>
            <a:r>
              <a:rPr lang="fi-FI" sz="2000" dirty="0" err="1" smtClean="0"/>
              <a:t>works</a:t>
            </a:r>
            <a:r>
              <a:rPr lang="fi-FI" sz="2000" dirty="0" smtClean="0"/>
              <a:t>, </a:t>
            </a:r>
            <a:r>
              <a:rPr lang="fi-FI" sz="2000" dirty="0" err="1" smtClean="0"/>
              <a:t>if</a:t>
            </a:r>
            <a:r>
              <a:rPr lang="fi-FI" sz="2000" dirty="0" smtClean="0"/>
              <a:t> </a:t>
            </a:r>
            <a:r>
              <a:rPr lang="fi-FI" sz="2000" dirty="0" err="1" smtClean="0"/>
              <a:t>they</a:t>
            </a:r>
            <a:r>
              <a:rPr lang="fi-FI" sz="2000" dirty="0" smtClean="0"/>
              <a:t> </a:t>
            </a:r>
            <a:r>
              <a:rPr lang="fi-FI" sz="2000" dirty="0" err="1" smtClean="0"/>
              <a:t>have</a:t>
            </a:r>
            <a:r>
              <a:rPr lang="fi-FI" sz="2000" dirty="0" smtClean="0"/>
              <a:t> for </a:t>
            </a:r>
            <a:r>
              <a:rPr lang="fi-FI" sz="2000" dirty="0" err="1" smtClean="0"/>
              <a:t>example</a:t>
            </a:r>
            <a:r>
              <a:rPr lang="fi-FI" sz="2000" dirty="0" smtClean="0"/>
              <a:t> </a:t>
            </a:r>
            <a:r>
              <a:rPr lang="fi-FI" sz="2000" dirty="0" err="1" smtClean="0"/>
              <a:t>taken</a:t>
            </a:r>
            <a:r>
              <a:rPr lang="fi-FI" sz="2000" dirty="0" smtClean="0"/>
              <a:t> </a:t>
            </a:r>
            <a:r>
              <a:rPr lang="fi-FI" sz="2000" dirty="0" err="1" smtClean="0"/>
              <a:t>part</a:t>
            </a:r>
            <a:r>
              <a:rPr lang="fi-FI" sz="2000" dirty="0" smtClean="0"/>
              <a:t> of ”</a:t>
            </a:r>
            <a:r>
              <a:rPr lang="fi-FI" sz="2000" dirty="0" err="1" smtClean="0"/>
              <a:t>childrens</a:t>
            </a:r>
            <a:r>
              <a:rPr lang="fi-FI" sz="2000" dirty="0" smtClean="0"/>
              <a:t>’ </a:t>
            </a:r>
            <a:r>
              <a:rPr lang="fi-FI" sz="2000" dirty="0" err="1" smtClean="0"/>
              <a:t>traffic</a:t>
            </a:r>
            <a:r>
              <a:rPr lang="fi-FI" sz="2000" dirty="0" smtClean="0"/>
              <a:t> </a:t>
            </a:r>
            <a:r>
              <a:rPr lang="fi-FI" sz="2000" dirty="0" err="1" smtClean="0"/>
              <a:t>school</a:t>
            </a:r>
            <a:r>
              <a:rPr lang="fi-FI" sz="2000" dirty="0" smtClean="0"/>
              <a:t>”</a:t>
            </a:r>
            <a:endParaRPr lang="fi-FI" sz="2000" dirty="0"/>
          </a:p>
        </p:txBody>
      </p:sp>
      <p:pic>
        <p:nvPicPr>
          <p:cNvPr id="5122" name="Picture 2" descr="http://www.liikenneturva.fi/eNewsletter4/kuvat/IMG_9270_pieni.jpg"/>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292080" y="1689111"/>
            <a:ext cx="2808312" cy="4187305"/>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5" name="Tekstiruutu 4"/>
          <p:cNvSpPr txBox="1"/>
          <p:nvPr/>
        </p:nvSpPr>
        <p:spPr>
          <a:xfrm>
            <a:off x="6979840" y="5876416"/>
            <a:ext cx="1120552" cy="215444"/>
          </a:xfrm>
          <a:prstGeom prst="rect">
            <a:avLst/>
          </a:prstGeom>
          <a:noFill/>
        </p:spPr>
        <p:txBody>
          <a:bodyPr wrap="square" rtlCol="0">
            <a:spAutoFit/>
          </a:bodyPr>
          <a:lstStyle/>
          <a:p>
            <a:r>
              <a:rPr lang="fi-FI" sz="800" dirty="0" smtClean="0"/>
              <a:t>Kuva: </a:t>
            </a:r>
            <a:r>
              <a:rPr lang="fi-FI" sz="800" dirty="0" err="1" smtClean="0"/>
              <a:t>liikenneturva.fi</a:t>
            </a:r>
            <a:endParaRPr lang="fi-FI" sz="800"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Other</a:t>
            </a:r>
            <a:r>
              <a:rPr lang="fi-FI" dirty="0" smtClean="0"/>
              <a:t> </a:t>
            </a:r>
            <a:r>
              <a:rPr lang="fi-FI" dirty="0" err="1" smtClean="0"/>
              <a:t>material</a:t>
            </a:r>
            <a:endParaRPr lang="fi-FI" dirty="0"/>
          </a:p>
        </p:txBody>
      </p:sp>
      <p:sp>
        <p:nvSpPr>
          <p:cNvPr id="3" name="Sisällön paikkamerkki 2"/>
          <p:cNvSpPr>
            <a:spLocks noGrp="1"/>
          </p:cNvSpPr>
          <p:nvPr>
            <p:ph idx="1"/>
          </p:nvPr>
        </p:nvSpPr>
        <p:spPr/>
        <p:txBody>
          <a:bodyPr>
            <a:normAutofit/>
          </a:bodyPr>
          <a:lstStyle/>
          <a:p>
            <a:pPr marL="0" indent="0">
              <a:buNone/>
            </a:pPr>
            <a:endParaRPr lang="fi-FI" sz="1400" dirty="0"/>
          </a:p>
          <a:p>
            <a:pPr marL="0" indent="0">
              <a:buNone/>
            </a:pPr>
            <a:endParaRPr lang="fi-FI" sz="1400" dirty="0" smtClean="0"/>
          </a:p>
          <a:p>
            <a:pPr marL="0" indent="0">
              <a:buNone/>
            </a:pPr>
            <a:endParaRPr lang="fi-FI" sz="1400" dirty="0" smtClean="0"/>
          </a:p>
          <a:p>
            <a:pPr marL="0" indent="0">
              <a:buNone/>
            </a:pPr>
            <a:endParaRPr lang="fi-FI" sz="1400" dirty="0"/>
          </a:p>
          <a:p>
            <a:pPr marL="0" indent="0">
              <a:buNone/>
            </a:pPr>
            <a:endParaRPr lang="fi-FI" sz="1400" dirty="0" smtClean="0"/>
          </a:p>
          <a:p>
            <a:pPr marL="0" indent="0">
              <a:buNone/>
            </a:pPr>
            <a:endParaRPr lang="fi-FI" sz="1400" dirty="0"/>
          </a:p>
          <a:p>
            <a:pPr marL="0" indent="0">
              <a:buNone/>
            </a:pPr>
            <a:endParaRPr lang="fi-FI" sz="1400" dirty="0" smtClean="0"/>
          </a:p>
          <a:p>
            <a:pPr marL="0" indent="0">
              <a:buNone/>
            </a:pPr>
            <a:endParaRPr lang="fi-FI" sz="1400" dirty="0"/>
          </a:p>
          <a:p>
            <a:pPr marL="0" indent="0">
              <a:buNone/>
            </a:pPr>
            <a:endParaRPr lang="fi-FI" sz="1400" dirty="0" smtClean="0"/>
          </a:p>
          <a:p>
            <a:pPr marL="0" indent="0">
              <a:buNone/>
            </a:pPr>
            <a:endParaRPr lang="fi-FI" sz="1400" dirty="0"/>
          </a:p>
          <a:p>
            <a:pPr marL="0" indent="0">
              <a:buNone/>
            </a:pPr>
            <a:endParaRPr lang="fi-FI" sz="1800" dirty="0"/>
          </a:p>
          <a:p>
            <a:endParaRPr lang="fi-FI"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55576" y="2132856"/>
            <a:ext cx="1898915" cy="1424186"/>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Tekstiruutu 4"/>
          <p:cNvSpPr txBox="1">
            <a:spLocks noChangeArrowheads="1"/>
          </p:cNvSpPr>
          <p:nvPr/>
        </p:nvSpPr>
        <p:spPr bwMode="auto">
          <a:xfrm>
            <a:off x="2916238" y="2132856"/>
            <a:ext cx="3743325" cy="1292662"/>
          </a:xfrm>
          <a:prstGeom prst="rect">
            <a:avLst/>
          </a:prstGeom>
          <a:noFill/>
          <a:ln>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fi-FI" sz="1200" dirty="0" err="1"/>
              <a:t>There</a:t>
            </a:r>
            <a:r>
              <a:rPr lang="fi-FI" sz="1200" dirty="0"/>
              <a:t> is an </a:t>
            </a:r>
            <a:r>
              <a:rPr lang="fi-FI" sz="1200" dirty="0" err="1"/>
              <a:t>ambitious</a:t>
            </a:r>
            <a:r>
              <a:rPr lang="fi-FI" sz="1200" dirty="0"/>
              <a:t> </a:t>
            </a:r>
            <a:r>
              <a:rPr lang="fi-FI" sz="1200" dirty="0" err="1"/>
              <a:t>plan</a:t>
            </a:r>
            <a:r>
              <a:rPr lang="fi-FI" sz="1200" dirty="0"/>
              <a:t> in Bristol to </a:t>
            </a:r>
            <a:r>
              <a:rPr lang="fi-FI" sz="1200" dirty="0" err="1"/>
              <a:t>cover</a:t>
            </a:r>
            <a:r>
              <a:rPr lang="fi-FI" sz="1200" dirty="0"/>
              <a:t> </a:t>
            </a:r>
            <a:r>
              <a:rPr lang="fi-FI" sz="1200" dirty="0" err="1"/>
              <a:t>about</a:t>
            </a:r>
            <a:r>
              <a:rPr lang="fi-FI" sz="1200" dirty="0"/>
              <a:t> 20 </a:t>
            </a:r>
            <a:r>
              <a:rPr lang="fi-FI" sz="1200" dirty="0" err="1"/>
              <a:t>kilometres</a:t>
            </a:r>
            <a:r>
              <a:rPr lang="fi-FI" sz="1200" dirty="0"/>
              <a:t> of </a:t>
            </a:r>
            <a:r>
              <a:rPr lang="fi-FI" sz="1200" dirty="0" err="1"/>
              <a:t>bike</a:t>
            </a:r>
            <a:r>
              <a:rPr lang="fi-FI" sz="1200" dirty="0"/>
              <a:t> </a:t>
            </a:r>
            <a:r>
              <a:rPr lang="fi-FI" sz="1200" dirty="0" err="1"/>
              <a:t>lane</a:t>
            </a:r>
            <a:r>
              <a:rPr lang="fi-FI" sz="1200" dirty="0"/>
              <a:t> with </a:t>
            </a:r>
            <a:r>
              <a:rPr lang="fi-FI" sz="1200" dirty="0" err="1"/>
              <a:t>hard</a:t>
            </a:r>
            <a:r>
              <a:rPr lang="fi-FI" sz="1200" dirty="0"/>
              <a:t> </a:t>
            </a:r>
            <a:r>
              <a:rPr lang="fi-FI" sz="1200" dirty="0" err="1"/>
              <a:t>weatherproof</a:t>
            </a:r>
            <a:r>
              <a:rPr lang="fi-FI" sz="1200" dirty="0"/>
              <a:t> </a:t>
            </a:r>
            <a:r>
              <a:rPr lang="fi-FI" sz="1200" dirty="0" err="1"/>
              <a:t>plastic</a:t>
            </a:r>
            <a:r>
              <a:rPr lang="fi-FI" sz="1200" dirty="0"/>
              <a:t> </a:t>
            </a:r>
            <a:r>
              <a:rPr lang="fi-FI" sz="1200" dirty="0" err="1"/>
              <a:t>which</a:t>
            </a:r>
            <a:r>
              <a:rPr lang="fi-FI" sz="1200" dirty="0"/>
              <a:t> </a:t>
            </a:r>
            <a:r>
              <a:rPr lang="fi-FI" sz="1200" dirty="0" err="1"/>
              <a:t>will</a:t>
            </a:r>
            <a:r>
              <a:rPr lang="fi-FI" sz="1200" dirty="0"/>
              <a:t> </a:t>
            </a:r>
            <a:r>
              <a:rPr lang="fi-FI" sz="1200" dirty="0" err="1"/>
              <a:t>be</a:t>
            </a:r>
            <a:r>
              <a:rPr lang="fi-FI" sz="1200" dirty="0"/>
              <a:t> </a:t>
            </a:r>
            <a:r>
              <a:rPr lang="fi-FI" sz="1200" dirty="0" err="1"/>
              <a:t>held</a:t>
            </a:r>
            <a:r>
              <a:rPr lang="fi-FI" sz="1200" dirty="0"/>
              <a:t> </a:t>
            </a:r>
            <a:r>
              <a:rPr lang="fi-FI" sz="1200" dirty="0" err="1"/>
              <a:t>up</a:t>
            </a:r>
            <a:r>
              <a:rPr lang="fi-FI" sz="1200" dirty="0"/>
              <a:t> </a:t>
            </a:r>
            <a:r>
              <a:rPr lang="fi-FI" sz="1200" dirty="0" err="1"/>
              <a:t>by</a:t>
            </a:r>
            <a:r>
              <a:rPr lang="fi-FI" sz="1200" dirty="0"/>
              <a:t> </a:t>
            </a:r>
            <a:r>
              <a:rPr lang="fi-FI" sz="1200" dirty="0" err="1"/>
              <a:t>metal</a:t>
            </a:r>
            <a:r>
              <a:rPr lang="fi-FI" sz="1200" dirty="0"/>
              <a:t> </a:t>
            </a:r>
            <a:r>
              <a:rPr lang="fi-FI" sz="1200" dirty="0" err="1"/>
              <a:t>poles</a:t>
            </a:r>
            <a:r>
              <a:rPr lang="fi-FI" sz="1200" dirty="0" smtClean="0"/>
              <a:t>.</a:t>
            </a:r>
          </a:p>
          <a:p>
            <a:r>
              <a:rPr lang="fi-FI" sz="1200" dirty="0" smtClean="0"/>
              <a:t> </a:t>
            </a:r>
            <a:r>
              <a:rPr lang="fi-FI" sz="1200" dirty="0">
                <a:hlinkClick r:id="rId3"/>
              </a:rPr>
              <a:t>http://Source</a:t>
            </a:r>
            <a:r>
              <a:rPr lang="fi-FI" sz="1200" dirty="0"/>
              <a:t>: www.bikeradar.com/news/article/roof-for-popular-bike-path-21055/</a:t>
            </a:r>
          </a:p>
          <a:p>
            <a:endParaRPr lang="fi-FI"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Otsikko 3"/>
          <p:cNvSpPr>
            <a:spLocks noGrp="1"/>
          </p:cNvSpPr>
          <p:nvPr>
            <p:ph type="title"/>
          </p:nvPr>
        </p:nvSpPr>
        <p:spPr>
          <a:xfrm>
            <a:off x="421245" y="2420888"/>
            <a:ext cx="8229600" cy="1143000"/>
          </a:xfrm>
        </p:spPr>
        <p:txBody>
          <a:bodyPr/>
          <a:lstStyle/>
          <a:p>
            <a:r>
              <a:rPr lang="fi-FI" dirty="0" smtClean="0"/>
              <a:t>New </a:t>
            </a:r>
            <a:r>
              <a:rPr lang="fi-FI" dirty="0" err="1" smtClean="0"/>
              <a:t>material</a:t>
            </a:r>
            <a:endParaRPr lang="fi-FI"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41858784"/>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lstStyle/>
          <a:p>
            <a:r>
              <a:rPr lang="fi-FI" dirty="0" err="1" smtClean="0"/>
              <a:t>Traffic</a:t>
            </a:r>
            <a:r>
              <a:rPr lang="fi-FI" dirty="0" smtClean="0"/>
              <a:t> </a:t>
            </a:r>
            <a:r>
              <a:rPr lang="fi-FI" dirty="0" err="1" smtClean="0"/>
              <a:t>education</a:t>
            </a:r>
            <a:r>
              <a:rPr lang="fi-FI" dirty="0" smtClean="0"/>
              <a:t> for </a:t>
            </a:r>
            <a:r>
              <a:rPr lang="fi-FI" dirty="0" err="1" smtClean="0"/>
              <a:t>children</a:t>
            </a:r>
            <a:endParaRPr lang="fi-FI" dirty="0"/>
          </a:p>
        </p:txBody>
      </p:sp>
      <p:sp>
        <p:nvSpPr>
          <p:cNvPr id="3" name="Sisällön paikkamerkki 2"/>
          <p:cNvSpPr>
            <a:spLocks noGrp="1"/>
          </p:cNvSpPr>
          <p:nvPr>
            <p:ph idx="1"/>
          </p:nvPr>
        </p:nvSpPr>
        <p:spPr/>
        <p:txBody>
          <a:bodyPr>
            <a:normAutofit fontScale="92500" lnSpcReduction="10000"/>
          </a:bodyPr>
          <a:lstStyle/>
          <a:p>
            <a:r>
              <a:rPr lang="fi-FI" sz="2000" dirty="0" smtClean="0"/>
              <a:t>Liikenneturva </a:t>
            </a:r>
            <a:r>
              <a:rPr lang="fi-FI" sz="2000" dirty="0" err="1" smtClean="0"/>
              <a:t>produces</a:t>
            </a:r>
            <a:r>
              <a:rPr lang="fi-FI" sz="2000" dirty="0" smtClean="0"/>
              <a:t> </a:t>
            </a:r>
            <a:r>
              <a:rPr lang="fi-FI" sz="2000" dirty="0" err="1" smtClean="0"/>
              <a:t>instruction</a:t>
            </a:r>
            <a:r>
              <a:rPr lang="fi-FI" sz="2000" dirty="0" smtClean="0"/>
              <a:t> and </a:t>
            </a:r>
            <a:r>
              <a:rPr lang="fi-FI" sz="2000" dirty="0" err="1" smtClean="0"/>
              <a:t>education</a:t>
            </a:r>
            <a:r>
              <a:rPr lang="fi-FI" sz="2000" dirty="0" smtClean="0"/>
              <a:t> </a:t>
            </a:r>
            <a:r>
              <a:rPr lang="fi-FI" sz="2000" dirty="0" err="1" smtClean="0"/>
              <a:t>material</a:t>
            </a:r>
            <a:r>
              <a:rPr lang="fi-FI" sz="2000" dirty="0" smtClean="0"/>
              <a:t> for </a:t>
            </a:r>
            <a:r>
              <a:rPr lang="fi-FI" sz="2000" dirty="0" err="1" smtClean="0"/>
              <a:t>families</a:t>
            </a:r>
            <a:r>
              <a:rPr lang="fi-FI" sz="2000" dirty="0" smtClean="0"/>
              <a:t>, </a:t>
            </a:r>
            <a:r>
              <a:rPr lang="fi-FI" sz="2000" dirty="0" err="1" smtClean="0"/>
              <a:t>daycare</a:t>
            </a:r>
            <a:r>
              <a:rPr lang="fi-FI" sz="2000" dirty="0" smtClean="0"/>
              <a:t>, </a:t>
            </a:r>
            <a:r>
              <a:rPr lang="fi-FI" sz="2000" dirty="0" err="1" smtClean="0"/>
              <a:t>pre</a:t>
            </a:r>
            <a:r>
              <a:rPr lang="fi-FI" sz="2000" dirty="0" smtClean="0"/>
              <a:t> </a:t>
            </a:r>
            <a:r>
              <a:rPr lang="fi-FI" sz="2000" dirty="0" err="1" smtClean="0"/>
              <a:t>primary</a:t>
            </a:r>
            <a:r>
              <a:rPr lang="fi-FI" sz="2000" dirty="0" smtClean="0"/>
              <a:t> </a:t>
            </a:r>
            <a:r>
              <a:rPr lang="fi-FI" sz="2000" dirty="0" err="1" smtClean="0"/>
              <a:t>education</a:t>
            </a:r>
            <a:r>
              <a:rPr lang="fi-FI" sz="2000" dirty="0" smtClean="0"/>
              <a:t> and </a:t>
            </a:r>
            <a:r>
              <a:rPr lang="fi-FI" sz="2000" dirty="0" err="1" smtClean="0"/>
              <a:t>elementary</a:t>
            </a:r>
            <a:r>
              <a:rPr lang="fi-FI" sz="2000" dirty="0" smtClean="0"/>
              <a:t> </a:t>
            </a:r>
            <a:r>
              <a:rPr lang="fi-FI" sz="2000" dirty="0" err="1" smtClean="0"/>
              <a:t>school</a:t>
            </a:r>
            <a:r>
              <a:rPr lang="fi-FI" sz="2000" dirty="0" smtClean="0"/>
              <a:t>, for </a:t>
            </a:r>
            <a:r>
              <a:rPr lang="fi-FI" sz="2000" dirty="0" err="1" smtClean="0"/>
              <a:t>example</a:t>
            </a:r>
            <a:r>
              <a:rPr lang="fi-FI" sz="2000" dirty="0" smtClean="0"/>
              <a:t> ”Turvaa lapsen koulutie” </a:t>
            </a:r>
            <a:r>
              <a:rPr lang="fi-FI" sz="2000" dirty="0" err="1" smtClean="0"/>
              <a:t>material</a:t>
            </a:r>
            <a:r>
              <a:rPr lang="fi-FI" sz="2000" dirty="0" smtClean="0"/>
              <a:t>. (”</a:t>
            </a:r>
            <a:r>
              <a:rPr lang="fi-FI" sz="2000" dirty="0" err="1" smtClean="0"/>
              <a:t>Protect</a:t>
            </a:r>
            <a:r>
              <a:rPr lang="fi-FI" sz="2000" dirty="0" smtClean="0"/>
              <a:t> </a:t>
            </a:r>
            <a:r>
              <a:rPr lang="fi-FI" sz="2000" dirty="0" err="1" smtClean="0"/>
              <a:t>child’s</a:t>
            </a:r>
            <a:r>
              <a:rPr lang="fi-FI" sz="2000" dirty="0" smtClean="0"/>
              <a:t> </a:t>
            </a:r>
            <a:r>
              <a:rPr lang="fi-FI" sz="2000" dirty="0" err="1" smtClean="0"/>
              <a:t>shcool</a:t>
            </a:r>
            <a:r>
              <a:rPr lang="fi-FI" sz="2000" dirty="0" smtClean="0"/>
              <a:t> </a:t>
            </a:r>
            <a:r>
              <a:rPr lang="fi-FI" sz="2000" dirty="0" err="1" smtClean="0"/>
              <a:t>road</a:t>
            </a:r>
            <a:r>
              <a:rPr lang="fi-FI" sz="2000" dirty="0" smtClean="0"/>
              <a:t>”)</a:t>
            </a:r>
          </a:p>
          <a:p>
            <a:r>
              <a:rPr lang="fi-FI" sz="2000" dirty="0" err="1" smtClean="0"/>
              <a:t>Familiarize</a:t>
            </a:r>
            <a:r>
              <a:rPr lang="fi-FI" sz="2000" dirty="0" smtClean="0"/>
              <a:t> </a:t>
            </a:r>
            <a:r>
              <a:rPr lang="fi-FI" sz="2000" dirty="0" err="1" smtClean="0"/>
              <a:t>instructors</a:t>
            </a:r>
            <a:r>
              <a:rPr lang="fi-FI" sz="2000" dirty="0" smtClean="0"/>
              <a:t> and </a:t>
            </a:r>
            <a:r>
              <a:rPr lang="fi-FI" sz="2000" dirty="0" err="1" smtClean="0"/>
              <a:t>teachers</a:t>
            </a:r>
            <a:r>
              <a:rPr lang="fi-FI" sz="2000" dirty="0" smtClean="0"/>
              <a:t> with </a:t>
            </a:r>
            <a:r>
              <a:rPr lang="fi-FI" sz="2000" dirty="0" err="1" smtClean="0"/>
              <a:t>traffic</a:t>
            </a:r>
            <a:r>
              <a:rPr lang="fi-FI" sz="2000" dirty="0" smtClean="0"/>
              <a:t> </a:t>
            </a:r>
            <a:r>
              <a:rPr lang="fi-FI" sz="2000" dirty="0" err="1" smtClean="0"/>
              <a:t>education</a:t>
            </a:r>
            <a:r>
              <a:rPr lang="fi-FI" sz="2000" dirty="0" smtClean="0"/>
              <a:t> for </a:t>
            </a:r>
            <a:r>
              <a:rPr lang="fi-FI" sz="2000" dirty="0" err="1" smtClean="0"/>
              <a:t>children</a:t>
            </a:r>
            <a:r>
              <a:rPr lang="fi-FI" sz="2000" dirty="0" smtClean="0"/>
              <a:t> </a:t>
            </a:r>
          </a:p>
          <a:p>
            <a:pPr marL="0" indent="0">
              <a:buNone/>
            </a:pPr>
            <a:endParaRPr lang="fi-FI" sz="2000" dirty="0"/>
          </a:p>
          <a:p>
            <a:pPr marL="0" indent="0">
              <a:buNone/>
            </a:pPr>
            <a:r>
              <a:rPr lang="fi-FI" sz="1700" dirty="0" err="1" smtClean="0"/>
              <a:t>Source</a:t>
            </a:r>
            <a:r>
              <a:rPr lang="fi-FI" sz="1700" dirty="0" smtClean="0"/>
              <a:t>:</a:t>
            </a:r>
            <a:r>
              <a:rPr lang="fi-FI" sz="1700" dirty="0"/>
              <a:t> </a:t>
            </a:r>
            <a:r>
              <a:rPr lang="fi-FI" sz="1700" dirty="0" smtClean="0">
                <a:hlinkClick r:id="rId2"/>
              </a:rPr>
              <a:t>www.liikenneturva.fi</a:t>
            </a:r>
            <a:endParaRPr lang="fi-FI" sz="1700" dirty="0" smtClean="0"/>
          </a:p>
          <a:p>
            <a:pPr marL="3600450" lvl="8" indent="0">
              <a:buNone/>
            </a:pPr>
            <a:endParaRPr lang="fi-FI" dirty="0"/>
          </a:p>
          <a:p>
            <a:r>
              <a:rPr lang="fi-FI" sz="2000" dirty="0" err="1" smtClean="0"/>
              <a:t>Children’s</a:t>
            </a:r>
            <a:r>
              <a:rPr lang="fi-FI" sz="2000" dirty="0" smtClean="0"/>
              <a:t> </a:t>
            </a:r>
            <a:r>
              <a:rPr lang="fi-FI" sz="2000" dirty="0" err="1" smtClean="0"/>
              <a:t>traffic</a:t>
            </a:r>
            <a:r>
              <a:rPr lang="fi-FI" sz="2000" dirty="0" smtClean="0"/>
              <a:t> city </a:t>
            </a:r>
            <a:r>
              <a:rPr lang="fi-FI" sz="2000" dirty="0" err="1" smtClean="0"/>
              <a:t>provides</a:t>
            </a:r>
            <a:r>
              <a:rPr lang="fi-FI" sz="2000" dirty="0" smtClean="0"/>
              <a:t> </a:t>
            </a:r>
            <a:r>
              <a:rPr lang="fi-FI" sz="2000" dirty="0" err="1" smtClean="0"/>
              <a:t>traffic</a:t>
            </a:r>
            <a:r>
              <a:rPr lang="fi-FI" sz="2000" dirty="0" smtClean="0"/>
              <a:t> </a:t>
            </a:r>
            <a:r>
              <a:rPr lang="fi-FI" sz="2000" dirty="0" err="1" smtClean="0"/>
              <a:t>education</a:t>
            </a:r>
            <a:r>
              <a:rPr lang="fi-FI" sz="2000" dirty="0" smtClean="0"/>
              <a:t> </a:t>
            </a:r>
            <a:r>
              <a:rPr lang="fi-FI" sz="2000" dirty="0" err="1" smtClean="0"/>
              <a:t>all</a:t>
            </a:r>
            <a:r>
              <a:rPr lang="fi-FI" sz="2000" dirty="0" smtClean="0"/>
              <a:t> </a:t>
            </a:r>
            <a:r>
              <a:rPr lang="fi-FI" sz="2000" dirty="0" err="1" smtClean="0"/>
              <a:t>around</a:t>
            </a:r>
            <a:r>
              <a:rPr lang="fi-FI" sz="2000" dirty="0" smtClean="0"/>
              <a:t> the </a:t>
            </a:r>
            <a:r>
              <a:rPr lang="fi-FI" sz="2000" dirty="0" err="1" smtClean="0"/>
              <a:t>year</a:t>
            </a:r>
            <a:r>
              <a:rPr lang="fi-FI" sz="2000" dirty="0" smtClean="0"/>
              <a:t> for </a:t>
            </a:r>
            <a:r>
              <a:rPr lang="fi-FI" sz="2000" dirty="0" err="1" smtClean="0"/>
              <a:t>pre</a:t>
            </a:r>
            <a:r>
              <a:rPr lang="fi-FI" sz="2000" dirty="0" smtClean="0"/>
              <a:t> </a:t>
            </a:r>
            <a:r>
              <a:rPr lang="fi-FI" sz="2000" dirty="0" err="1" smtClean="0"/>
              <a:t>primary</a:t>
            </a:r>
            <a:r>
              <a:rPr lang="fi-FI" sz="2000" dirty="0" smtClean="0"/>
              <a:t> </a:t>
            </a:r>
            <a:r>
              <a:rPr lang="fi-FI" sz="2000" dirty="0" err="1" smtClean="0"/>
              <a:t>students</a:t>
            </a:r>
            <a:r>
              <a:rPr lang="fi-FI" sz="2000" dirty="0" smtClean="0"/>
              <a:t> and </a:t>
            </a:r>
            <a:r>
              <a:rPr lang="fi-FI" sz="2000" dirty="0" err="1" smtClean="0"/>
              <a:t>students</a:t>
            </a:r>
            <a:r>
              <a:rPr lang="fi-FI" sz="2000" dirty="0"/>
              <a:t> </a:t>
            </a:r>
            <a:r>
              <a:rPr lang="fi-FI" sz="2000" dirty="0" err="1" smtClean="0"/>
              <a:t>from</a:t>
            </a:r>
            <a:r>
              <a:rPr lang="fi-FI" sz="2000" dirty="0" smtClean="0"/>
              <a:t> 1st to 3rd </a:t>
            </a:r>
            <a:r>
              <a:rPr lang="fi-FI" sz="2000" dirty="0" err="1" smtClean="0"/>
              <a:t>grades</a:t>
            </a:r>
            <a:endParaRPr lang="fi-FI" sz="2000" dirty="0" smtClean="0"/>
          </a:p>
          <a:p>
            <a:r>
              <a:rPr lang="fi-FI" sz="2000" dirty="0" smtClean="0"/>
              <a:t>On summer </a:t>
            </a:r>
            <a:r>
              <a:rPr lang="fi-FI" sz="2000" dirty="0" err="1" smtClean="0"/>
              <a:t>traffic</a:t>
            </a:r>
            <a:r>
              <a:rPr lang="fi-FI" sz="2000" dirty="0" smtClean="0"/>
              <a:t> city is open for </a:t>
            </a:r>
            <a:r>
              <a:rPr lang="fi-FI" sz="2000" dirty="0" err="1" smtClean="0"/>
              <a:t>all</a:t>
            </a:r>
            <a:r>
              <a:rPr lang="fi-FI" sz="2000" dirty="0" smtClean="0"/>
              <a:t> </a:t>
            </a:r>
            <a:r>
              <a:rPr lang="fi-FI" sz="2000" dirty="0" err="1" smtClean="0"/>
              <a:t>over</a:t>
            </a:r>
            <a:r>
              <a:rPr lang="fi-FI" sz="2000" dirty="0" smtClean="0"/>
              <a:t> 5 </a:t>
            </a:r>
            <a:r>
              <a:rPr lang="fi-FI" sz="2000" dirty="0" err="1" smtClean="0"/>
              <a:t>years</a:t>
            </a:r>
            <a:r>
              <a:rPr lang="fi-FI" sz="2000" dirty="0" smtClean="0"/>
              <a:t> </a:t>
            </a:r>
            <a:r>
              <a:rPr lang="fi-FI" sz="2000" dirty="0" err="1" smtClean="0"/>
              <a:t>old</a:t>
            </a:r>
            <a:r>
              <a:rPr lang="fi-FI" sz="2000" dirty="0" smtClean="0"/>
              <a:t> </a:t>
            </a:r>
          </a:p>
          <a:p>
            <a:r>
              <a:rPr lang="fi-FI" sz="2000" dirty="0" err="1" smtClean="0"/>
              <a:t>Education</a:t>
            </a:r>
            <a:r>
              <a:rPr lang="fi-FI" sz="2000" dirty="0" smtClean="0"/>
              <a:t> </a:t>
            </a:r>
            <a:r>
              <a:rPr lang="fi-FI" sz="2000" dirty="0" err="1" smtClean="0"/>
              <a:t>includes</a:t>
            </a:r>
            <a:r>
              <a:rPr lang="fi-FI" sz="2000" dirty="0" smtClean="0"/>
              <a:t> </a:t>
            </a:r>
            <a:r>
              <a:rPr lang="fi-FI" sz="2000" dirty="0" err="1" smtClean="0"/>
              <a:t>theory</a:t>
            </a:r>
            <a:r>
              <a:rPr lang="fi-FI" sz="2000" dirty="0" smtClean="0"/>
              <a:t> </a:t>
            </a:r>
            <a:r>
              <a:rPr lang="fi-FI" sz="2000" dirty="0" err="1" smtClean="0"/>
              <a:t>studies</a:t>
            </a:r>
            <a:r>
              <a:rPr lang="fi-FI" sz="2000" dirty="0" smtClean="0"/>
              <a:t> and </a:t>
            </a:r>
            <a:r>
              <a:rPr lang="fi-FI" sz="2000" dirty="0" err="1" smtClean="0"/>
              <a:t>practical</a:t>
            </a:r>
            <a:r>
              <a:rPr lang="fi-FI" sz="2000" dirty="0" smtClean="0"/>
              <a:t> </a:t>
            </a:r>
            <a:r>
              <a:rPr lang="fi-FI" sz="2000" dirty="0" err="1" smtClean="0"/>
              <a:t>training</a:t>
            </a:r>
            <a:r>
              <a:rPr lang="fi-FI" sz="2000" dirty="0" smtClean="0"/>
              <a:t> with </a:t>
            </a:r>
            <a:r>
              <a:rPr lang="fi-FI" sz="2000" dirty="0" err="1" smtClean="0"/>
              <a:t>pedal</a:t>
            </a:r>
            <a:r>
              <a:rPr lang="fi-FI" sz="2000" dirty="0" smtClean="0"/>
              <a:t> </a:t>
            </a:r>
            <a:r>
              <a:rPr lang="fi-FI" sz="2000" dirty="0" err="1" smtClean="0"/>
              <a:t>cars</a:t>
            </a:r>
            <a:r>
              <a:rPr lang="fi-FI" sz="2000" dirty="0" smtClean="0"/>
              <a:t> and </a:t>
            </a:r>
            <a:r>
              <a:rPr lang="fi-FI" sz="2000" dirty="0" err="1" smtClean="0"/>
              <a:t>bicycles</a:t>
            </a:r>
            <a:r>
              <a:rPr lang="fi-FI" sz="2000" dirty="0" smtClean="0"/>
              <a:t> </a:t>
            </a:r>
          </a:p>
          <a:p>
            <a:pPr marL="0" indent="0">
              <a:buNone/>
            </a:pPr>
            <a:r>
              <a:rPr lang="fi-FI" sz="2000" dirty="0" smtClean="0"/>
              <a:t>	</a:t>
            </a:r>
          </a:p>
          <a:p>
            <a:pPr marL="0" indent="0">
              <a:buNone/>
            </a:pPr>
            <a:r>
              <a:rPr lang="fi-FI" sz="1700" dirty="0" err="1" smtClean="0"/>
              <a:t>Source</a:t>
            </a:r>
            <a:r>
              <a:rPr lang="fi-FI" sz="1700" dirty="0" smtClean="0"/>
              <a:t>: </a:t>
            </a:r>
            <a:r>
              <a:rPr lang="fi-FI" sz="1700" dirty="0">
                <a:hlinkClick r:id="rId3"/>
              </a:rPr>
              <a:t>http://www.hel.fi/hki/nk/fi/Vapaa-aika/Liikennetoiminta/Lasten+liikennekaupunki</a:t>
            </a:r>
            <a:endParaRPr lang="fi-FI" sz="1700" dirty="0"/>
          </a:p>
          <a:p>
            <a:pPr marL="0" indent="0">
              <a:buNone/>
            </a:pPr>
            <a:r>
              <a:rPr lang="fi-FI" sz="2000" dirty="0" smtClean="0"/>
              <a:t>			</a:t>
            </a:r>
            <a:endParaRPr lang="fi-FI" sz="20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58678938"/>
      </p:ext>
    </p:extLst>
  </p:cSld>
  <p:clrMapOvr>
    <a:masterClrMapping/>
  </p:clrMapOvr>
</p:sld>
</file>

<file path=ppt/theme/theme1.xml><?xml version="1.0" encoding="utf-8"?>
<a:theme xmlns:a="http://schemas.openxmlformats.org/drawingml/2006/main" name="Office-te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229</TotalTime>
  <Words>1456</Words>
  <Application>Microsoft Macintosh PowerPoint</Application>
  <PresentationFormat>Näytössä katseltava diaesitys (4:3)</PresentationFormat>
  <Paragraphs>109</Paragraphs>
  <Slides>17</Slides>
  <Notes>0</Notes>
  <HiddenSlides>0</HiddenSlides>
  <MMClips>0</MMClips>
  <ScaleCrop>false</ScaleCrop>
  <HeadingPairs>
    <vt:vector size="4" baseType="variant">
      <vt:variant>
        <vt:lpstr>Suunnittelumalli</vt:lpstr>
      </vt:variant>
      <vt:variant>
        <vt:i4>1</vt:i4>
      </vt:variant>
      <vt:variant>
        <vt:lpstr>Dian otsikot</vt:lpstr>
      </vt:variant>
      <vt:variant>
        <vt:i4>17</vt:i4>
      </vt:variant>
    </vt:vector>
  </HeadingPairs>
  <TitlesOfParts>
    <vt:vector size="18" baseType="lpstr">
      <vt:lpstr>Office-teema</vt:lpstr>
      <vt:lpstr>”School Path” material analysis</vt:lpstr>
      <vt:lpstr>Previous work</vt:lpstr>
      <vt:lpstr>School Path</vt:lpstr>
      <vt:lpstr>Previous work: analysis</vt:lpstr>
      <vt:lpstr>Previous work: Conclusion</vt:lpstr>
      <vt:lpstr>User profile analysis: Children as cyclists</vt:lpstr>
      <vt:lpstr>Other material</vt:lpstr>
      <vt:lpstr>New material</vt:lpstr>
      <vt:lpstr>Traffic education for children</vt:lpstr>
      <vt:lpstr>Pre emptive activities</vt:lpstr>
      <vt:lpstr>Childrens’ behaviour on traffic 1/2</vt:lpstr>
      <vt:lpstr>Childrens’ behaviour on traffic 1/2</vt:lpstr>
      <vt:lpstr>Own experiences</vt:lpstr>
      <vt:lpstr>Plan of actions WHAT / HOW / OUTCOME </vt:lpstr>
      <vt:lpstr>WHAT?</vt:lpstr>
      <vt:lpstr>METHOD</vt:lpstr>
      <vt:lpstr>OUTCOME</vt:lpstr>
    </vt:vector>
  </TitlesOfParts>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”School Path” material analysis</dc:title>
  <dc:creator>Mikko Marttinen</dc:creator>
  <cp:lastModifiedBy>Mikko Marttinen</cp:lastModifiedBy>
  <cp:revision>28</cp:revision>
  <dcterms:created xsi:type="dcterms:W3CDTF">2012-08-30T10:04:37Z</dcterms:created>
  <dcterms:modified xsi:type="dcterms:W3CDTF">2012-08-30T10:06:14Z</dcterms:modified>
</cp:coreProperties>
</file>