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6" r:id="rId3"/>
    <p:sldId id="273" r:id="rId4"/>
    <p:sldId id="274" r:id="rId5"/>
    <p:sldId id="275" r:id="rId6"/>
    <p:sldId id="277" r:id="rId7"/>
    <p:sldId id="279" r:id="rId8"/>
    <p:sldId id="281" r:id="rId9"/>
    <p:sldId id="278" r:id="rId10"/>
    <p:sldId id="272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790" autoAdjust="0"/>
    <p:restoredTop sz="94660"/>
  </p:normalViewPr>
  <p:slideViewPr>
    <p:cSldViewPr>
      <p:cViewPr varScale="1">
        <p:scale>
          <a:sx n="69" d="100"/>
          <a:sy n="69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style val="5"/>
  <c:chart>
    <c:autoTitleDeleted val="1"/>
    <c:plotArea>
      <c:layout/>
      <c:lineChart>
        <c:grouping val="standard"/>
        <c:ser>
          <c:idx val="1"/>
          <c:order val="0"/>
          <c:tx>
            <c:strRef>
              <c:f>'data for pitch'!$C$20</c:f>
              <c:strCache>
                <c:ptCount val="1"/>
                <c:pt idx="0">
                  <c:v>Incoming money</c:v>
                </c:pt>
              </c:strCache>
            </c:strRef>
          </c:tx>
          <c:spPr>
            <a:ln w="76200"/>
          </c:spPr>
          <c:marker>
            <c:symbol val="none"/>
          </c:marker>
          <c:cat>
            <c:strRef>
              <c:f>'data for pitch'!$D$19:$G$19</c:f>
              <c:strCache>
                <c:ptCount val="4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</c:strCache>
            </c:strRef>
          </c:cat>
          <c:val>
            <c:numRef>
              <c:f>'data for pitch'!$D$20:$G$20</c:f>
              <c:numCache>
                <c:formatCode>#,##0"€"</c:formatCode>
                <c:ptCount val="4"/>
                <c:pt idx="0">
                  <c:v>52000</c:v>
                </c:pt>
                <c:pt idx="1">
                  <c:v>125000</c:v>
                </c:pt>
                <c:pt idx="2">
                  <c:v>254000</c:v>
                </c:pt>
                <c:pt idx="3">
                  <c:v>489000</c:v>
                </c:pt>
              </c:numCache>
            </c:numRef>
          </c:val>
        </c:ser>
        <c:ser>
          <c:idx val="2"/>
          <c:order val="1"/>
          <c:tx>
            <c:strRef>
              <c:f>'data for pitch'!$C$21</c:f>
              <c:strCache>
                <c:ptCount val="1"/>
                <c:pt idx="0">
                  <c:v>Fixed costs</c:v>
                </c:pt>
              </c:strCache>
            </c:strRef>
          </c:tx>
          <c:spPr>
            <a:ln w="76200"/>
          </c:spPr>
          <c:marker>
            <c:symbol val="none"/>
          </c:marker>
          <c:cat>
            <c:strRef>
              <c:f>'data for pitch'!$D$19:$G$19</c:f>
              <c:strCache>
                <c:ptCount val="4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</c:strCache>
            </c:strRef>
          </c:cat>
          <c:val>
            <c:numRef>
              <c:f>'data for pitch'!$D$21:$G$21</c:f>
              <c:numCache>
                <c:formatCode>#,##0"€"</c:formatCode>
                <c:ptCount val="4"/>
                <c:pt idx="0">
                  <c:v>33008</c:v>
                </c:pt>
                <c:pt idx="1">
                  <c:v>34928</c:v>
                </c:pt>
                <c:pt idx="2">
                  <c:v>39560</c:v>
                </c:pt>
                <c:pt idx="3">
                  <c:v>47805.200000000004</c:v>
                </c:pt>
              </c:numCache>
            </c:numRef>
          </c:val>
        </c:ser>
        <c:marker val="1"/>
        <c:axId val="57182848"/>
        <c:axId val="57201024"/>
      </c:lineChart>
      <c:catAx>
        <c:axId val="57182848"/>
        <c:scaling>
          <c:orientation val="minMax"/>
        </c:scaling>
        <c:axPos val="b"/>
        <c:numFmt formatCode="General" sourceLinked="1"/>
        <c:tickLblPos val="nextTo"/>
        <c:crossAx val="57201024"/>
        <c:crosses val="autoZero"/>
        <c:auto val="1"/>
        <c:lblAlgn val="ctr"/>
        <c:lblOffset val="100"/>
      </c:catAx>
      <c:valAx>
        <c:axId val="57201024"/>
        <c:scaling>
          <c:orientation val="minMax"/>
        </c:scaling>
        <c:axPos val="l"/>
        <c:majorGridlines/>
        <c:numFmt formatCode="#,##0&quot;€&quot;" sourceLinked="1"/>
        <c:tickLblPos val="nextTo"/>
        <c:crossAx val="571828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i-F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style val="5"/>
  <c:chart>
    <c:autoTitleDeleted val="1"/>
    <c:plotArea>
      <c:layout>
        <c:manualLayout>
          <c:layoutTarget val="inner"/>
          <c:xMode val="edge"/>
          <c:yMode val="edge"/>
          <c:x val="0.14162694231422995"/>
          <c:y val="5.4606260236461597E-2"/>
          <c:w val="0.81122527558182578"/>
          <c:h val="0.77641824935189185"/>
        </c:manualLayout>
      </c:layout>
      <c:areaChart>
        <c:grouping val="stacked"/>
        <c:ser>
          <c:idx val="1"/>
          <c:order val="0"/>
          <c:tx>
            <c:strRef>
              <c:f>'data for pitch'!$C$35</c:f>
              <c:strCache>
                <c:ptCount val="1"/>
                <c:pt idx="0">
                  <c:v>Custom animation clients</c:v>
                </c:pt>
              </c:strCache>
            </c:strRef>
          </c:tx>
          <c:cat>
            <c:strRef>
              <c:f>'data for pitch'!$D$34:$G$34</c:f>
              <c:strCache>
                <c:ptCount val="4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</c:strCache>
            </c:strRef>
          </c:cat>
          <c:val>
            <c:numRef>
              <c:f>'data for pitch'!$D$35:$G$35</c:f>
              <c:numCache>
                <c:formatCode>0</c:formatCode>
                <c:ptCount val="4"/>
                <c:pt idx="0">
                  <c:v>2</c:v>
                </c:pt>
                <c:pt idx="1">
                  <c:v>4</c:v>
                </c:pt>
                <c:pt idx="2">
                  <c:v>7</c:v>
                </c:pt>
                <c:pt idx="3">
                  <c:v>12</c:v>
                </c:pt>
              </c:numCache>
            </c:numRef>
          </c:val>
        </c:ser>
        <c:ser>
          <c:idx val="2"/>
          <c:order val="1"/>
          <c:tx>
            <c:strRef>
              <c:f>'data for pitch'!$C$36</c:f>
              <c:strCache>
                <c:ptCount val="1"/>
                <c:pt idx="0">
                  <c:v>Readymade anim. Clients</c:v>
                </c:pt>
              </c:strCache>
            </c:strRef>
          </c:tx>
          <c:cat>
            <c:strRef>
              <c:f>'data for pitch'!$D$34:$G$34</c:f>
              <c:strCache>
                <c:ptCount val="4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</c:strCache>
            </c:strRef>
          </c:cat>
          <c:val>
            <c:numRef>
              <c:f>'data for pitch'!$D$36:$G$36</c:f>
              <c:numCache>
                <c:formatCode>0</c:formatCode>
                <c:ptCount val="4"/>
                <c:pt idx="0">
                  <c:v>1</c:v>
                </c:pt>
                <c:pt idx="1">
                  <c:v>3</c:v>
                </c:pt>
                <c:pt idx="2">
                  <c:v>8</c:v>
                </c:pt>
                <c:pt idx="3">
                  <c:v>14</c:v>
                </c:pt>
              </c:numCache>
            </c:numRef>
          </c:val>
        </c:ser>
        <c:axId val="57694464"/>
        <c:axId val="57704448"/>
      </c:areaChart>
      <c:catAx>
        <c:axId val="57694464"/>
        <c:scaling>
          <c:orientation val="minMax"/>
        </c:scaling>
        <c:axPos val="b"/>
        <c:numFmt formatCode="General" sourceLinked="1"/>
        <c:tickLblPos val="nextTo"/>
        <c:crossAx val="57704448"/>
        <c:crosses val="autoZero"/>
        <c:auto val="1"/>
        <c:lblAlgn val="ctr"/>
        <c:lblOffset val="100"/>
      </c:catAx>
      <c:valAx>
        <c:axId val="57704448"/>
        <c:scaling>
          <c:orientation val="minMax"/>
        </c:scaling>
        <c:axPos val="l"/>
        <c:majorGridlines/>
        <c:numFmt formatCode="0" sourceLinked="1"/>
        <c:tickLblPos val="nextTo"/>
        <c:crossAx val="57694464"/>
        <c:crosses val="autoZero"/>
        <c:crossBetween val="midCat"/>
      </c:valAx>
    </c:plotArea>
    <c:plotVisOnly val="1"/>
    <c:dispBlanksAs val="zero"/>
  </c:chart>
  <c:txPr>
    <a:bodyPr/>
    <a:lstStyle/>
    <a:p>
      <a:pPr>
        <a:defRPr sz="1800"/>
      </a:pPr>
      <a:endParaRPr lang="fi-FI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DFA32-7148-4C2E-B4E9-D4995E0EA1B9}" type="datetimeFigureOut">
              <a:rPr lang="fi-FI" smtClean="0"/>
              <a:pPr/>
              <a:t>4.12.2012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05826-978F-405C-B70A-4BF6E7AD6B28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1341798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05826-978F-405C-B70A-4BF6E7AD6B28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Finnish Red Cross is the most significant Finnish civic organisation providing humanitarian aid.</a:t>
            </a:r>
          </a:p>
          <a:p>
            <a:r>
              <a:rPr lang="en-US" dirty="0" smtClean="0"/>
              <a:t>It makes sure, that everybody get’s blood when they need it and were working</a:t>
            </a:r>
            <a:r>
              <a:rPr lang="en-US" baseline="0" dirty="0" smtClean="0"/>
              <a:t> on this project to help them prevent blood shortages.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1077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Finnish Red Cross is the most significant Finnish civic organisation providing humanitarian aid.</a:t>
            </a:r>
          </a:p>
          <a:p>
            <a:r>
              <a:rPr lang="en-US" dirty="0" smtClean="0"/>
              <a:t>It makes sure, that everybody get’s blood when they need it and were working</a:t>
            </a:r>
            <a:r>
              <a:rPr lang="en-US" baseline="0" dirty="0" smtClean="0"/>
              <a:t> on this project to help them prevent blood shortages.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1077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Finnish Red Cross is the most significant Finnish civic organisation providing humanitarian aid.</a:t>
            </a:r>
          </a:p>
          <a:p>
            <a:r>
              <a:rPr lang="en-US" dirty="0" smtClean="0"/>
              <a:t>It makes sure, that everybody get’s blood when they need it and were working</a:t>
            </a:r>
            <a:r>
              <a:rPr lang="en-US" baseline="0" dirty="0" smtClean="0"/>
              <a:t> on this project to help them prevent blood shortages.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1077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Finnish Red Cross is the most significant Finnish civic organisation providing humanitarian aid.</a:t>
            </a:r>
          </a:p>
          <a:p>
            <a:r>
              <a:rPr lang="en-US" dirty="0" smtClean="0"/>
              <a:t>It makes sure, that everybody get’s blood when they need it and were working</a:t>
            </a:r>
            <a:r>
              <a:rPr lang="en-US" baseline="0" dirty="0" smtClean="0"/>
              <a:t> on this project to help them prevent blood shortages.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1077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Total </a:t>
            </a:r>
            <a:r>
              <a:rPr lang="fi-FI" dirty="0" err="1" smtClean="0"/>
              <a:t>picture</a:t>
            </a:r>
            <a:r>
              <a:rPr lang="fi-FI" dirty="0" smtClean="0"/>
              <a:t> of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hope</a:t>
            </a:r>
            <a:r>
              <a:rPr lang="fi-FI" dirty="0" smtClean="0"/>
              <a:t> to </a:t>
            </a:r>
            <a:r>
              <a:rPr lang="fi-FI" dirty="0" err="1" smtClean="0"/>
              <a:t>achieve</a:t>
            </a:r>
            <a:r>
              <a:rPr lang="fi-FI" dirty="0" smtClean="0"/>
              <a:t>… </a:t>
            </a:r>
            <a:r>
              <a:rPr lang="fi-FI" dirty="0" err="1" smtClean="0"/>
              <a:t>goal</a:t>
            </a:r>
            <a:r>
              <a:rPr lang="fi-FI" dirty="0" smtClean="0"/>
              <a:t> </a:t>
            </a:r>
            <a:r>
              <a:rPr lang="fi-FI" dirty="0" err="1" smtClean="0"/>
              <a:t>profit</a:t>
            </a:r>
            <a:r>
              <a:rPr lang="fi-FI" dirty="0" smtClean="0"/>
              <a:t> per </a:t>
            </a:r>
            <a:r>
              <a:rPr lang="fi-FI" dirty="0" err="1" smtClean="0"/>
              <a:t>year?/figures</a:t>
            </a:r>
            <a:r>
              <a:rPr lang="fi-FI" dirty="0" smtClean="0"/>
              <a:t>…. How </a:t>
            </a:r>
            <a:r>
              <a:rPr lang="fi-FI" dirty="0" err="1" smtClean="0"/>
              <a:t>much</a:t>
            </a:r>
            <a:r>
              <a:rPr lang="fi-FI" dirty="0" smtClean="0"/>
              <a:t> money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investors</a:t>
            </a:r>
            <a:r>
              <a:rPr lang="fi-FI" dirty="0" smtClean="0"/>
              <a:t> </a:t>
            </a:r>
            <a:r>
              <a:rPr lang="fi-FI" dirty="0" err="1" smtClean="0"/>
              <a:t>make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investing</a:t>
            </a:r>
            <a:r>
              <a:rPr lang="fi-FI" dirty="0" smtClean="0"/>
              <a:t> in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company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05826-978F-405C-B70A-4BF6E7AD6B28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470644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challenge is to create a catchy, fun, informative animation to motivate young and older people to donate, but we especially want to motivate young donors.</a:t>
            </a:r>
          </a:p>
          <a:p>
            <a:r>
              <a:rPr lang="en-US" dirty="0" smtClean="0"/>
              <a:t>Our</a:t>
            </a:r>
            <a:r>
              <a:rPr lang="en-US" baseline="0" dirty="0" smtClean="0"/>
              <a:t> customer is able to use this amazing animation with all different kinds of devices (smartphones, tablets, </a:t>
            </a:r>
            <a:r>
              <a:rPr lang="en-US" baseline="0" dirty="0" err="1" smtClean="0"/>
              <a:t>tv</a:t>
            </a:r>
            <a:r>
              <a:rPr lang="en-US" baseline="0" dirty="0" smtClean="0"/>
              <a:t>, website)</a:t>
            </a:r>
          </a:p>
          <a:p>
            <a:r>
              <a:rPr lang="en-US" baseline="0" dirty="0" smtClean="0"/>
              <a:t>People love to watch this animation</a:t>
            </a: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06527-7199-4AD4-9852-CB6929A04C4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26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od.snygg.fi/adp/movi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03797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6600" b="1" dirty="0" smtClean="0"/>
              <a:t>Santé </a:t>
            </a:r>
            <a:r>
              <a:rPr lang="en-US" sz="6600" b="1" dirty="0"/>
              <a:t>Innovations</a:t>
            </a:r>
            <a:endParaRPr lang="fi-FI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4149080"/>
            <a:ext cx="7489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&gt;&gt;</a:t>
            </a:r>
            <a:r>
              <a:rPr lang="en-US" sz="3200" dirty="0" smtClean="0"/>
              <a:t>Bringing health promotion to life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41127917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107504" y="2996952"/>
            <a:ext cx="4608512" cy="730408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86314" y="3071810"/>
            <a:ext cx="8229600" cy="4970024"/>
          </a:xfrm>
        </p:spPr>
        <p:txBody>
          <a:bodyPr/>
          <a:lstStyle/>
          <a:p>
            <a:pPr marL="64008" indent="0">
              <a:lnSpc>
                <a:spcPct val="150000"/>
              </a:lnSpc>
              <a:buNone/>
            </a:pPr>
            <a:r>
              <a:rPr lang="en-US" sz="2400" dirty="0"/>
              <a:t>I</a:t>
            </a:r>
            <a:r>
              <a:rPr lang="en-US" sz="2400" dirty="0" smtClean="0"/>
              <a:t>nformative</a:t>
            </a:r>
          </a:p>
          <a:p>
            <a:pPr marL="64008" indent="0">
              <a:lnSpc>
                <a:spcPct val="150000"/>
              </a:lnSpc>
              <a:buNone/>
            </a:pPr>
            <a:r>
              <a:rPr lang="en-US" sz="2400" dirty="0"/>
              <a:t>M</a:t>
            </a:r>
            <a:r>
              <a:rPr lang="en-US" sz="2400" dirty="0" smtClean="0"/>
              <a:t>otivating</a:t>
            </a:r>
            <a:endParaRPr lang="en-US" sz="2400" dirty="0"/>
          </a:p>
          <a:p>
            <a:pPr marL="64008" indent="0">
              <a:lnSpc>
                <a:spcPct val="150000"/>
              </a:lnSpc>
              <a:buNone/>
            </a:pPr>
            <a:r>
              <a:rPr lang="en-US" sz="2400" dirty="0" smtClean="0"/>
              <a:t>Multi-platform</a:t>
            </a:r>
          </a:p>
          <a:p>
            <a:pPr marL="64008" indent="0">
              <a:lnSpc>
                <a:spcPct val="150000"/>
              </a:lnSpc>
              <a:buNone/>
            </a:pPr>
            <a:r>
              <a:rPr lang="en-US" sz="2400" dirty="0"/>
              <a:t>M</a:t>
            </a:r>
            <a:r>
              <a:rPr lang="en-US" sz="2400" dirty="0" smtClean="0"/>
              <a:t>ax. length of 1min 30</a:t>
            </a:r>
          </a:p>
          <a:p>
            <a:pPr marL="64008" indent="0">
              <a:lnSpc>
                <a:spcPct val="150000"/>
              </a:lnSpc>
              <a:buNone/>
            </a:pPr>
            <a:r>
              <a:rPr lang="en-US" sz="2400" dirty="0" smtClean="0">
                <a:hlinkClick r:id="rId3"/>
              </a:rPr>
              <a:t>Demo</a:t>
            </a:r>
            <a:endParaRPr lang="en-US" sz="2400" dirty="0" smtClean="0"/>
          </a:p>
          <a:p>
            <a:pPr marL="64008" indent="0">
              <a:lnSpc>
                <a:spcPct val="150000"/>
              </a:lnSpc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2297540" y="2988696"/>
            <a:ext cx="7092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4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Animation Goals:</a:t>
            </a:r>
            <a:endParaRPr lang="en-US" sz="4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087" y="1000108"/>
            <a:ext cx="4075842" cy="1643074"/>
          </a:xfrm>
          <a:prstGeom prst="rect">
            <a:avLst/>
          </a:prstGeom>
          <a:ln w="57150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14348" y="1214422"/>
            <a:ext cx="4464496" cy="2031325"/>
            <a:chOff x="1331640" y="4294824"/>
            <a:chExt cx="2436033" cy="2031325"/>
          </a:xfrm>
        </p:grpSpPr>
        <p:sp>
          <p:nvSpPr>
            <p:cNvPr id="8" name="Snip Diagonal Corner Rectangle 7"/>
            <p:cNvSpPr/>
            <p:nvPr/>
          </p:nvSpPr>
          <p:spPr>
            <a:xfrm>
              <a:off x="1331640" y="4294824"/>
              <a:ext cx="2160240" cy="742452"/>
            </a:xfrm>
            <a:prstGeom prst="snip2Diag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66160" y="4294824"/>
              <a:ext cx="240151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Our customer:</a:t>
              </a:r>
              <a:endPara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35292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467544" y="2935548"/>
            <a:ext cx="2880320" cy="792088"/>
          </a:xfrm>
          <a:prstGeom prst="round2Diag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32076"/>
            <a:ext cx="8229600" cy="139903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Our Team: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692116" y="2276872"/>
            <a:ext cx="5472608" cy="2379186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>
              <a:lnSpc>
                <a:spcPct val="150000"/>
              </a:lnSpc>
              <a:buNone/>
            </a:pPr>
            <a:r>
              <a:rPr lang="en-US" sz="2000" dirty="0" err="1" smtClean="0"/>
              <a:t>Samppa</a:t>
            </a:r>
            <a:r>
              <a:rPr lang="en-US" sz="2000" dirty="0" smtClean="0"/>
              <a:t> </a:t>
            </a:r>
            <a:r>
              <a:rPr lang="en-US" sz="2000" dirty="0" err="1" smtClean="0"/>
              <a:t>Valkama</a:t>
            </a:r>
            <a:r>
              <a:rPr lang="en-US" sz="2000" dirty="0" smtClean="0"/>
              <a:t> – Developer </a:t>
            </a:r>
          </a:p>
          <a:p>
            <a:pPr marL="64008" indent="0">
              <a:lnSpc>
                <a:spcPct val="150000"/>
              </a:lnSpc>
              <a:buNone/>
            </a:pPr>
            <a:r>
              <a:rPr lang="en-US" sz="2000" dirty="0" smtClean="0"/>
              <a:t>Ashley McNeill – Coordinator/Business</a:t>
            </a:r>
          </a:p>
          <a:p>
            <a:pPr marL="64008" indent="0">
              <a:lnSpc>
                <a:spcPct val="150000"/>
              </a:lnSpc>
              <a:buNone/>
            </a:pPr>
            <a:r>
              <a:rPr lang="en-US" sz="2000" dirty="0"/>
              <a:t>Monica </a:t>
            </a:r>
            <a:r>
              <a:rPr lang="en-US" sz="2000" dirty="0" err="1"/>
              <a:t>Menniti</a:t>
            </a:r>
            <a:r>
              <a:rPr lang="en-US" sz="2000" dirty="0"/>
              <a:t> - Health Care</a:t>
            </a:r>
          </a:p>
          <a:p>
            <a:pPr marL="64008" indent="0">
              <a:lnSpc>
                <a:spcPct val="150000"/>
              </a:lnSpc>
              <a:buNone/>
            </a:pPr>
            <a:r>
              <a:rPr lang="en-US" sz="2000" dirty="0" err="1" smtClean="0"/>
              <a:t>Sampo</a:t>
            </a:r>
            <a:r>
              <a:rPr lang="en-US" sz="2000" dirty="0" smtClean="0"/>
              <a:t> </a:t>
            </a:r>
            <a:r>
              <a:rPr lang="en-US" sz="2000" dirty="0" err="1" smtClean="0"/>
              <a:t>Savolainen</a:t>
            </a:r>
            <a:r>
              <a:rPr lang="en-US" sz="2000" dirty="0" smtClean="0"/>
              <a:t> – Business/Developer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91243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611560" y="457183"/>
            <a:ext cx="2520280" cy="720080"/>
          </a:xfrm>
          <a:prstGeom prst="round2DiagRect">
            <a:avLst/>
          </a:prstGeom>
          <a:solidFill>
            <a:schemeClr val="tx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04528"/>
            <a:ext cx="3033203" cy="1399032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Problem:</a:t>
            </a:r>
            <a:endParaRPr lang="en-US" sz="2000" b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149080"/>
            <a:ext cx="8363272" cy="230572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882832" y="1500844"/>
            <a:ext cx="6946287" cy="3940794"/>
            <a:chOff x="323528" y="1503560"/>
            <a:chExt cx="6946287" cy="3940794"/>
          </a:xfrm>
        </p:grpSpPr>
        <p:pic>
          <p:nvPicPr>
            <p:cNvPr id="2050" name="Picture 2" descr="Health expenditure in 1995–2010, at 2010 prices, EUR mill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059978"/>
              <a:ext cx="6010183" cy="338437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23528" y="1503560"/>
              <a:ext cx="48285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Finland’s Health expenditure in 1995–2010</a:t>
              </a:r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3995936" y="552143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400" dirty="0"/>
              <a:t>Terveydenhuollon menot ja rahoitus 2010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39952" y="399287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Aging population</a:t>
            </a:r>
            <a:endParaRPr lang="en-US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19546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Poor diet</a:t>
            </a:r>
            <a:endParaRPr lang="en-US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987" y="2348880"/>
            <a:ext cx="5074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Sedentary lifestyle</a:t>
            </a:r>
            <a:endParaRPr lang="en-US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69269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Health care expenses are on the rise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20038725">
            <a:off x="2512515" y="3656542"/>
            <a:ext cx="5087706" cy="528639"/>
          </a:xfrm>
          <a:prstGeom prst="rightArrow">
            <a:avLst>
              <a:gd name="adj1" fmla="val 36857"/>
              <a:gd name="adj2" fmla="val 7161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357769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9512" y="1052734"/>
            <a:ext cx="5544616" cy="1384996"/>
            <a:chOff x="337820" y="1601216"/>
            <a:chExt cx="5544616" cy="1384996"/>
          </a:xfrm>
        </p:grpSpPr>
        <p:sp>
          <p:nvSpPr>
            <p:cNvPr id="11" name="Snip Diagonal Corner Rectangle 10"/>
            <p:cNvSpPr/>
            <p:nvPr/>
          </p:nvSpPr>
          <p:spPr>
            <a:xfrm>
              <a:off x="349658" y="1601217"/>
              <a:ext cx="4798406" cy="1384995"/>
            </a:xfrm>
            <a:prstGeom prst="snip2Diag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37820" y="1601216"/>
              <a:ext cx="554461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36525" lvl="1"/>
              <a:r>
                <a:rPr lang="en-US" sz="2800" dirty="0" smtClean="0"/>
                <a:t>In </a:t>
              </a:r>
              <a:r>
                <a:rPr lang="en-US" sz="2800" dirty="0"/>
                <a:t>Finland, an average employee takes </a:t>
              </a:r>
              <a:r>
                <a:rPr lang="en-US" sz="2800" b="1" dirty="0" smtClean="0"/>
                <a:t>5-15 sick </a:t>
              </a:r>
              <a:r>
                <a:rPr lang="en-US" sz="2800" b="1" dirty="0"/>
                <a:t>days per year. 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498340" y="3985586"/>
            <a:ext cx="6192688" cy="2160240"/>
            <a:chOff x="2663788" y="4149080"/>
            <a:chExt cx="6192688" cy="2160240"/>
          </a:xfrm>
        </p:grpSpPr>
        <p:grpSp>
          <p:nvGrpSpPr>
            <p:cNvPr id="7" name="Group 6"/>
            <p:cNvGrpSpPr/>
            <p:nvPr/>
          </p:nvGrpSpPr>
          <p:grpSpPr>
            <a:xfrm>
              <a:off x="2663788" y="4149080"/>
              <a:ext cx="6192688" cy="2160240"/>
              <a:chOff x="2663788" y="4149080"/>
              <a:chExt cx="6192688" cy="2160240"/>
            </a:xfrm>
          </p:grpSpPr>
          <p:sp>
            <p:nvSpPr>
              <p:cNvPr id="4" name="Round Diagonal Corner Rectangle 3"/>
              <p:cNvSpPr/>
              <p:nvPr/>
            </p:nvSpPr>
            <p:spPr>
              <a:xfrm>
                <a:off x="2663788" y="4149080"/>
                <a:ext cx="6192688" cy="2160240"/>
              </a:xfrm>
              <a:prstGeom prst="round2Diag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8" name="Round Diagonal Corner Rectangle 7"/>
              <p:cNvSpPr/>
              <p:nvPr/>
            </p:nvSpPr>
            <p:spPr>
              <a:xfrm>
                <a:off x="2968102" y="4437112"/>
                <a:ext cx="5544616" cy="1584176"/>
              </a:xfrm>
              <a:prstGeom prst="round2Diag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2943453" y="4752145"/>
              <a:ext cx="55184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 algn="r"/>
              <a:r>
                <a:rPr lang="en-US" sz="2800" dirty="0" smtClean="0">
                  <a:solidFill>
                    <a:schemeClr val="tx2">
                      <a:lumMod val="50000"/>
                    </a:schemeClr>
                  </a:solidFill>
                </a:rPr>
                <a:t>&gt;&gt;That </a:t>
              </a:r>
              <a:r>
                <a:rPr lang="en-US" sz="2800" dirty="0">
                  <a:solidFill>
                    <a:schemeClr val="tx2">
                      <a:lumMod val="50000"/>
                    </a:schemeClr>
                  </a:solidFill>
                </a:rPr>
                <a:t>costs an average of </a:t>
              </a:r>
              <a:r>
                <a:rPr lang="en-US" sz="2800" b="1" dirty="0">
                  <a:solidFill>
                    <a:schemeClr val="tx2">
                      <a:lumMod val="50000"/>
                    </a:schemeClr>
                  </a:solidFill>
                </a:rPr>
                <a:t>1500€ per employee per </a:t>
              </a:r>
              <a:r>
                <a:rPr lang="en-US" sz="2800" b="1" dirty="0" smtClean="0">
                  <a:solidFill>
                    <a:schemeClr val="tx2">
                      <a:lumMod val="50000"/>
                    </a:schemeClr>
                  </a:solidFill>
                </a:rPr>
                <a:t>year</a:t>
              </a:r>
              <a:r>
                <a:rPr lang="en-US" sz="2800" b="1" dirty="0">
                  <a:solidFill>
                    <a:schemeClr val="tx2">
                      <a:lumMod val="50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274078" y="1599016"/>
            <a:ext cx="2412268" cy="2105074"/>
            <a:chOff x="5328084" y="1755974"/>
            <a:chExt cx="2412268" cy="2105074"/>
          </a:xfrm>
        </p:grpSpPr>
        <p:cxnSp>
          <p:nvCxnSpPr>
            <p:cNvPr id="42" name="Straight Arrow Connector 41"/>
            <p:cNvCxnSpPr/>
            <p:nvPr/>
          </p:nvCxnSpPr>
          <p:spPr>
            <a:xfrm flipH="1">
              <a:off x="5328084" y="1755974"/>
              <a:ext cx="1296144" cy="44889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6192180" y="1755974"/>
              <a:ext cx="432048" cy="151216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6192180" y="2986212"/>
              <a:ext cx="1548172" cy="28193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7740352" y="2986212"/>
              <a:ext cx="0" cy="87483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4069277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149080"/>
            <a:ext cx="8363272" cy="230572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21233" y="10527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An international, multi-professional team of specialists.  </a:t>
            </a:r>
          </a:p>
          <a:p>
            <a:pPr>
              <a:defRPr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We create multi-platform health promotion media.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843808" y="3861048"/>
            <a:ext cx="6219320" cy="1862720"/>
            <a:chOff x="2924680" y="3518819"/>
            <a:chExt cx="6219320" cy="1862720"/>
          </a:xfrm>
        </p:grpSpPr>
        <p:sp>
          <p:nvSpPr>
            <p:cNvPr id="9" name="Parallelogram 8"/>
            <p:cNvSpPr/>
            <p:nvPr/>
          </p:nvSpPr>
          <p:spPr>
            <a:xfrm>
              <a:off x="2924680" y="3518819"/>
              <a:ext cx="6219320" cy="1862720"/>
            </a:xfrm>
            <a:prstGeom prst="parallelogra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419872" y="3586086"/>
              <a:ext cx="5562361" cy="1754326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ts val="500"/>
                </a:spcBef>
                <a:defRPr/>
              </a:pPr>
              <a:r>
                <a:rPr lang="en-US" sz="4000" b="1" dirty="0" smtClean="0"/>
                <a:t>Preventative </a:t>
              </a:r>
              <a:r>
                <a:rPr lang="en-US" sz="4000" b="1" dirty="0"/>
                <a:t>and promotional health care is cost </a:t>
              </a:r>
              <a:r>
                <a:rPr lang="en-US" sz="4000" b="1" dirty="0" smtClean="0"/>
                <a:t>effective.</a:t>
              </a:r>
              <a:endParaRPr lang="en-US" sz="4000" b="1" dirty="0">
                <a:ea typeface="ヒラギノ角ゴ ProN W6" charset="0"/>
                <a:cs typeface="ヒラギノ角ゴ ProN W6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99592" y="971580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are: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982" y="3645024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fi-FI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</a:t>
            </a:r>
            <a:r>
              <a:rPr lang="fi-FI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fi-FI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277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>
            <a:off x="511924" y="1322272"/>
            <a:ext cx="3772044" cy="757160"/>
          </a:xfrm>
          <a:prstGeom prst="snip2Diag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TextBox 3"/>
          <p:cNvSpPr txBox="1"/>
          <p:nvPr/>
        </p:nvSpPr>
        <p:spPr>
          <a:xfrm>
            <a:off x="4361898" y="1109936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Large companies</a:t>
            </a:r>
          </a:p>
          <a:p>
            <a:endParaRPr lang="en-US" sz="2000" dirty="0" smtClean="0"/>
          </a:p>
          <a:p>
            <a:r>
              <a:rPr lang="en-US" sz="2000" dirty="0" smtClean="0"/>
              <a:t>Government/Health Ministry</a:t>
            </a:r>
          </a:p>
          <a:p>
            <a:endParaRPr lang="en-US" sz="2000" dirty="0" smtClean="0"/>
          </a:p>
          <a:p>
            <a:r>
              <a:rPr lang="en-US" sz="2000" dirty="0" smtClean="0"/>
              <a:t>Non Profits/ Patient organizations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382615" y="3803972"/>
            <a:ext cx="46085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Our services and appeal are unique</a:t>
            </a:r>
          </a:p>
          <a:p>
            <a:endParaRPr lang="en-US" sz="2000" dirty="0" smtClean="0"/>
          </a:p>
          <a:p>
            <a:r>
              <a:rPr lang="en-US" sz="2000" dirty="0" smtClean="0"/>
              <a:t>Have advantage over other production companies because of our specialty and in-house knowledge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2" name="Snip Diagonal Corner Rectangle 1"/>
          <p:cNvSpPr/>
          <p:nvPr/>
        </p:nvSpPr>
        <p:spPr>
          <a:xfrm>
            <a:off x="2051721" y="3789426"/>
            <a:ext cx="2160240" cy="747755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539552" y="1340768"/>
            <a:ext cx="5184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clients: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3692" y="3793971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Market: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277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9504" y="571480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Clients buy customized health promotion material suited to their needs (example: animation)</a:t>
            </a:r>
          </a:p>
          <a:p>
            <a:endParaRPr lang="en-US" dirty="0" smtClean="0"/>
          </a:p>
          <a:p>
            <a:r>
              <a:rPr lang="en-US" dirty="0" smtClean="0"/>
              <a:t>Charge per hour for product creation </a:t>
            </a:r>
          </a:p>
          <a:p>
            <a:endParaRPr lang="en-US" dirty="0" smtClean="0"/>
          </a:p>
          <a:p>
            <a:r>
              <a:rPr lang="en-US" dirty="0" smtClean="0"/>
              <a:t>+ Hosting / Service fees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14282" y="928670"/>
            <a:ext cx="4720964" cy="743098"/>
            <a:chOff x="35496" y="2708921"/>
            <a:chExt cx="4720964" cy="743098"/>
          </a:xfrm>
        </p:grpSpPr>
        <p:sp>
          <p:nvSpPr>
            <p:cNvPr id="2" name="Snip Diagonal Corner Rectangle 1"/>
            <p:cNvSpPr/>
            <p:nvPr/>
          </p:nvSpPr>
          <p:spPr>
            <a:xfrm>
              <a:off x="35496" y="2708921"/>
              <a:ext cx="4248472" cy="743098"/>
            </a:xfrm>
            <a:prstGeom prst="snip2Diag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5940" y="2713354"/>
              <a:ext cx="468052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Business Model:</a:t>
              </a:r>
              <a:endPara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30415025"/>
              </p:ext>
            </p:extLst>
          </p:nvPr>
        </p:nvGraphicFramePr>
        <p:xfrm>
          <a:off x="1214414" y="5929330"/>
          <a:ext cx="7152455" cy="673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491"/>
                <a:gridCol w="1430491"/>
                <a:gridCol w="1430491"/>
                <a:gridCol w="1430491"/>
                <a:gridCol w="1430491"/>
              </a:tblGrid>
              <a:tr h="253364">
                <a:tc>
                  <a:txBody>
                    <a:bodyPr/>
                    <a:lstStyle/>
                    <a:p>
                      <a:pPr algn="r"/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noProof="0" dirty="0" smtClean="0"/>
                        <a:t>Year 1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noProof="0" dirty="0" smtClean="0"/>
                        <a:t>Year 2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noProof="0" dirty="0" smtClean="0"/>
                        <a:t>Year 3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noProof="0" dirty="0" smtClean="0"/>
                        <a:t>Year 4</a:t>
                      </a:r>
                      <a:endParaRPr lang="en-US" sz="1600" noProof="0" dirty="0"/>
                    </a:p>
                  </a:txBody>
                  <a:tcPr/>
                </a:tc>
              </a:tr>
              <a:tr h="337754">
                <a:tc>
                  <a:txBody>
                    <a:bodyPr/>
                    <a:lstStyle/>
                    <a:p>
                      <a:pPr algn="r"/>
                      <a:r>
                        <a:rPr lang="en-US" sz="1600" b="1" noProof="0" dirty="0" smtClean="0"/>
                        <a:t>Net</a:t>
                      </a:r>
                      <a:endParaRPr lang="en-US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noProof="0" dirty="0" smtClean="0"/>
                        <a:t>18 992€</a:t>
                      </a:r>
                      <a:endParaRPr lang="en-US" sz="1600" b="1" noProof="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noProof="0" dirty="0" smtClean="0"/>
                        <a:t>90 072€</a:t>
                      </a:r>
                      <a:endParaRPr lang="en-US" sz="1600" b="1" noProof="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noProof="0" dirty="0" smtClean="0"/>
                        <a:t>214 440€</a:t>
                      </a:r>
                      <a:endParaRPr lang="en-US" sz="1600" b="1" noProof="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noProof="0" dirty="0" smtClean="0"/>
                        <a:t>441 195€</a:t>
                      </a:r>
                      <a:endParaRPr lang="en-US" sz="1600" b="1" noProof="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57158" y="2571744"/>
            <a:ext cx="3168353" cy="738664"/>
            <a:chOff x="467544" y="518824"/>
            <a:chExt cx="3168353" cy="738664"/>
          </a:xfrm>
        </p:grpSpPr>
        <p:sp>
          <p:nvSpPr>
            <p:cNvPr id="9" name="Snip Diagonal Corner Rectangle 8"/>
            <p:cNvSpPr/>
            <p:nvPr/>
          </p:nvSpPr>
          <p:spPr>
            <a:xfrm>
              <a:off x="467544" y="564120"/>
              <a:ext cx="3168353" cy="648072"/>
            </a:xfrm>
            <a:prstGeom prst="snip2Diag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5449" y="518824"/>
              <a:ext cx="31604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Projections:</a:t>
              </a:r>
              <a:endPara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00232" y="3429000"/>
            <a:ext cx="7143768" cy="2500330"/>
            <a:chOff x="3643307" y="3286123"/>
            <a:chExt cx="5500693" cy="1724017"/>
          </a:xfrm>
        </p:grpSpPr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3356169293"/>
                </p:ext>
              </p:extLst>
            </p:nvPr>
          </p:nvGraphicFramePr>
          <p:xfrm>
            <a:off x="3643307" y="3286123"/>
            <a:ext cx="3357586" cy="17240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6858016" y="3500438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Total </a:t>
              </a:r>
              <a:r>
                <a:rPr lang="en-US" dirty="0" smtClean="0"/>
                <a:t>income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39744" y="4143380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Fixed costs</a:t>
              </a:r>
              <a:endParaRPr lang="en-US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137743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0032" y="620687"/>
            <a:ext cx="4582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 Expansion in year 3</a:t>
            </a:r>
          </a:p>
          <a:p>
            <a:endParaRPr lang="en-US" dirty="0"/>
          </a:p>
          <a:p>
            <a:r>
              <a:rPr lang="en-US" dirty="0" smtClean="0"/>
              <a:t>&gt; Pre-made catalogue of material</a:t>
            </a:r>
          </a:p>
          <a:p>
            <a:endParaRPr lang="en-US" dirty="0" smtClean="0"/>
          </a:p>
          <a:p>
            <a:r>
              <a:rPr lang="en-US" dirty="0" smtClean="0"/>
              <a:t>&gt; Expansion to global markets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09857513"/>
              </p:ext>
            </p:extLst>
          </p:nvPr>
        </p:nvGraphicFramePr>
        <p:xfrm>
          <a:off x="428596" y="2428868"/>
          <a:ext cx="5786478" cy="3729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49919" y="620687"/>
            <a:ext cx="4680520" cy="738664"/>
            <a:chOff x="149919" y="620687"/>
            <a:chExt cx="4680520" cy="738664"/>
          </a:xfrm>
        </p:grpSpPr>
        <p:sp>
          <p:nvSpPr>
            <p:cNvPr id="10" name="Snip Diagonal Corner Rectangle 9"/>
            <p:cNvSpPr/>
            <p:nvPr/>
          </p:nvSpPr>
          <p:spPr>
            <a:xfrm>
              <a:off x="161752" y="639192"/>
              <a:ext cx="4668687" cy="720159"/>
            </a:xfrm>
            <a:prstGeom prst="snip2Diag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9919" y="620687"/>
              <a:ext cx="468052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Looking Forward:</a:t>
              </a:r>
              <a:endPara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000760" y="3571876"/>
            <a:ext cx="3885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Ready-made product clients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00760" y="4714884"/>
            <a:ext cx="3675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Custom-made product clients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2450977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nip Diagonal Corner Rectangle 16"/>
          <p:cNvSpPr/>
          <p:nvPr/>
        </p:nvSpPr>
        <p:spPr>
          <a:xfrm>
            <a:off x="899592" y="2780927"/>
            <a:ext cx="1944216" cy="738664"/>
          </a:xfrm>
          <a:prstGeom prst="snip2Diag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TextBox 3"/>
          <p:cNvSpPr txBox="1"/>
          <p:nvPr/>
        </p:nvSpPr>
        <p:spPr>
          <a:xfrm>
            <a:off x="2987824" y="1484784"/>
            <a:ext cx="60486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By keeping fixed costs low with rapid sales growth from pre-made material we expect:</a:t>
            </a:r>
          </a:p>
          <a:p>
            <a:endParaRPr lang="en-US" dirty="0" smtClean="0"/>
          </a:p>
          <a:p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evenue to increase by 150% yearly  to 1 M € in year 5 without increasing our fixed costs</a:t>
            </a:r>
          </a:p>
          <a:p>
            <a:endParaRPr lang="en-US" dirty="0" smtClean="0"/>
          </a:p>
          <a:p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With investment, we can expand our production capabilities and further increase sales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780927"/>
            <a:ext cx="16921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Goal: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7106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58701" y="1484784"/>
            <a:ext cx="52496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Steady 2 year growth builds solid framework for expansion</a:t>
            </a:r>
          </a:p>
          <a:p>
            <a:endParaRPr lang="en-US" dirty="0" smtClean="0"/>
          </a:p>
          <a:p>
            <a:r>
              <a:rPr lang="en-US" b="1" dirty="0" smtClean="0"/>
              <a:t>Year 3 investment needed for product development &amp; expansion: 100 000 €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43400" y="3929066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50 000 € investment = 5% company owner ship</a:t>
            </a:r>
          </a:p>
          <a:p>
            <a:endParaRPr lang="en-US" dirty="0" smtClean="0"/>
          </a:p>
          <a:p>
            <a:r>
              <a:rPr lang="en-US" dirty="0" smtClean="0"/>
              <a:t>Based on sales projections, investment will be returned at a rate of 200% in 3 years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74325" y="1361154"/>
            <a:ext cx="3327161" cy="749758"/>
            <a:chOff x="323528" y="980728"/>
            <a:chExt cx="3327161" cy="749758"/>
          </a:xfrm>
        </p:grpSpPr>
        <p:sp>
          <p:nvSpPr>
            <p:cNvPr id="5" name="Snip Diagonal Corner Rectangle 4"/>
            <p:cNvSpPr/>
            <p:nvPr/>
          </p:nvSpPr>
          <p:spPr>
            <a:xfrm>
              <a:off x="323528" y="980728"/>
              <a:ext cx="3261571" cy="720080"/>
            </a:xfrm>
            <a:prstGeom prst="snip2Diag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2337" y="991822"/>
              <a:ext cx="31683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Investment:</a:t>
              </a:r>
              <a:endPara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71604" y="3857628"/>
            <a:ext cx="2283045" cy="742452"/>
            <a:chOff x="1331640" y="4294824"/>
            <a:chExt cx="2436033" cy="742452"/>
          </a:xfrm>
        </p:grpSpPr>
        <p:sp>
          <p:nvSpPr>
            <p:cNvPr id="11" name="Snip Diagonal Corner Rectangle 10"/>
            <p:cNvSpPr/>
            <p:nvPr/>
          </p:nvSpPr>
          <p:spPr>
            <a:xfrm>
              <a:off x="1331640" y="4294824"/>
              <a:ext cx="2160240" cy="742452"/>
            </a:xfrm>
            <a:prstGeom prst="snip2Diag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66160" y="4294824"/>
              <a:ext cx="240151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Return:</a:t>
              </a:r>
              <a:endPara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450977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977</TotalTime>
  <Words>596</Words>
  <Application>Microsoft Office PowerPoint</Application>
  <PresentationFormat>On-screen Show (4:3)</PresentationFormat>
  <Paragraphs>104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Santé Innovations</vt:lpstr>
      <vt:lpstr>Problem: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Our Team:</vt:lpstr>
    </vt:vector>
  </TitlesOfParts>
  <Company>Metropolia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Santé Innovations</dc:title>
  <dc:creator>Administrator</dc:creator>
  <cp:lastModifiedBy>FERRARI</cp:lastModifiedBy>
  <cp:revision>117</cp:revision>
  <dcterms:created xsi:type="dcterms:W3CDTF">2012-10-16T12:22:36Z</dcterms:created>
  <dcterms:modified xsi:type="dcterms:W3CDTF">2012-12-04T08:15:35Z</dcterms:modified>
</cp:coreProperties>
</file>