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70" r:id="rId5"/>
    <p:sldId id="259" r:id="rId6"/>
    <p:sldId id="261" r:id="rId7"/>
    <p:sldId id="263" r:id="rId8"/>
    <p:sldId id="265" r:id="rId9"/>
    <p:sldId id="266" r:id="rId10"/>
    <p:sldId id="267" r:id="rId11"/>
    <p:sldId id="268" r:id="rId12"/>
    <p:sldId id="271" r:id="rId13"/>
    <p:sldId id="272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43" autoAdjust="0"/>
    <p:restoredTop sz="94660"/>
  </p:normalViewPr>
  <p:slideViewPr>
    <p:cSldViewPr>
      <p:cViewPr varScale="1">
        <p:scale>
          <a:sx n="69" d="100"/>
          <a:sy n="69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0D82AF-2B05-4B83-B8A6-6D7306B6F6B9}" type="doc">
      <dgm:prSet loTypeId="urn:microsoft.com/office/officeart/2005/8/layout/hList9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2C108C59-5EB0-41E5-B532-7D759A717E6B}">
      <dgm:prSet phldrT="[Text]"/>
      <dgm:spPr/>
      <dgm:t>
        <a:bodyPr/>
        <a:lstStyle/>
        <a:p>
          <a:r>
            <a:rPr lang="en-US" b="1" noProof="0" dirty="0" smtClean="0"/>
            <a:t>Custom</a:t>
          </a:r>
          <a:endParaRPr lang="en-US" b="1" noProof="0" dirty="0"/>
        </a:p>
      </dgm:t>
    </dgm:pt>
    <dgm:pt modelId="{46156EC6-963C-4B2A-AFC0-7F707239D0EB}" type="parTrans" cxnId="{AABAB079-8B8B-405A-BA97-C2651F1C84D1}">
      <dgm:prSet/>
      <dgm:spPr/>
      <dgm:t>
        <a:bodyPr/>
        <a:lstStyle/>
        <a:p>
          <a:endParaRPr lang="fi-FI"/>
        </a:p>
      </dgm:t>
    </dgm:pt>
    <dgm:pt modelId="{217A047E-6405-41DB-9412-3FADB75F95DD}" type="sibTrans" cxnId="{AABAB079-8B8B-405A-BA97-C2651F1C84D1}">
      <dgm:prSet/>
      <dgm:spPr/>
      <dgm:t>
        <a:bodyPr/>
        <a:lstStyle/>
        <a:p>
          <a:endParaRPr lang="fi-FI"/>
        </a:p>
      </dgm:t>
    </dgm:pt>
    <dgm:pt modelId="{DBC76B80-03A6-47FD-BA2E-400E905AA921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Full licensing rights</a:t>
          </a:r>
        </a:p>
        <a:p>
          <a:r>
            <a:rPr lang="en-US" sz="18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Billed per hour (100€/</a:t>
          </a:r>
          <a:r>
            <a:rPr lang="en-US" sz="18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hr</a:t>
          </a:r>
          <a:r>
            <a:rPr lang="en-US" sz="18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)</a:t>
          </a:r>
        </a:p>
      </dgm:t>
    </dgm:pt>
    <dgm:pt modelId="{955FE515-DCE1-47B4-98DF-E61D459704FB}" type="parTrans" cxnId="{4A98D0D4-353C-4E38-AAEA-FA3BFDA56A57}">
      <dgm:prSet/>
      <dgm:spPr/>
      <dgm:t>
        <a:bodyPr/>
        <a:lstStyle/>
        <a:p>
          <a:endParaRPr lang="fi-FI"/>
        </a:p>
      </dgm:t>
    </dgm:pt>
    <dgm:pt modelId="{40FC27A8-4D95-498A-B90A-E5CA67098DAA}" type="sibTrans" cxnId="{4A98D0D4-353C-4E38-AAEA-FA3BFDA56A57}">
      <dgm:prSet/>
      <dgm:spPr/>
      <dgm:t>
        <a:bodyPr/>
        <a:lstStyle/>
        <a:p>
          <a:endParaRPr lang="fi-FI"/>
        </a:p>
      </dgm:t>
    </dgm:pt>
    <dgm:pt modelId="{9CA72B70-E23A-4395-B873-DAE835D7D0A5}">
      <dgm:prSet phldrT="[Text]"/>
      <dgm:spPr/>
      <dgm:t>
        <a:bodyPr/>
        <a:lstStyle/>
        <a:p>
          <a:r>
            <a:rPr lang="en-US" b="1" noProof="0" dirty="0" smtClean="0"/>
            <a:t>Pre-Designed</a:t>
          </a:r>
          <a:endParaRPr lang="en-US" b="1" noProof="0" dirty="0"/>
        </a:p>
      </dgm:t>
    </dgm:pt>
    <dgm:pt modelId="{6D848F3D-704F-42B9-A171-1D59B8D14436}" type="parTrans" cxnId="{D06D1F17-DD1A-4FDD-A358-B36118E1769A}">
      <dgm:prSet/>
      <dgm:spPr/>
      <dgm:t>
        <a:bodyPr/>
        <a:lstStyle/>
        <a:p>
          <a:endParaRPr lang="fi-FI"/>
        </a:p>
      </dgm:t>
    </dgm:pt>
    <dgm:pt modelId="{B26E5A31-130C-4CBB-90E6-8658A9CE34E5}" type="sibTrans" cxnId="{D06D1F17-DD1A-4FDD-A358-B36118E1769A}">
      <dgm:prSet/>
      <dgm:spPr/>
      <dgm:t>
        <a:bodyPr/>
        <a:lstStyle/>
        <a:p>
          <a:endParaRPr lang="fi-FI"/>
        </a:p>
      </dgm:t>
    </dgm:pt>
    <dgm:pt modelId="{F0358637-DD38-4391-8BAA-AD4BFB305D68}">
      <dgm:prSet phldrT="[Text]" custT="1"/>
      <dgm:spPr/>
      <dgm:t>
        <a:bodyPr/>
        <a:lstStyle/>
        <a:p>
          <a:r>
            <a:rPr lang="fi-FI" sz="18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Price</a:t>
          </a:r>
          <a:r>
            <a:rPr lang="fi-FI" sz="18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 per </a:t>
          </a:r>
          <a:r>
            <a:rPr lang="fi-FI" sz="18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pre-made</a:t>
          </a:r>
          <a:r>
            <a:rPr lang="fi-FI" sz="18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 </a:t>
          </a:r>
          <a:r>
            <a:rPr lang="fi-FI" sz="18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product</a:t>
          </a:r>
          <a:endParaRPr lang="fi-FI" sz="1800" dirty="0">
            <a:solidFill>
              <a:schemeClr val="accent3">
                <a:lumMod val="75000"/>
              </a:schemeClr>
            </a:solidFill>
            <a:latin typeface="Lucida Grande" charset="0"/>
            <a:ea typeface="Lucida Grande" charset="0"/>
            <a:cs typeface="Lucida Grande" charset="0"/>
          </a:endParaRPr>
        </a:p>
      </dgm:t>
    </dgm:pt>
    <dgm:pt modelId="{5DC7232C-9CFC-4DD0-A073-0A0585E1C8F7}" type="parTrans" cxnId="{2C1A1F4C-3E02-4258-8E2E-55DFBEBE8617}">
      <dgm:prSet/>
      <dgm:spPr/>
      <dgm:t>
        <a:bodyPr/>
        <a:lstStyle/>
        <a:p>
          <a:endParaRPr lang="fi-FI"/>
        </a:p>
      </dgm:t>
    </dgm:pt>
    <dgm:pt modelId="{DA6736A0-E568-4733-B304-DE8B322657CD}" type="sibTrans" cxnId="{2C1A1F4C-3E02-4258-8E2E-55DFBEBE8617}">
      <dgm:prSet/>
      <dgm:spPr/>
      <dgm:t>
        <a:bodyPr/>
        <a:lstStyle/>
        <a:p>
          <a:endParaRPr lang="fi-FI"/>
        </a:p>
      </dgm:t>
    </dgm:pt>
    <dgm:pt modelId="{9E0277CC-7F49-4362-8D2B-4B09A4D70E27}">
      <dgm:prSet/>
      <dgm:spPr/>
      <dgm:t>
        <a:bodyPr/>
        <a:lstStyle/>
        <a:p>
          <a:pPr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Optional support package </a:t>
          </a:r>
        </a:p>
        <a:p>
          <a:pPr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Includes:</a:t>
          </a:r>
        </a:p>
        <a:p>
          <a:pPr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Full support and updates</a:t>
          </a:r>
        </a:p>
        <a:p>
          <a:pPr marL="0" marR="0" indent="0" algn="ctr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Media Hosting</a:t>
          </a:r>
        </a:p>
        <a:p>
          <a:pPr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(600€/month) (Annual contract)</a:t>
          </a:r>
          <a:endParaRPr lang="en-US" dirty="0">
            <a:solidFill>
              <a:schemeClr val="accent3">
                <a:lumMod val="75000"/>
              </a:schemeClr>
            </a:solidFill>
            <a:latin typeface="Lucida Grande" charset="0"/>
            <a:ea typeface="Lucida Grande" charset="0"/>
            <a:cs typeface="Lucida Grande" charset="0"/>
            <a:sym typeface="Lucida Grande" charset="0"/>
          </a:endParaRPr>
        </a:p>
      </dgm:t>
    </dgm:pt>
    <dgm:pt modelId="{79141313-DA65-4B22-8DD4-989B2DD8B6B5}" type="parTrans" cxnId="{82CB4E43-6D73-4C51-B4A2-D6CCF601C98F}">
      <dgm:prSet/>
      <dgm:spPr/>
      <dgm:t>
        <a:bodyPr/>
        <a:lstStyle/>
        <a:p>
          <a:endParaRPr lang="fi-FI"/>
        </a:p>
      </dgm:t>
    </dgm:pt>
    <dgm:pt modelId="{344CDFEF-9D12-4143-82EE-00B634CD84F5}" type="sibTrans" cxnId="{82CB4E43-6D73-4C51-B4A2-D6CCF601C98F}">
      <dgm:prSet/>
      <dgm:spPr/>
      <dgm:t>
        <a:bodyPr/>
        <a:lstStyle/>
        <a:p>
          <a:endParaRPr lang="fi-FI"/>
        </a:p>
      </dgm:t>
    </dgm:pt>
    <dgm:pt modelId="{59FD7C7A-D220-4688-931A-965509169CFC}">
      <dgm:prSet/>
      <dgm:spPr/>
      <dgm:t>
        <a:bodyPr/>
        <a:lstStyle/>
        <a:p>
          <a:pPr algn="ctr"/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Optional support package </a:t>
          </a:r>
        </a:p>
        <a:p>
          <a:pPr algn="ctr"/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Includes:</a:t>
          </a:r>
        </a:p>
        <a:p>
          <a:pPr algn="ctr"/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Full support and updates</a:t>
          </a:r>
        </a:p>
        <a:p>
          <a:pPr algn="ctr"/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Media Hosting</a:t>
          </a:r>
        </a:p>
        <a:p>
          <a:pPr algn="ctr"/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(600€/month) (Annual contract)</a:t>
          </a:r>
          <a:endParaRPr lang="fi-FI" dirty="0">
            <a:solidFill>
              <a:schemeClr val="accent3">
                <a:lumMod val="75000"/>
              </a:schemeClr>
            </a:solidFill>
            <a:latin typeface="Lucida Grande" charset="0"/>
            <a:ea typeface="Lucida Grande" charset="0"/>
            <a:cs typeface="Lucida Grande" charset="0"/>
          </a:endParaRPr>
        </a:p>
      </dgm:t>
    </dgm:pt>
    <dgm:pt modelId="{1587755F-9188-4465-ADE4-792E508FD2FF}" type="parTrans" cxnId="{74614EB0-66F8-4F41-9812-77359F1EBCFA}">
      <dgm:prSet/>
      <dgm:spPr/>
      <dgm:t>
        <a:bodyPr/>
        <a:lstStyle/>
        <a:p>
          <a:endParaRPr lang="fi-FI"/>
        </a:p>
      </dgm:t>
    </dgm:pt>
    <dgm:pt modelId="{DD797905-4C29-4BFC-BEB6-8AEF2499ECC2}" type="sibTrans" cxnId="{74614EB0-66F8-4F41-9812-77359F1EBCFA}">
      <dgm:prSet/>
      <dgm:spPr/>
      <dgm:t>
        <a:bodyPr/>
        <a:lstStyle/>
        <a:p>
          <a:endParaRPr lang="fi-FI"/>
        </a:p>
      </dgm:t>
    </dgm:pt>
    <dgm:pt modelId="{5A5E11E0-B334-4396-BB95-F5A38960C33B}" type="pres">
      <dgm:prSet presAssocID="{E60D82AF-2B05-4B83-B8A6-6D7306B6F6B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fi-FI"/>
        </a:p>
      </dgm:t>
    </dgm:pt>
    <dgm:pt modelId="{82D1DBB0-FB98-4F2C-A642-D72C21E88FEF}" type="pres">
      <dgm:prSet presAssocID="{2C108C59-5EB0-41E5-B532-7D759A717E6B}" presName="posSpace" presStyleCnt="0"/>
      <dgm:spPr/>
    </dgm:pt>
    <dgm:pt modelId="{7A7C4CC1-5D25-4C8B-AC7F-B33767AA8CFE}" type="pres">
      <dgm:prSet presAssocID="{2C108C59-5EB0-41E5-B532-7D759A717E6B}" presName="vertFlow" presStyleCnt="0"/>
      <dgm:spPr/>
    </dgm:pt>
    <dgm:pt modelId="{91B9C781-787C-43B2-903B-CFA37A7A7284}" type="pres">
      <dgm:prSet presAssocID="{2C108C59-5EB0-41E5-B532-7D759A717E6B}" presName="topSpace" presStyleCnt="0"/>
      <dgm:spPr/>
    </dgm:pt>
    <dgm:pt modelId="{6F5C9D38-335D-4797-AE8D-65F1BF26524C}" type="pres">
      <dgm:prSet presAssocID="{2C108C59-5EB0-41E5-B532-7D759A717E6B}" presName="firstComp" presStyleCnt="0"/>
      <dgm:spPr/>
    </dgm:pt>
    <dgm:pt modelId="{5DA31CE0-1ED2-48B9-A731-301382CE1330}" type="pres">
      <dgm:prSet presAssocID="{2C108C59-5EB0-41E5-B532-7D759A717E6B}" presName="firstChild" presStyleLbl="bgAccFollowNode1" presStyleIdx="0" presStyleCnt="4"/>
      <dgm:spPr/>
      <dgm:t>
        <a:bodyPr/>
        <a:lstStyle/>
        <a:p>
          <a:endParaRPr lang="fi-FI"/>
        </a:p>
      </dgm:t>
    </dgm:pt>
    <dgm:pt modelId="{2B6F18D2-ECD9-416E-8A8A-0D67F8225A83}" type="pres">
      <dgm:prSet presAssocID="{2C108C59-5EB0-41E5-B532-7D759A717E6B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C2B19E3-48B4-406F-A419-66CE6E83C63F}" type="pres">
      <dgm:prSet presAssocID="{9E0277CC-7F49-4362-8D2B-4B09A4D70E27}" presName="comp" presStyleCnt="0"/>
      <dgm:spPr/>
    </dgm:pt>
    <dgm:pt modelId="{A8F8CDC1-074E-4CE3-8E6C-1FABE394684C}" type="pres">
      <dgm:prSet presAssocID="{9E0277CC-7F49-4362-8D2B-4B09A4D70E27}" presName="child" presStyleLbl="bgAccFollowNode1" presStyleIdx="1" presStyleCnt="4" custScaleY="126094"/>
      <dgm:spPr/>
      <dgm:t>
        <a:bodyPr/>
        <a:lstStyle/>
        <a:p>
          <a:endParaRPr lang="fi-FI"/>
        </a:p>
      </dgm:t>
    </dgm:pt>
    <dgm:pt modelId="{60498489-B5FB-41C8-ACBE-862CC2CB94F2}" type="pres">
      <dgm:prSet presAssocID="{9E0277CC-7F49-4362-8D2B-4B09A4D70E27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980CFFB-80FF-47F8-ABB4-602CA4DC3551}" type="pres">
      <dgm:prSet presAssocID="{2C108C59-5EB0-41E5-B532-7D759A717E6B}" presName="negSpace" presStyleCnt="0"/>
      <dgm:spPr/>
    </dgm:pt>
    <dgm:pt modelId="{49518FEF-63B6-407B-BCF8-6D536C3D5D8C}" type="pres">
      <dgm:prSet presAssocID="{2C108C59-5EB0-41E5-B532-7D759A717E6B}" presName="circle" presStyleLbl="node1" presStyleIdx="0" presStyleCnt="2"/>
      <dgm:spPr/>
      <dgm:t>
        <a:bodyPr/>
        <a:lstStyle/>
        <a:p>
          <a:endParaRPr lang="fi-FI"/>
        </a:p>
      </dgm:t>
    </dgm:pt>
    <dgm:pt modelId="{4F8F1677-23CA-4826-9C2E-F3B52D6692CC}" type="pres">
      <dgm:prSet presAssocID="{217A047E-6405-41DB-9412-3FADB75F95DD}" presName="transSpace" presStyleCnt="0"/>
      <dgm:spPr/>
    </dgm:pt>
    <dgm:pt modelId="{A60273EA-C653-4732-BF6A-01D203192257}" type="pres">
      <dgm:prSet presAssocID="{9CA72B70-E23A-4395-B873-DAE835D7D0A5}" presName="posSpace" presStyleCnt="0"/>
      <dgm:spPr/>
    </dgm:pt>
    <dgm:pt modelId="{E775D23C-0364-4CB0-9DA5-09E1C5234102}" type="pres">
      <dgm:prSet presAssocID="{9CA72B70-E23A-4395-B873-DAE835D7D0A5}" presName="vertFlow" presStyleCnt="0"/>
      <dgm:spPr/>
    </dgm:pt>
    <dgm:pt modelId="{97984243-3751-4EB7-AF5B-4ECECFE05D2B}" type="pres">
      <dgm:prSet presAssocID="{9CA72B70-E23A-4395-B873-DAE835D7D0A5}" presName="topSpace" presStyleCnt="0"/>
      <dgm:spPr/>
    </dgm:pt>
    <dgm:pt modelId="{B7FFADF1-34EB-49B2-A8DF-33AC534C4A40}" type="pres">
      <dgm:prSet presAssocID="{9CA72B70-E23A-4395-B873-DAE835D7D0A5}" presName="firstComp" presStyleCnt="0"/>
      <dgm:spPr/>
    </dgm:pt>
    <dgm:pt modelId="{BCC1D33B-ADAE-4338-9E94-2857BE43ABFF}" type="pres">
      <dgm:prSet presAssocID="{9CA72B70-E23A-4395-B873-DAE835D7D0A5}" presName="firstChild" presStyleLbl="bgAccFollowNode1" presStyleIdx="2" presStyleCnt="4"/>
      <dgm:spPr/>
      <dgm:t>
        <a:bodyPr/>
        <a:lstStyle/>
        <a:p>
          <a:endParaRPr lang="fi-FI"/>
        </a:p>
      </dgm:t>
    </dgm:pt>
    <dgm:pt modelId="{172598FD-2FAB-4B7E-AB26-3B9274358953}" type="pres">
      <dgm:prSet presAssocID="{9CA72B70-E23A-4395-B873-DAE835D7D0A5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320EE70-B605-4F3C-96FF-4AF990CECFBD}" type="pres">
      <dgm:prSet presAssocID="{59FD7C7A-D220-4688-931A-965509169CFC}" presName="comp" presStyleCnt="0"/>
      <dgm:spPr/>
    </dgm:pt>
    <dgm:pt modelId="{404AE684-7B94-449D-85F8-C40896FFCECC}" type="pres">
      <dgm:prSet presAssocID="{59FD7C7A-D220-4688-931A-965509169CFC}" presName="child" presStyleLbl="bgAccFollowNode1" presStyleIdx="3" presStyleCnt="4" custScaleY="126094"/>
      <dgm:spPr/>
      <dgm:t>
        <a:bodyPr/>
        <a:lstStyle/>
        <a:p>
          <a:endParaRPr lang="fi-FI"/>
        </a:p>
      </dgm:t>
    </dgm:pt>
    <dgm:pt modelId="{E75AE0E3-4D0C-44C8-A6C1-AEFE0A8D5B40}" type="pres">
      <dgm:prSet presAssocID="{59FD7C7A-D220-4688-931A-965509169CFC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77E581A-A79B-4D68-9ADF-44EF89D3F052}" type="pres">
      <dgm:prSet presAssocID="{9CA72B70-E23A-4395-B873-DAE835D7D0A5}" presName="negSpace" presStyleCnt="0"/>
      <dgm:spPr/>
    </dgm:pt>
    <dgm:pt modelId="{79C8237A-368E-48C7-A81B-B5474C019C4A}" type="pres">
      <dgm:prSet presAssocID="{9CA72B70-E23A-4395-B873-DAE835D7D0A5}" presName="circle" presStyleLbl="node1" presStyleIdx="1" presStyleCnt="2"/>
      <dgm:spPr/>
      <dgm:t>
        <a:bodyPr/>
        <a:lstStyle/>
        <a:p>
          <a:endParaRPr lang="fi-FI"/>
        </a:p>
      </dgm:t>
    </dgm:pt>
  </dgm:ptLst>
  <dgm:cxnLst>
    <dgm:cxn modelId="{8B9F20C7-2928-4132-97FC-B94B88A9B924}" type="presOf" srcId="{DBC76B80-03A6-47FD-BA2E-400E905AA921}" destId="{5DA31CE0-1ED2-48B9-A731-301382CE1330}" srcOrd="0" destOrd="0" presId="urn:microsoft.com/office/officeart/2005/8/layout/hList9"/>
    <dgm:cxn modelId="{9D18C38B-0E71-47F9-84C5-6D9F5A2BFBF8}" type="presOf" srcId="{F0358637-DD38-4391-8BAA-AD4BFB305D68}" destId="{BCC1D33B-ADAE-4338-9E94-2857BE43ABFF}" srcOrd="0" destOrd="0" presId="urn:microsoft.com/office/officeart/2005/8/layout/hList9"/>
    <dgm:cxn modelId="{AABAB079-8B8B-405A-BA97-C2651F1C84D1}" srcId="{E60D82AF-2B05-4B83-B8A6-6D7306B6F6B9}" destId="{2C108C59-5EB0-41E5-B532-7D759A717E6B}" srcOrd="0" destOrd="0" parTransId="{46156EC6-963C-4B2A-AFC0-7F707239D0EB}" sibTransId="{217A047E-6405-41DB-9412-3FADB75F95DD}"/>
    <dgm:cxn modelId="{1210FEAD-4BBE-4849-987E-5EFEB8388937}" type="presOf" srcId="{F0358637-DD38-4391-8BAA-AD4BFB305D68}" destId="{172598FD-2FAB-4B7E-AB26-3B9274358953}" srcOrd="1" destOrd="0" presId="urn:microsoft.com/office/officeart/2005/8/layout/hList9"/>
    <dgm:cxn modelId="{6D2B2415-BB6E-462A-B684-B2841ABE65A9}" type="presOf" srcId="{59FD7C7A-D220-4688-931A-965509169CFC}" destId="{E75AE0E3-4D0C-44C8-A6C1-AEFE0A8D5B40}" srcOrd="1" destOrd="0" presId="urn:microsoft.com/office/officeart/2005/8/layout/hList9"/>
    <dgm:cxn modelId="{D06D1F17-DD1A-4FDD-A358-B36118E1769A}" srcId="{E60D82AF-2B05-4B83-B8A6-6D7306B6F6B9}" destId="{9CA72B70-E23A-4395-B873-DAE835D7D0A5}" srcOrd="1" destOrd="0" parTransId="{6D848F3D-704F-42B9-A171-1D59B8D14436}" sibTransId="{B26E5A31-130C-4CBB-90E6-8658A9CE34E5}"/>
    <dgm:cxn modelId="{2C1A1F4C-3E02-4258-8E2E-55DFBEBE8617}" srcId="{9CA72B70-E23A-4395-B873-DAE835D7D0A5}" destId="{F0358637-DD38-4391-8BAA-AD4BFB305D68}" srcOrd="0" destOrd="0" parTransId="{5DC7232C-9CFC-4DD0-A073-0A0585E1C8F7}" sibTransId="{DA6736A0-E568-4733-B304-DE8B322657CD}"/>
    <dgm:cxn modelId="{4A98D0D4-353C-4E38-AAEA-FA3BFDA56A57}" srcId="{2C108C59-5EB0-41E5-B532-7D759A717E6B}" destId="{DBC76B80-03A6-47FD-BA2E-400E905AA921}" srcOrd="0" destOrd="0" parTransId="{955FE515-DCE1-47B4-98DF-E61D459704FB}" sibTransId="{40FC27A8-4D95-498A-B90A-E5CA67098DAA}"/>
    <dgm:cxn modelId="{F1E3AE13-60D2-4B30-A37E-2225ED1DFD8A}" type="presOf" srcId="{9E0277CC-7F49-4362-8D2B-4B09A4D70E27}" destId="{60498489-B5FB-41C8-ACBE-862CC2CB94F2}" srcOrd="1" destOrd="0" presId="urn:microsoft.com/office/officeart/2005/8/layout/hList9"/>
    <dgm:cxn modelId="{82CB4E43-6D73-4C51-B4A2-D6CCF601C98F}" srcId="{2C108C59-5EB0-41E5-B532-7D759A717E6B}" destId="{9E0277CC-7F49-4362-8D2B-4B09A4D70E27}" srcOrd="1" destOrd="0" parTransId="{79141313-DA65-4B22-8DD4-989B2DD8B6B5}" sibTransId="{344CDFEF-9D12-4143-82EE-00B634CD84F5}"/>
    <dgm:cxn modelId="{A0A4D1D4-46FF-44FA-B9C0-6DEE2D2CF97B}" type="presOf" srcId="{DBC76B80-03A6-47FD-BA2E-400E905AA921}" destId="{2B6F18D2-ECD9-416E-8A8A-0D67F8225A83}" srcOrd="1" destOrd="0" presId="urn:microsoft.com/office/officeart/2005/8/layout/hList9"/>
    <dgm:cxn modelId="{05970422-0A6F-4A73-BAE4-809A1C48D41C}" type="presOf" srcId="{E60D82AF-2B05-4B83-B8A6-6D7306B6F6B9}" destId="{5A5E11E0-B334-4396-BB95-F5A38960C33B}" srcOrd="0" destOrd="0" presId="urn:microsoft.com/office/officeart/2005/8/layout/hList9"/>
    <dgm:cxn modelId="{2BE3DDAA-1488-44DD-B705-5FCBA219D26C}" type="presOf" srcId="{59FD7C7A-D220-4688-931A-965509169CFC}" destId="{404AE684-7B94-449D-85F8-C40896FFCECC}" srcOrd="0" destOrd="0" presId="urn:microsoft.com/office/officeart/2005/8/layout/hList9"/>
    <dgm:cxn modelId="{F49C9344-555C-403C-8E47-C1D55DDA2561}" type="presOf" srcId="{2C108C59-5EB0-41E5-B532-7D759A717E6B}" destId="{49518FEF-63B6-407B-BCF8-6D536C3D5D8C}" srcOrd="0" destOrd="0" presId="urn:microsoft.com/office/officeart/2005/8/layout/hList9"/>
    <dgm:cxn modelId="{74614EB0-66F8-4F41-9812-77359F1EBCFA}" srcId="{9CA72B70-E23A-4395-B873-DAE835D7D0A5}" destId="{59FD7C7A-D220-4688-931A-965509169CFC}" srcOrd="1" destOrd="0" parTransId="{1587755F-9188-4465-ADE4-792E508FD2FF}" sibTransId="{DD797905-4C29-4BFC-BEB6-8AEF2499ECC2}"/>
    <dgm:cxn modelId="{877D13E3-3004-44A3-884E-17B72CE8248C}" type="presOf" srcId="{9E0277CC-7F49-4362-8D2B-4B09A4D70E27}" destId="{A8F8CDC1-074E-4CE3-8E6C-1FABE394684C}" srcOrd="0" destOrd="0" presId="urn:microsoft.com/office/officeart/2005/8/layout/hList9"/>
    <dgm:cxn modelId="{843B44DF-B46B-4596-B5D7-3B177565F43C}" type="presOf" srcId="{9CA72B70-E23A-4395-B873-DAE835D7D0A5}" destId="{79C8237A-368E-48C7-A81B-B5474C019C4A}" srcOrd="0" destOrd="0" presId="urn:microsoft.com/office/officeart/2005/8/layout/hList9"/>
    <dgm:cxn modelId="{919FB51A-A180-4705-8312-88B01C40DA4D}" type="presParOf" srcId="{5A5E11E0-B334-4396-BB95-F5A38960C33B}" destId="{82D1DBB0-FB98-4F2C-A642-D72C21E88FEF}" srcOrd="0" destOrd="0" presId="urn:microsoft.com/office/officeart/2005/8/layout/hList9"/>
    <dgm:cxn modelId="{4397DFEF-FE56-4C57-8B9F-527A146BDC41}" type="presParOf" srcId="{5A5E11E0-B334-4396-BB95-F5A38960C33B}" destId="{7A7C4CC1-5D25-4C8B-AC7F-B33767AA8CFE}" srcOrd="1" destOrd="0" presId="urn:microsoft.com/office/officeart/2005/8/layout/hList9"/>
    <dgm:cxn modelId="{CDE12A62-E749-4DAE-BAE0-CD843B3E4C4B}" type="presParOf" srcId="{7A7C4CC1-5D25-4C8B-AC7F-B33767AA8CFE}" destId="{91B9C781-787C-43B2-903B-CFA37A7A7284}" srcOrd="0" destOrd="0" presId="urn:microsoft.com/office/officeart/2005/8/layout/hList9"/>
    <dgm:cxn modelId="{EC8505D0-B91C-4834-BE48-20CB8C739157}" type="presParOf" srcId="{7A7C4CC1-5D25-4C8B-AC7F-B33767AA8CFE}" destId="{6F5C9D38-335D-4797-AE8D-65F1BF26524C}" srcOrd="1" destOrd="0" presId="urn:microsoft.com/office/officeart/2005/8/layout/hList9"/>
    <dgm:cxn modelId="{808C0165-4DA8-4F03-BC2C-E8701BAC2E93}" type="presParOf" srcId="{6F5C9D38-335D-4797-AE8D-65F1BF26524C}" destId="{5DA31CE0-1ED2-48B9-A731-301382CE1330}" srcOrd="0" destOrd="0" presId="urn:microsoft.com/office/officeart/2005/8/layout/hList9"/>
    <dgm:cxn modelId="{C91F074C-EEA7-4688-A012-B09CE47E9B87}" type="presParOf" srcId="{6F5C9D38-335D-4797-AE8D-65F1BF26524C}" destId="{2B6F18D2-ECD9-416E-8A8A-0D67F8225A83}" srcOrd="1" destOrd="0" presId="urn:microsoft.com/office/officeart/2005/8/layout/hList9"/>
    <dgm:cxn modelId="{1D8BF48E-9B43-4C32-B866-F43CCF3E764B}" type="presParOf" srcId="{7A7C4CC1-5D25-4C8B-AC7F-B33767AA8CFE}" destId="{DC2B19E3-48B4-406F-A419-66CE6E83C63F}" srcOrd="2" destOrd="0" presId="urn:microsoft.com/office/officeart/2005/8/layout/hList9"/>
    <dgm:cxn modelId="{1EEAA044-4A6A-4DDB-B376-2E16897B97A9}" type="presParOf" srcId="{DC2B19E3-48B4-406F-A419-66CE6E83C63F}" destId="{A8F8CDC1-074E-4CE3-8E6C-1FABE394684C}" srcOrd="0" destOrd="0" presId="urn:microsoft.com/office/officeart/2005/8/layout/hList9"/>
    <dgm:cxn modelId="{A8F8AA86-7CC9-4369-A46F-8F5F2BD48685}" type="presParOf" srcId="{DC2B19E3-48B4-406F-A419-66CE6E83C63F}" destId="{60498489-B5FB-41C8-ACBE-862CC2CB94F2}" srcOrd="1" destOrd="0" presId="urn:microsoft.com/office/officeart/2005/8/layout/hList9"/>
    <dgm:cxn modelId="{1743D2CC-35A2-462F-9B45-A4EC7B187B30}" type="presParOf" srcId="{5A5E11E0-B334-4396-BB95-F5A38960C33B}" destId="{E980CFFB-80FF-47F8-ABB4-602CA4DC3551}" srcOrd="2" destOrd="0" presId="urn:microsoft.com/office/officeart/2005/8/layout/hList9"/>
    <dgm:cxn modelId="{7B331F2E-C285-4CBF-8D3A-39B9D5CA8FDF}" type="presParOf" srcId="{5A5E11E0-B334-4396-BB95-F5A38960C33B}" destId="{49518FEF-63B6-407B-BCF8-6D536C3D5D8C}" srcOrd="3" destOrd="0" presId="urn:microsoft.com/office/officeart/2005/8/layout/hList9"/>
    <dgm:cxn modelId="{6513C6C5-2F67-4459-BECC-BBE0388CEFC2}" type="presParOf" srcId="{5A5E11E0-B334-4396-BB95-F5A38960C33B}" destId="{4F8F1677-23CA-4826-9C2E-F3B52D6692CC}" srcOrd="4" destOrd="0" presId="urn:microsoft.com/office/officeart/2005/8/layout/hList9"/>
    <dgm:cxn modelId="{C8EC9444-A3A5-44B9-8766-9FA04E106A04}" type="presParOf" srcId="{5A5E11E0-B334-4396-BB95-F5A38960C33B}" destId="{A60273EA-C653-4732-BF6A-01D203192257}" srcOrd="5" destOrd="0" presId="urn:microsoft.com/office/officeart/2005/8/layout/hList9"/>
    <dgm:cxn modelId="{EEA66C27-7068-4BC9-B773-0A1FD0954D40}" type="presParOf" srcId="{5A5E11E0-B334-4396-BB95-F5A38960C33B}" destId="{E775D23C-0364-4CB0-9DA5-09E1C5234102}" srcOrd="6" destOrd="0" presId="urn:microsoft.com/office/officeart/2005/8/layout/hList9"/>
    <dgm:cxn modelId="{4719F226-A941-40DE-897F-7AF71D242C37}" type="presParOf" srcId="{E775D23C-0364-4CB0-9DA5-09E1C5234102}" destId="{97984243-3751-4EB7-AF5B-4ECECFE05D2B}" srcOrd="0" destOrd="0" presId="urn:microsoft.com/office/officeart/2005/8/layout/hList9"/>
    <dgm:cxn modelId="{340B555B-3C78-4F85-9A16-6938CC1E2E44}" type="presParOf" srcId="{E775D23C-0364-4CB0-9DA5-09E1C5234102}" destId="{B7FFADF1-34EB-49B2-A8DF-33AC534C4A40}" srcOrd="1" destOrd="0" presId="urn:microsoft.com/office/officeart/2005/8/layout/hList9"/>
    <dgm:cxn modelId="{6BCE5A96-48EB-4811-A614-EEB261E50E3A}" type="presParOf" srcId="{B7FFADF1-34EB-49B2-A8DF-33AC534C4A40}" destId="{BCC1D33B-ADAE-4338-9E94-2857BE43ABFF}" srcOrd="0" destOrd="0" presId="urn:microsoft.com/office/officeart/2005/8/layout/hList9"/>
    <dgm:cxn modelId="{B7737048-B01F-47C6-9EE9-A4417634C9DF}" type="presParOf" srcId="{B7FFADF1-34EB-49B2-A8DF-33AC534C4A40}" destId="{172598FD-2FAB-4B7E-AB26-3B9274358953}" srcOrd="1" destOrd="0" presId="urn:microsoft.com/office/officeart/2005/8/layout/hList9"/>
    <dgm:cxn modelId="{0F6B3778-3C9D-4AD9-A23B-826FF7E984F9}" type="presParOf" srcId="{E775D23C-0364-4CB0-9DA5-09E1C5234102}" destId="{F320EE70-B605-4F3C-96FF-4AF990CECFBD}" srcOrd="2" destOrd="0" presId="urn:microsoft.com/office/officeart/2005/8/layout/hList9"/>
    <dgm:cxn modelId="{EA2E0E77-86A7-4F52-BFD5-647D6DC0D428}" type="presParOf" srcId="{F320EE70-B605-4F3C-96FF-4AF990CECFBD}" destId="{404AE684-7B94-449D-85F8-C40896FFCECC}" srcOrd="0" destOrd="0" presId="urn:microsoft.com/office/officeart/2005/8/layout/hList9"/>
    <dgm:cxn modelId="{D2F8C462-FFB5-458A-8515-F96A4C5C8A96}" type="presParOf" srcId="{F320EE70-B605-4F3C-96FF-4AF990CECFBD}" destId="{E75AE0E3-4D0C-44C8-A6C1-AEFE0A8D5B40}" srcOrd="1" destOrd="0" presId="urn:microsoft.com/office/officeart/2005/8/layout/hList9"/>
    <dgm:cxn modelId="{E308D1C4-C25D-49AE-9C7B-ABE6A2120778}" type="presParOf" srcId="{5A5E11E0-B334-4396-BB95-F5A38960C33B}" destId="{B77E581A-A79B-4D68-9ADF-44EF89D3F052}" srcOrd="7" destOrd="0" presId="urn:microsoft.com/office/officeart/2005/8/layout/hList9"/>
    <dgm:cxn modelId="{8221E4B8-CE48-4FF6-9FD3-4DD666CE048F}" type="presParOf" srcId="{5A5E11E0-B334-4396-BB95-F5A38960C33B}" destId="{79C8237A-368E-48C7-A81B-B5474C019C4A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31CE0-1ED2-48B9-A731-301382CE1330}">
      <dsp:nvSpPr>
        <dsp:cNvPr id="0" name=""/>
        <dsp:cNvSpPr/>
      </dsp:nvSpPr>
      <dsp:spPr>
        <a:xfrm>
          <a:off x="1372671" y="690363"/>
          <a:ext cx="2570745" cy="1714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Full licensing rights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Billed per hour (100€/</a:t>
          </a:r>
          <a:r>
            <a:rPr lang="en-US" sz="1800" kern="12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hr</a:t>
          </a:r>
          <a:r>
            <a:rPr lang="en-US" sz="18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)</a:t>
          </a:r>
        </a:p>
      </dsp:txBody>
      <dsp:txXfrm>
        <a:off x="1783990" y="690363"/>
        <a:ext cx="2159426" cy="1714687"/>
      </dsp:txXfrm>
    </dsp:sp>
    <dsp:sp modelId="{A8F8CDC1-074E-4CE3-8E6C-1FABE394684C}">
      <dsp:nvSpPr>
        <dsp:cNvPr id="0" name=""/>
        <dsp:cNvSpPr/>
      </dsp:nvSpPr>
      <dsp:spPr>
        <a:xfrm>
          <a:off x="1372671" y="2405050"/>
          <a:ext cx="2570745" cy="21621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Optional support package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Includes: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Full support and updates</a:t>
          </a:r>
        </a:p>
        <a:p>
          <a:pPr marL="0" marR="0" lvl="0" indent="0" algn="ctr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Media Hosting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rPr>
            <a:t>(600€/month) (Annual contract)</a:t>
          </a:r>
          <a:endParaRPr lang="en-US" sz="1400" kern="1200" dirty="0">
            <a:solidFill>
              <a:schemeClr val="accent3">
                <a:lumMod val="75000"/>
              </a:schemeClr>
            </a:solidFill>
            <a:latin typeface="Lucida Grande" charset="0"/>
            <a:ea typeface="Lucida Grande" charset="0"/>
            <a:cs typeface="Lucida Grande" charset="0"/>
            <a:sym typeface="Lucida Grande" charset="0"/>
          </a:endParaRPr>
        </a:p>
      </dsp:txBody>
      <dsp:txXfrm>
        <a:off x="1783990" y="2405050"/>
        <a:ext cx="2159426" cy="2162117"/>
      </dsp:txXfrm>
    </dsp:sp>
    <dsp:sp modelId="{49518FEF-63B6-407B-BCF8-6D536C3D5D8C}">
      <dsp:nvSpPr>
        <dsp:cNvPr id="0" name=""/>
        <dsp:cNvSpPr/>
      </dsp:nvSpPr>
      <dsp:spPr>
        <a:xfrm>
          <a:off x="1607" y="4831"/>
          <a:ext cx="1713830" cy="17138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Custom</a:t>
          </a:r>
          <a:endParaRPr lang="en-US" sz="2000" b="1" kern="1200" noProof="0" dirty="0"/>
        </a:p>
      </dsp:txBody>
      <dsp:txXfrm>
        <a:off x="252592" y="255816"/>
        <a:ext cx="1211860" cy="1211860"/>
      </dsp:txXfrm>
    </dsp:sp>
    <dsp:sp modelId="{BCC1D33B-ADAE-4338-9E94-2857BE43ABFF}">
      <dsp:nvSpPr>
        <dsp:cNvPr id="0" name=""/>
        <dsp:cNvSpPr/>
      </dsp:nvSpPr>
      <dsp:spPr>
        <a:xfrm>
          <a:off x="5657247" y="690363"/>
          <a:ext cx="2570745" cy="1714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800" kern="12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Price</a:t>
          </a:r>
          <a:r>
            <a:rPr lang="fi-FI" sz="18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 per </a:t>
          </a:r>
          <a:r>
            <a:rPr lang="fi-FI" sz="1800" kern="12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pre-made</a:t>
          </a:r>
          <a:r>
            <a:rPr lang="fi-FI" sz="18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 </a:t>
          </a:r>
          <a:r>
            <a:rPr lang="fi-FI" sz="1800" kern="1200" dirty="0" err="1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product</a:t>
          </a:r>
          <a:endParaRPr lang="fi-FI" sz="1800" kern="1200" dirty="0">
            <a:solidFill>
              <a:schemeClr val="accent3">
                <a:lumMod val="75000"/>
              </a:schemeClr>
            </a:solidFill>
            <a:latin typeface="Lucida Grande" charset="0"/>
            <a:ea typeface="Lucida Grande" charset="0"/>
            <a:cs typeface="Lucida Grande" charset="0"/>
          </a:endParaRPr>
        </a:p>
      </dsp:txBody>
      <dsp:txXfrm>
        <a:off x="6068566" y="690363"/>
        <a:ext cx="2159426" cy="1714687"/>
      </dsp:txXfrm>
    </dsp:sp>
    <dsp:sp modelId="{404AE684-7B94-449D-85F8-C40896FFCECC}">
      <dsp:nvSpPr>
        <dsp:cNvPr id="0" name=""/>
        <dsp:cNvSpPr/>
      </dsp:nvSpPr>
      <dsp:spPr>
        <a:xfrm>
          <a:off x="5657247" y="2405050"/>
          <a:ext cx="2570745" cy="21621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Optional support package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Includes: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Full support and updates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Media Hosting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3">
                  <a:lumMod val="75000"/>
                </a:schemeClr>
              </a:solidFill>
              <a:latin typeface="Lucida Grande" charset="0"/>
              <a:ea typeface="Lucida Grande" charset="0"/>
              <a:cs typeface="Lucida Grande" charset="0"/>
            </a:rPr>
            <a:t>(600€/month) (Annual contract)</a:t>
          </a:r>
          <a:endParaRPr lang="fi-FI" sz="1400" kern="1200" dirty="0">
            <a:solidFill>
              <a:schemeClr val="accent3">
                <a:lumMod val="75000"/>
              </a:schemeClr>
            </a:solidFill>
            <a:latin typeface="Lucida Grande" charset="0"/>
            <a:ea typeface="Lucida Grande" charset="0"/>
            <a:cs typeface="Lucida Grande" charset="0"/>
          </a:endParaRPr>
        </a:p>
      </dsp:txBody>
      <dsp:txXfrm>
        <a:off x="6068566" y="2405050"/>
        <a:ext cx="2159426" cy="2162117"/>
      </dsp:txXfrm>
    </dsp:sp>
    <dsp:sp modelId="{79C8237A-368E-48C7-A81B-B5474C019C4A}">
      <dsp:nvSpPr>
        <dsp:cNvPr id="0" name=""/>
        <dsp:cNvSpPr/>
      </dsp:nvSpPr>
      <dsp:spPr>
        <a:xfrm>
          <a:off x="4286183" y="4831"/>
          <a:ext cx="1713830" cy="17138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Pre-Designed</a:t>
          </a:r>
          <a:endParaRPr lang="en-US" sz="2000" b="1" kern="1200" noProof="0" dirty="0"/>
        </a:p>
      </dsp:txBody>
      <dsp:txXfrm>
        <a:off x="4537168" y="255816"/>
        <a:ext cx="1211860" cy="1211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DFA32-7148-4C2E-B4E9-D4995E0EA1B9}" type="datetimeFigureOut">
              <a:rPr lang="fi-FI" smtClean="0"/>
              <a:t>18.10.2012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05826-978F-405C-B70A-4BF6E7AD6B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41798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05826-978F-405C-B70A-4BF6E7AD6B28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0809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Finnish Red Cross is the most significant Finnish civic organisation providing humanitarian aid.</a:t>
            </a:r>
          </a:p>
          <a:p>
            <a:r>
              <a:rPr lang="en-US" dirty="0" smtClean="0"/>
              <a:t>It makes sure, that everybody get’s blood when they need it and were working</a:t>
            </a:r>
            <a:r>
              <a:rPr lang="en-US" baseline="0" dirty="0" smtClean="0"/>
              <a:t> on this project to help them prevent blood shortages.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77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challenge is to create a catchy, fun, informative animation to motivate young and older people to donate, but we especially want to motivate young donors.</a:t>
            </a:r>
          </a:p>
          <a:p>
            <a:r>
              <a:rPr lang="en-US" dirty="0" smtClean="0"/>
              <a:t>Our</a:t>
            </a:r>
            <a:r>
              <a:rPr lang="en-US" baseline="0" dirty="0" smtClean="0"/>
              <a:t> customer is able to use this amazing animation with all different kinds of devices (smartphones, tablets, </a:t>
            </a:r>
            <a:r>
              <a:rPr lang="en-US" baseline="0" dirty="0" err="1" smtClean="0"/>
              <a:t>tv</a:t>
            </a:r>
            <a:r>
              <a:rPr lang="en-US" baseline="0" dirty="0" smtClean="0"/>
              <a:t>, website)</a:t>
            </a:r>
          </a:p>
          <a:p>
            <a:r>
              <a:rPr lang="en-US" baseline="0" dirty="0" smtClean="0"/>
              <a:t>People love to watch this animation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6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244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requ.oo.fi/adp-dem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56792"/>
            <a:ext cx="9144000" cy="103797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6600" b="1" dirty="0"/>
              <a:t>Santé Innovations</a:t>
            </a:r>
            <a:endParaRPr lang="fi-FI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212976"/>
            <a:ext cx="8062912" cy="345638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600" dirty="0"/>
              <a:t>Monica </a:t>
            </a:r>
            <a:r>
              <a:rPr lang="en-US" sz="2600" dirty="0" err="1"/>
              <a:t>Menniti</a:t>
            </a:r>
            <a:r>
              <a:rPr lang="en-US" sz="2600" dirty="0"/>
              <a:t> - Health Care</a:t>
            </a:r>
          </a:p>
          <a:p>
            <a:pPr algn="ctr">
              <a:lnSpc>
                <a:spcPct val="150000"/>
              </a:lnSpc>
            </a:pPr>
            <a:r>
              <a:rPr lang="en-US" sz="2600" dirty="0" err="1" smtClean="0"/>
              <a:t>Samppa</a:t>
            </a:r>
            <a:r>
              <a:rPr lang="en-US" sz="2600" dirty="0" smtClean="0"/>
              <a:t> </a:t>
            </a:r>
            <a:r>
              <a:rPr lang="en-US" sz="2600" dirty="0" err="1"/>
              <a:t>Valkama</a:t>
            </a:r>
            <a:r>
              <a:rPr lang="en-US" sz="2600" dirty="0"/>
              <a:t> - Developer </a:t>
            </a:r>
          </a:p>
          <a:p>
            <a:pPr algn="ctr">
              <a:lnSpc>
                <a:spcPct val="150000"/>
              </a:lnSpc>
            </a:pPr>
            <a:r>
              <a:rPr lang="en-US" sz="2600" dirty="0"/>
              <a:t>Ashley McNeill - Business</a:t>
            </a:r>
          </a:p>
          <a:p>
            <a:pPr algn="ctr">
              <a:lnSpc>
                <a:spcPct val="150000"/>
              </a:lnSpc>
            </a:pPr>
            <a:r>
              <a:rPr lang="en-US" sz="2600" dirty="0" err="1"/>
              <a:t>Sampo</a:t>
            </a:r>
            <a:r>
              <a:rPr lang="en-US" sz="2600" dirty="0"/>
              <a:t> </a:t>
            </a:r>
            <a:r>
              <a:rPr lang="en-US" sz="2600" dirty="0" err="1"/>
              <a:t>Savolainen</a:t>
            </a:r>
            <a:r>
              <a:rPr lang="en-US" sz="2600" dirty="0"/>
              <a:t> </a:t>
            </a:r>
            <a:r>
              <a:rPr lang="en-US" sz="2600" dirty="0" smtClean="0"/>
              <a:t>– Developer</a:t>
            </a:r>
          </a:p>
          <a:p>
            <a:pPr algn="ctr">
              <a:lnSpc>
                <a:spcPct val="150000"/>
              </a:lnSpc>
            </a:pPr>
            <a:r>
              <a:rPr lang="en-US" sz="2600" dirty="0" smtClean="0"/>
              <a:t>Vann </a:t>
            </a:r>
            <a:r>
              <a:rPr lang="en-US" sz="2600" dirty="0"/>
              <a:t>Nguyen - Design</a:t>
            </a:r>
          </a:p>
          <a:p>
            <a:pPr algn="ctr">
              <a:lnSpc>
                <a:spcPct val="150000"/>
              </a:lnSpc>
            </a:pPr>
            <a:endParaRPr lang="en-US" sz="26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279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2923989"/>
            <a:ext cx="885698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4000" b="1" dirty="0" smtClean="0"/>
              <a:t>Preventative </a:t>
            </a:r>
            <a:r>
              <a:rPr lang="en-US" sz="4000" b="1" dirty="0"/>
              <a:t>and promotional health care is cost </a:t>
            </a:r>
            <a:r>
              <a:rPr lang="en-US" sz="4000" b="1" dirty="0" smtClean="0"/>
              <a:t>effective.</a:t>
            </a:r>
            <a:endParaRPr lang="en-US" sz="4000" b="1" dirty="0">
              <a:ea typeface="ヒラギノ角ゴ ProN W6" charset="0"/>
              <a:cs typeface="ヒラギノ角ゴ ProN W6" charset="0"/>
            </a:endParaRPr>
          </a:p>
        </p:txBody>
      </p:sp>
      <p:pic>
        <p:nvPicPr>
          <p:cNvPr id="1031" name="Picture 7" descr="C:\Program Files (x86)\Microsoft Office\MEDIA\CAGCAT10\j022202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707" y="2708920"/>
            <a:ext cx="1781251" cy="178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800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onicam\AppData\Local\Microsoft\Windows\Temporary Internet Files\Content.IE5\ED86929F\MP9102208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46"/>
            <a:ext cx="9154861" cy="684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2564903"/>
            <a:ext cx="8712968" cy="1588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3600" b="1" dirty="0" smtClean="0"/>
              <a:t>A </a:t>
            </a:r>
            <a:r>
              <a:rPr lang="en-US" sz="3600" b="1" dirty="0"/>
              <a:t>small investment in our products now will save you thousands of euros in the long run.</a:t>
            </a:r>
            <a:endParaRPr lang="en-US" sz="3600" b="1" dirty="0">
              <a:ea typeface="ヒラギノ角ゴ ProN W6" charset="0"/>
              <a:cs typeface="ヒラギノ角ゴ ProN W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70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customer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149080"/>
            <a:ext cx="8363272" cy="230572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55726"/>
            <a:ext cx="6096000" cy="2457450"/>
          </a:xfrm>
          <a:prstGeom prst="rect">
            <a:avLst/>
          </a:prstGeom>
          <a:ln w="57150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06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nimation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informative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/>
              <a:t>m</a:t>
            </a:r>
            <a:r>
              <a:rPr lang="en-US" dirty="0" smtClean="0"/>
              <a:t>otivating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Multi-platform</a:t>
            </a:r>
          </a:p>
          <a:p>
            <a:pPr>
              <a:lnSpc>
                <a:spcPct val="150000"/>
              </a:lnSpc>
            </a:pPr>
            <a:r>
              <a:rPr lang="en-US" dirty="0"/>
              <a:t>m</a:t>
            </a:r>
            <a:r>
              <a:rPr lang="en-US" dirty="0" smtClean="0"/>
              <a:t>ax. length of 1min 30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3"/>
              </a:rPr>
              <a:t>Demo</a:t>
            </a:r>
            <a:endParaRPr lang="en-US" dirty="0" smtClean="0"/>
          </a:p>
          <a:p>
            <a:pPr marL="64008" indent="0">
              <a:lnSpc>
                <a:spcPct val="150000"/>
              </a:lnSpc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9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monicam\AppData\Local\Microsoft\Windows\Temporary Internet Files\Content.IE5\1SRJ8J3R\MP90044298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8" y="0"/>
            <a:ext cx="9144000" cy="687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11760" y="328498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Thanks for listening</a:t>
            </a:r>
          </a:p>
          <a:p>
            <a:pPr algn="ctr"/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Feel free to ask questions</a:t>
            </a:r>
          </a:p>
        </p:txBody>
      </p:sp>
    </p:spTree>
    <p:extLst>
      <p:ext uri="{BB962C8B-B14F-4D97-AF65-F5344CB8AC3E}">
        <p14:creationId xmlns:p14="http://schemas.microsoft.com/office/powerpoint/2010/main" val="4184456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3247" y="4725144"/>
            <a:ext cx="5580112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/>
              <a:t>We </a:t>
            </a:r>
            <a:r>
              <a:rPr lang="en-US" sz="2800" dirty="0"/>
              <a:t>create multi-platform health promotion media.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35896" y="1093386"/>
            <a:ext cx="1641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/>
              <a:t>Who are we?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63888" y="3717032"/>
            <a:ext cx="2073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b="1" dirty="0" err="1"/>
              <a:t>What</a:t>
            </a:r>
            <a:r>
              <a:rPr lang="fi-FI" b="1" dirty="0"/>
              <a:t> </a:t>
            </a:r>
            <a:r>
              <a:rPr lang="fi-FI" b="1" dirty="0" err="1"/>
              <a:t>do</a:t>
            </a:r>
            <a:r>
              <a:rPr lang="fi-FI" b="1" dirty="0"/>
              <a:t> </a:t>
            </a:r>
            <a:r>
              <a:rPr lang="fi-FI" b="1" dirty="0" err="1"/>
              <a:t>we</a:t>
            </a:r>
            <a:r>
              <a:rPr lang="fi-FI" b="1" dirty="0"/>
              <a:t> </a:t>
            </a:r>
            <a:r>
              <a:rPr lang="fi-FI" b="1" dirty="0" err="1"/>
              <a:t>do</a:t>
            </a:r>
            <a:r>
              <a:rPr lang="fi-FI" b="1" dirty="0"/>
              <a:t>?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4931" y="1988840"/>
            <a:ext cx="669674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/>
              <a:t>An international, multi-professional team of specialists.  </a:t>
            </a:r>
          </a:p>
        </p:txBody>
      </p:sp>
    </p:spTree>
    <p:extLst>
      <p:ext uri="{BB962C8B-B14F-4D97-AF65-F5344CB8AC3E}">
        <p14:creationId xmlns:p14="http://schemas.microsoft.com/office/powerpoint/2010/main" val="25484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monicam\AppData\Local\Microsoft\Windows\Temporary Internet Files\Content.IE5\FZLHZG94\MP90034191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03793"/>
            <a:ext cx="6380923" cy="455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ent-Up Arrow 11"/>
          <p:cNvSpPr/>
          <p:nvPr/>
        </p:nvSpPr>
        <p:spPr>
          <a:xfrm rot="5400000">
            <a:off x="-356941" y="3483527"/>
            <a:ext cx="3138420" cy="2209531"/>
          </a:xfrm>
          <a:prstGeom prst="bentUpArrow">
            <a:avLst>
              <a:gd name="adj1" fmla="val 25000"/>
              <a:gd name="adj2" fmla="val 18355"/>
              <a:gd name="adj3" fmla="val 40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1979712" y="5326506"/>
            <a:ext cx="6678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money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year does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company lose from employee sick days?</a:t>
            </a:r>
          </a:p>
        </p:txBody>
      </p:sp>
    </p:spTree>
    <p:extLst>
      <p:ext uri="{BB962C8B-B14F-4D97-AF65-F5344CB8AC3E}">
        <p14:creationId xmlns:p14="http://schemas.microsoft.com/office/powerpoint/2010/main" val="161629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4858" y="3639426"/>
            <a:ext cx="7650383" cy="396113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64008" indent="0" algn="ctr">
              <a:buNone/>
            </a:pPr>
            <a:r>
              <a:rPr lang="en-US" dirty="0" smtClean="0"/>
              <a:t>These diseases can be helped and prevented if properly addressed</a:t>
            </a:r>
            <a:endParaRPr lang="en-US" dirty="0"/>
          </a:p>
        </p:txBody>
      </p:sp>
      <p:sp>
        <p:nvSpPr>
          <p:cNvPr id="5" name="Pie 4"/>
          <p:cNvSpPr/>
          <p:nvPr/>
        </p:nvSpPr>
        <p:spPr>
          <a:xfrm rot="15733698">
            <a:off x="3034810" y="580579"/>
            <a:ext cx="3727997" cy="4031041"/>
          </a:xfrm>
          <a:prstGeom prst="pie">
            <a:avLst>
              <a:gd name="adj1" fmla="val 385354"/>
              <a:gd name="adj2" fmla="val 774332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6" name="Pie 5"/>
          <p:cNvSpPr/>
          <p:nvPr/>
        </p:nvSpPr>
        <p:spPr>
          <a:xfrm rot="20185692">
            <a:off x="3029032" y="749729"/>
            <a:ext cx="3608716" cy="3846376"/>
          </a:xfrm>
          <a:prstGeom prst="pie">
            <a:avLst>
              <a:gd name="adj1" fmla="val 3368685"/>
              <a:gd name="adj2" fmla="val 72759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7" name="Pie 6"/>
          <p:cNvSpPr/>
          <p:nvPr/>
        </p:nvSpPr>
        <p:spPr>
          <a:xfrm>
            <a:off x="2627784" y="711917"/>
            <a:ext cx="4180701" cy="3844446"/>
          </a:xfrm>
          <a:prstGeom prst="pie">
            <a:avLst>
              <a:gd name="adj1" fmla="val 5880484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5964" y="4077072"/>
            <a:ext cx="3535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4008" indent="0">
              <a:buNone/>
            </a:pPr>
            <a:r>
              <a:rPr lang="fi-FI" dirty="0" err="1"/>
              <a:t>mental</a:t>
            </a:r>
            <a:r>
              <a:rPr lang="fi-FI" dirty="0"/>
              <a:t> </a:t>
            </a:r>
            <a:r>
              <a:rPr lang="fi-FI" dirty="0" err="1"/>
              <a:t>health</a:t>
            </a:r>
            <a:r>
              <a:rPr lang="fi-FI" dirty="0"/>
              <a:t> disorders(22 %)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56232" y="1916832"/>
            <a:ext cx="3800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4008" indent="0">
              <a:buNone/>
            </a:pPr>
            <a:r>
              <a:rPr lang="fi-FI" dirty="0" err="1"/>
              <a:t>musculoskeletal</a:t>
            </a:r>
            <a:r>
              <a:rPr lang="fi-FI" dirty="0"/>
              <a:t> disorders(36 %)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711917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 reasons for missed work in Finland: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835696" y="22648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(</a:t>
            </a:r>
            <a:r>
              <a:rPr lang="fi-FI" dirty="0" err="1" smtClean="0"/>
              <a:t>Other</a:t>
            </a:r>
            <a:r>
              <a:rPr lang="fi-FI" dirty="0" smtClean="0"/>
              <a:t> 42%)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296002" y="4715529"/>
            <a:ext cx="3627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  <a:r>
              <a:rPr lang="en-US" sz="1200" dirty="0" smtClean="0"/>
              <a:t>Data according</a:t>
            </a:r>
            <a:r>
              <a:rPr lang="fi-FI" sz="1200" dirty="0" smtClean="0"/>
              <a:t> to TTL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20181476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7124" y="335699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r"/>
            <a:r>
              <a:rPr lang="en-US" sz="2800" dirty="0"/>
              <a:t>That costs an average of </a:t>
            </a:r>
            <a:r>
              <a:rPr lang="en-US" sz="2800" b="1" dirty="0"/>
              <a:t>1500€ per employee per year</a:t>
            </a:r>
            <a:r>
              <a:rPr lang="en-US" sz="2800" b="1" dirty="0" smtClean="0"/>
              <a:t>!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3426886" y="764704"/>
            <a:ext cx="55446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6525" lvl="1"/>
            <a:r>
              <a:rPr lang="en-US" sz="2800" dirty="0"/>
              <a:t>In Finland, an average employee takes </a:t>
            </a:r>
            <a:r>
              <a:rPr lang="en-US" sz="2800" b="1" dirty="0" smtClean="0"/>
              <a:t>5-15 sick </a:t>
            </a:r>
            <a:r>
              <a:rPr lang="en-US" sz="2800" b="1" dirty="0"/>
              <a:t>days per year. </a:t>
            </a:r>
          </a:p>
        </p:txBody>
      </p:sp>
      <p:sp>
        <p:nvSpPr>
          <p:cNvPr id="6" name="Rectangle 5"/>
          <p:cNvSpPr/>
          <p:nvPr/>
        </p:nvSpPr>
        <p:spPr>
          <a:xfrm>
            <a:off x="827584" y="5733256"/>
            <a:ext cx="7776864" cy="52322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Would you like to decrease this amount?</a:t>
            </a:r>
            <a:endParaRPr lang="en-US" sz="2800" dirty="0"/>
          </a:p>
        </p:txBody>
      </p:sp>
      <p:pic>
        <p:nvPicPr>
          <p:cNvPr id="2053" name="Picture 5" descr="C:\Users\monicam\AppData\Local\Microsoft\Windows\Temporary Internet Files\Content.IE5\FZLHZG94\MP9004222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5199"/>
            <a:ext cx="3247692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120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ktangel 32"/>
          <p:cNvSpPr>
            <a:spLocks noChangeArrowheads="1"/>
          </p:cNvSpPr>
          <p:nvPr/>
        </p:nvSpPr>
        <p:spPr bwMode="auto">
          <a:xfrm>
            <a:off x="4924316" y="1844824"/>
            <a:ext cx="3556000" cy="3540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da-DK" kern="0" noProof="1">
              <a:solidFill>
                <a:sysClr val="window" lastClr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52" name="Rektangel 51"/>
          <p:cNvSpPr>
            <a:spLocks noChangeArrowheads="1"/>
          </p:cNvSpPr>
          <p:nvPr/>
        </p:nvSpPr>
        <p:spPr bwMode="auto">
          <a:xfrm>
            <a:off x="4960678" y="2461110"/>
            <a:ext cx="3519638" cy="36787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4587" name="Rectangle 5"/>
          <p:cNvSpPr txBox="1">
            <a:spLocks noChangeArrowheads="1"/>
          </p:cNvSpPr>
          <p:nvPr/>
        </p:nvSpPr>
        <p:spPr bwMode="gray">
          <a:xfrm>
            <a:off x="5344499" y="1909911"/>
            <a:ext cx="2671762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defTabSz="914400" eaLnBrk="0" hangingPunct="0">
              <a:lnSpc>
                <a:spcPct val="95000"/>
              </a:lnSpc>
            </a:pPr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Goal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Rektangel 64"/>
          <p:cNvSpPr>
            <a:spLocks noChangeArrowheads="1"/>
          </p:cNvSpPr>
          <p:nvPr/>
        </p:nvSpPr>
        <p:spPr bwMode="auto">
          <a:xfrm>
            <a:off x="79946" y="3046232"/>
            <a:ext cx="4504754" cy="21957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4353" name="Tekstboks 72"/>
          <p:cNvSpPr txBox="1">
            <a:spLocks noChangeArrowheads="1"/>
          </p:cNvSpPr>
          <p:nvPr/>
        </p:nvSpPr>
        <p:spPr bwMode="auto">
          <a:xfrm>
            <a:off x="1658679" y="2866204"/>
            <a:ext cx="2819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endParaRPr lang="da-DK" sz="11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76" name="Højrepil 75"/>
          <p:cNvSpPr/>
          <p:nvPr/>
        </p:nvSpPr>
        <p:spPr bwMode="auto">
          <a:xfrm>
            <a:off x="3824900" y="3555860"/>
            <a:ext cx="1519599" cy="499100"/>
          </a:xfrm>
          <a:prstGeom prst="rightArrow">
            <a:avLst>
              <a:gd name="adj1" fmla="val 50000"/>
              <a:gd name="adj2" fmla="val 98477"/>
            </a:avLst>
          </a:prstGeom>
          <a:solidFill>
            <a:schemeClr val="tx2">
              <a:lumMod val="90000"/>
            </a:schemeClr>
          </a:solidFill>
          <a:ln w="6350">
            <a:solidFill>
              <a:schemeClr val="accent1">
                <a:lumMod val="75000"/>
              </a:schemeClr>
            </a:solidFill>
          </a:ln>
          <a:effectLst>
            <a:innerShdw blurRad="66675" dist="50800" dir="13500000">
              <a:srgbClr val="000000">
                <a:alpha val="18000"/>
              </a:srgbClr>
            </a:innerShdw>
          </a:effectLst>
          <a:scene3d>
            <a:camera prst="orthographicFront"/>
            <a:lightRig rig="threePt" dir="t"/>
          </a:scene3d>
          <a:sp3d prstMaterial="matte">
            <a:contourClr>
              <a:schemeClr val="accent6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a-DK" sz="1200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603607" y="3072127"/>
            <a:ext cx="3874472" cy="1965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We create media with a focus on health promotion</a:t>
            </a:r>
          </a:p>
          <a:p>
            <a:pPr>
              <a:lnSpc>
                <a:spcPct val="90000"/>
              </a:lnSpc>
              <a:spcBef>
                <a:spcPts val="500"/>
              </a:spcBef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Experts from different fields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create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motivational, exciting, effective products for promoting health in different areas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2272" y="764704"/>
            <a:ext cx="7704856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Our Solution</a:t>
            </a:r>
            <a:endParaRPr lang="en-US" sz="5400" dirty="0"/>
          </a:p>
        </p:txBody>
      </p:sp>
      <p:sp>
        <p:nvSpPr>
          <p:cNvPr id="4" name="Left Brace 3"/>
          <p:cNvSpPr/>
          <p:nvPr/>
        </p:nvSpPr>
        <p:spPr>
          <a:xfrm>
            <a:off x="162734" y="2871938"/>
            <a:ext cx="569538" cy="2544372"/>
          </a:xfrm>
          <a:prstGeom prst="lef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Rectangle 4"/>
          <p:cNvSpPr/>
          <p:nvPr/>
        </p:nvSpPr>
        <p:spPr>
          <a:xfrm>
            <a:off x="5514242" y="2636912"/>
            <a:ext cx="2588196" cy="208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Appealing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informative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products that will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help your employees engage in healthier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behaviors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68180" y="5006481"/>
            <a:ext cx="2880320" cy="8402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customized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product for each individual client</a:t>
            </a:r>
          </a:p>
        </p:txBody>
      </p:sp>
    </p:spTree>
    <p:extLst>
      <p:ext uri="{BB962C8B-B14F-4D97-AF65-F5344CB8AC3E}">
        <p14:creationId xmlns:p14="http://schemas.microsoft.com/office/powerpoint/2010/main" val="168128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4587" grpId="0"/>
      <p:bldP spid="7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5"/>
          <p:cNvSpPr txBox="1">
            <a:spLocks noChangeArrowheads="1"/>
          </p:cNvSpPr>
          <p:nvPr/>
        </p:nvSpPr>
        <p:spPr bwMode="gray">
          <a:xfrm>
            <a:off x="3564627" y="673001"/>
            <a:ext cx="5407129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/>
            </a:lvl1pPr>
          </a:lstStyle>
          <a:p>
            <a:r>
              <a:rPr lang="en-US" sz="4800" dirty="0"/>
              <a:t>How we do it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7359" y="597418"/>
            <a:ext cx="2974981" cy="1853725"/>
            <a:chOff x="267359" y="597418"/>
            <a:chExt cx="2974981" cy="1853725"/>
          </a:xfrm>
        </p:grpSpPr>
        <p:sp>
          <p:nvSpPr>
            <p:cNvPr id="26" name="Rektangel 25"/>
            <p:cNvSpPr>
              <a:spLocks noChangeArrowheads="1"/>
            </p:cNvSpPr>
            <p:nvPr/>
          </p:nvSpPr>
          <p:spPr bwMode="auto">
            <a:xfrm>
              <a:off x="281393" y="597418"/>
              <a:ext cx="2946915" cy="185372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16200000"/>
            </a:gradFill>
            <a:ln w="9525">
              <a:solidFill>
                <a:srgbClr val="E1E1E1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67359" y="788592"/>
              <a:ext cx="2974981" cy="1028075"/>
              <a:chOff x="267359" y="788592"/>
              <a:chExt cx="2974981" cy="1028075"/>
            </a:xfrm>
          </p:grpSpPr>
          <p:sp>
            <p:nvSpPr>
              <p:cNvPr id="32787" name="Text Box 52"/>
              <p:cNvSpPr txBox="1">
                <a:spLocks noChangeArrowheads="1"/>
              </p:cNvSpPr>
              <p:nvPr/>
            </p:nvSpPr>
            <p:spPr bwMode="gray">
              <a:xfrm>
                <a:off x="267359" y="1231892"/>
                <a:ext cx="2974981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>
                    <a:solidFill>
                      <a:srgbClr val="171717"/>
                    </a:solidFill>
                  </a:rPr>
                  <a:t>Tell us your companies health related problems</a:t>
                </a:r>
              </a:p>
            </p:txBody>
          </p:sp>
          <p:sp>
            <p:nvSpPr>
              <p:cNvPr id="20" name="Rektangel 52"/>
              <p:cNvSpPr>
                <a:spLocks noChangeArrowheads="1"/>
              </p:cNvSpPr>
              <p:nvPr/>
            </p:nvSpPr>
            <p:spPr bwMode="auto">
              <a:xfrm>
                <a:off x="395536" y="788592"/>
                <a:ext cx="344488" cy="34607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indent="-34290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a-DK" sz="1200" b="1" kern="0" noProof="1">
                    <a:solidFill>
                      <a:schemeClr val="tx2">
                        <a:lumMod val="90000"/>
                      </a:schemeClr>
                    </a:solidFill>
                    <a:latin typeface="Arial" pitchFamily="34" charset="0"/>
                    <a:ea typeface="ＭＳ Ｐゴシック" pitchFamily="-97" charset="-128"/>
                  </a:rPr>
                  <a:t>1</a:t>
                </a: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81393" y="4529579"/>
            <a:ext cx="2979683" cy="1995765"/>
            <a:chOff x="281393" y="4529579"/>
            <a:chExt cx="2979683" cy="1995765"/>
          </a:xfrm>
        </p:grpSpPr>
        <p:sp>
          <p:nvSpPr>
            <p:cNvPr id="21" name="Rektangel 20"/>
            <p:cNvSpPr>
              <a:spLocks noChangeArrowheads="1"/>
            </p:cNvSpPr>
            <p:nvPr/>
          </p:nvSpPr>
          <p:spPr bwMode="auto">
            <a:xfrm>
              <a:off x="281393" y="4671620"/>
              <a:ext cx="2946915" cy="185372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75000"/>
                    <a:tint val="66000"/>
                    <a:satMod val="160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10000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22" name="Højrepil 21"/>
            <p:cNvSpPr/>
            <p:nvPr/>
          </p:nvSpPr>
          <p:spPr bwMode="auto">
            <a:xfrm rot="5400000">
              <a:off x="1358979" y="4520134"/>
              <a:ext cx="763445" cy="782335"/>
            </a:xfrm>
            <a:prstGeom prst="rightArrow">
              <a:avLst>
                <a:gd name="adj1" fmla="val 50000"/>
                <a:gd name="adj2" fmla="val 82469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1" name="Text Box 52"/>
            <p:cNvSpPr txBox="1">
              <a:spLocks noChangeArrowheads="1"/>
            </p:cNvSpPr>
            <p:nvPr/>
          </p:nvSpPr>
          <p:spPr bwMode="gray">
            <a:xfrm>
              <a:off x="286095" y="5288396"/>
              <a:ext cx="2974981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spcBef>
                  <a:spcPct val="20000"/>
                </a:spcBef>
                <a:defRPr/>
              </a:pPr>
              <a:r>
                <a:rPr lang="en-US" sz="1600" noProof="1">
                  <a:solidFill>
                    <a:schemeClr val="bg1"/>
                  </a:solidFill>
                </a:rPr>
                <a:t>Our development team turns this solution into a smart, modern, and appealing media product</a:t>
              </a:r>
            </a:p>
          </p:txBody>
        </p:sp>
        <p:sp>
          <p:nvSpPr>
            <p:cNvPr id="25" name="Rektangel 52"/>
            <p:cNvSpPr>
              <a:spLocks noChangeArrowheads="1"/>
            </p:cNvSpPr>
            <p:nvPr/>
          </p:nvSpPr>
          <p:spPr bwMode="auto">
            <a:xfrm>
              <a:off x="467544" y="4828962"/>
              <a:ext cx="344488" cy="3460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sz="1200" b="1" kern="0" noProof="1" smtClean="0">
                  <a:solidFill>
                    <a:schemeClr val="tx2">
                      <a:lumMod val="90000"/>
                    </a:schemeClr>
                  </a:solidFill>
                  <a:latin typeface="Arial" pitchFamily="34" charset="0"/>
                  <a:ea typeface="ＭＳ Ｐゴシック" pitchFamily="-97" charset="-128"/>
                </a:rPr>
                <a:t>3</a:t>
              </a:r>
              <a:endParaRPr lang="da-DK" sz="1200" b="1" kern="0" noProof="1">
                <a:solidFill>
                  <a:schemeClr val="tx2">
                    <a:lumMod val="90000"/>
                  </a:schemeClr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1393" y="2398749"/>
            <a:ext cx="3004748" cy="2088247"/>
            <a:chOff x="281393" y="2398749"/>
            <a:chExt cx="3004748" cy="2088247"/>
          </a:xfrm>
        </p:grpSpPr>
        <p:sp>
          <p:nvSpPr>
            <p:cNvPr id="23" name="Rektangel 22"/>
            <p:cNvSpPr>
              <a:spLocks noChangeArrowheads="1"/>
            </p:cNvSpPr>
            <p:nvPr/>
          </p:nvSpPr>
          <p:spPr bwMode="auto">
            <a:xfrm>
              <a:off x="281393" y="2633271"/>
              <a:ext cx="2946915" cy="1853725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4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4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4" name="Højrepil 23"/>
            <p:cNvSpPr/>
            <p:nvPr/>
          </p:nvSpPr>
          <p:spPr bwMode="auto">
            <a:xfrm rot="5400000">
              <a:off x="1371375" y="2389303"/>
              <a:ext cx="763445" cy="782337"/>
            </a:xfrm>
            <a:prstGeom prst="rightArrow">
              <a:avLst>
                <a:gd name="adj1" fmla="val 50000"/>
                <a:gd name="adj2" fmla="val 82469"/>
              </a:avLst>
            </a:prstGeom>
            <a:solidFill>
              <a:schemeClr val="accent6">
                <a:lumMod val="50000"/>
              </a:schemeClr>
            </a:solidFill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32786" name="Text Box 52"/>
            <p:cNvSpPr txBox="1">
              <a:spLocks noChangeArrowheads="1"/>
            </p:cNvSpPr>
            <p:nvPr/>
          </p:nvSpPr>
          <p:spPr bwMode="gray">
            <a:xfrm>
              <a:off x="311160" y="3224504"/>
              <a:ext cx="2974981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sz="1600" noProof="1">
                  <a:solidFill>
                    <a:schemeClr val="bg1"/>
                  </a:solidFill>
                </a:rPr>
                <a:t>Our health care experts figure out the most effective way to decrease this problem</a:t>
              </a:r>
            </a:p>
          </p:txBody>
        </p:sp>
        <p:sp>
          <p:nvSpPr>
            <p:cNvPr id="27" name="Rektangel 52"/>
            <p:cNvSpPr>
              <a:spLocks noChangeArrowheads="1"/>
            </p:cNvSpPr>
            <p:nvPr/>
          </p:nvSpPr>
          <p:spPr bwMode="auto">
            <a:xfrm>
              <a:off x="394469" y="2816119"/>
              <a:ext cx="344488" cy="3460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sz="1200" b="1" kern="0" noProof="1" smtClean="0">
                  <a:solidFill>
                    <a:schemeClr val="tx2">
                      <a:lumMod val="90000"/>
                    </a:schemeClr>
                  </a:solidFill>
                  <a:latin typeface="Arial" pitchFamily="34" charset="0"/>
                  <a:ea typeface="ＭＳ Ｐゴシック" pitchFamily="-97" charset="-128"/>
                </a:rPr>
                <a:t>2</a:t>
              </a:r>
              <a:endParaRPr lang="da-DK" sz="1200" b="1" kern="0" noProof="1">
                <a:solidFill>
                  <a:schemeClr val="tx2">
                    <a:lumMod val="90000"/>
                  </a:schemeClr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171521" y="1700808"/>
            <a:ext cx="5432927" cy="4752528"/>
            <a:chOff x="3171521" y="1700808"/>
            <a:chExt cx="5432927" cy="4752528"/>
          </a:xfrm>
        </p:grpSpPr>
        <p:grpSp>
          <p:nvGrpSpPr>
            <p:cNvPr id="6" name="Group 5"/>
            <p:cNvGrpSpPr/>
            <p:nvPr/>
          </p:nvGrpSpPr>
          <p:grpSpPr>
            <a:xfrm>
              <a:off x="3707904" y="1700808"/>
              <a:ext cx="4896544" cy="4752528"/>
              <a:chOff x="3707904" y="1700808"/>
              <a:chExt cx="4896544" cy="4752528"/>
            </a:xfrm>
          </p:grpSpPr>
          <p:grpSp>
            <p:nvGrpSpPr>
              <p:cNvPr id="32770" name="Gruppe 31"/>
              <p:cNvGrpSpPr>
                <a:grpSpLocks/>
              </p:cNvGrpSpPr>
              <p:nvPr/>
            </p:nvGrpSpPr>
            <p:grpSpPr bwMode="auto">
              <a:xfrm>
                <a:off x="3707904" y="1700808"/>
                <a:ext cx="4896544" cy="4752528"/>
                <a:chOff x="3151188" y="2147888"/>
                <a:chExt cx="4260850" cy="3770312"/>
              </a:xfrm>
            </p:grpSpPr>
            <p:sp>
              <p:nvSpPr>
                <p:cNvPr id="28" name="Rektangel 27"/>
                <p:cNvSpPr>
                  <a:spLocks noChangeArrowheads="1"/>
                </p:cNvSpPr>
                <p:nvPr/>
              </p:nvSpPr>
              <p:spPr bwMode="auto">
                <a:xfrm>
                  <a:off x="3151188" y="2147888"/>
                  <a:ext cx="4260850" cy="3770312"/>
                </a:xfrm>
                <a:prstGeom prst="rect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65000"/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lumMod val="65000"/>
                        <a:shade val="67500"/>
                        <a:satMod val="115000"/>
                      </a:sysClr>
                    </a:gs>
                    <a:gs pos="100000">
                      <a:srgbClr val="4F81BD">
                        <a:lumMod val="25000"/>
                      </a:srgbClr>
                    </a:gs>
                  </a:gsLst>
                  <a:lin ang="54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indent="-342900" algn="ctr" defTabSz="914400" fontAlgn="auto">
                    <a:spcBef>
                      <a:spcPts val="0"/>
                    </a:spcBef>
                    <a:spcAft>
                      <a:spcPts val="0"/>
                    </a:spcAft>
                    <a:buFont typeface="+mj-lt"/>
                    <a:buAutoNum type="arabicPeriod"/>
                    <a:defRPr/>
                  </a:pPr>
                  <a:endParaRPr lang="da-DK" kern="0" noProof="1">
                    <a:solidFill>
                      <a:sysClr val="window" lastClr="FFFFFF"/>
                    </a:solidFill>
                    <a:latin typeface="Arial" pitchFamily="34" charset="0"/>
                    <a:ea typeface="ＭＳ Ｐゴシック" pitchFamily="-97" charset="-128"/>
                  </a:endParaRPr>
                </a:p>
              </p:txBody>
            </p:sp>
            <p:pic>
              <p:nvPicPr>
                <p:cNvPr id="32789" name="Billede 28" descr="dreamstime_Doctor and patient.jpg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580110" y="2170532"/>
                  <a:ext cx="3455076" cy="17465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32778" name="Tekstboks 30"/>
              <p:cNvSpPr txBox="1">
                <a:spLocks noChangeArrowheads="1"/>
              </p:cNvSpPr>
              <p:nvPr/>
            </p:nvSpPr>
            <p:spPr bwMode="auto">
              <a:xfrm>
                <a:off x="4076832" y="4007594"/>
                <a:ext cx="4218529" cy="2354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 smtClean="0"/>
                  <a:t>The final product will fit your needs- the multi-platform media can be experienced by your users in many ways.</a:t>
                </a:r>
              </a:p>
              <a:p>
                <a:pPr algn="ctr"/>
                <a:endParaRPr lang="en-US" sz="1600" dirty="0" smtClean="0"/>
              </a:p>
              <a:p>
                <a:pPr algn="ctr"/>
                <a:r>
                  <a:rPr lang="en-US" sz="1200" dirty="0" smtClean="0"/>
                  <a:t>(Ex: animations can be viewed with smartphone, tablets, browser, or even TV)</a:t>
                </a:r>
              </a:p>
              <a:p>
                <a:pPr algn="ctr"/>
                <a:endParaRPr lang="en-US" sz="1600" b="1" dirty="0" smtClean="0"/>
              </a:p>
              <a:p>
                <a:pPr algn="ctr"/>
                <a:r>
                  <a:rPr lang="en-US" sz="1600" b="1" dirty="0" smtClean="0"/>
                  <a:t>Easy distribution means maximum exposure and greater effectiveness.</a:t>
                </a:r>
              </a:p>
              <a:p>
                <a:pPr algn="ctr"/>
                <a:endParaRPr lang="da-DK" sz="1100" dirty="0">
                  <a:solidFill>
                    <a:srgbClr val="D7D8D9"/>
                  </a:solidFill>
                </a:endParaRPr>
              </a:p>
            </p:txBody>
          </p:sp>
          <p:sp>
            <p:nvSpPr>
              <p:cNvPr id="29" name="Rektangel 52"/>
              <p:cNvSpPr>
                <a:spLocks noChangeArrowheads="1"/>
              </p:cNvSpPr>
              <p:nvPr/>
            </p:nvSpPr>
            <p:spPr bwMode="auto">
              <a:xfrm>
                <a:off x="3707904" y="4261565"/>
                <a:ext cx="344488" cy="34607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indent="-34290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a-DK" sz="1200" b="1" kern="0" noProof="1" smtClean="0">
                    <a:solidFill>
                      <a:schemeClr val="tx2">
                        <a:lumMod val="90000"/>
                      </a:schemeClr>
                    </a:solidFill>
                    <a:latin typeface="Arial" pitchFamily="34" charset="0"/>
                    <a:ea typeface="ＭＳ Ｐゴシック" pitchFamily="-97" charset="-128"/>
                  </a:rPr>
                  <a:t>4</a:t>
                </a:r>
                <a:endParaRPr lang="da-DK" sz="1200" b="1" kern="0" noProof="1">
                  <a:solidFill>
                    <a:schemeClr val="tx2">
                      <a:lumMod val="90000"/>
                    </a:schemeClr>
                  </a:solidFill>
                  <a:latin typeface="Arial" pitchFamily="34" charset="0"/>
                  <a:ea typeface="ＭＳ Ｐゴシック" pitchFamily="-97" charset="-128"/>
                </a:endParaRPr>
              </a:p>
            </p:txBody>
          </p:sp>
        </p:grpSp>
        <p:sp>
          <p:nvSpPr>
            <p:cNvPr id="32" name="Højrepil 21"/>
            <p:cNvSpPr/>
            <p:nvPr/>
          </p:nvSpPr>
          <p:spPr bwMode="auto">
            <a:xfrm>
              <a:off x="3171521" y="5240680"/>
              <a:ext cx="1029298" cy="782335"/>
            </a:xfrm>
            <a:prstGeom prst="rightArrow">
              <a:avLst>
                <a:gd name="adj1" fmla="val 50000"/>
                <a:gd name="adj2" fmla="val 71121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036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830997"/>
          </a:xfr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/>
            <a:r>
              <a:rPr lang="en-US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Pricing Options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266067"/>
              </p:ext>
            </p:extLst>
          </p:nvPr>
        </p:nvGraphicFramePr>
        <p:xfrm>
          <a:off x="179512" y="1515126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lus 4"/>
          <p:cNvSpPr/>
          <p:nvPr/>
        </p:nvSpPr>
        <p:spPr>
          <a:xfrm>
            <a:off x="2339752" y="3447990"/>
            <a:ext cx="1008112" cy="864096"/>
          </a:xfrm>
          <a:prstGeom prst="mathPlus">
            <a:avLst>
              <a:gd name="adj1" fmla="val 17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Plus 6"/>
          <p:cNvSpPr/>
          <p:nvPr/>
        </p:nvSpPr>
        <p:spPr>
          <a:xfrm>
            <a:off x="6732240" y="3447990"/>
            <a:ext cx="1008112" cy="864096"/>
          </a:xfrm>
          <a:prstGeom prst="mathPlus">
            <a:avLst>
              <a:gd name="adj1" fmla="val 17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857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980728"/>
            <a:ext cx="6768752" cy="473975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/>
              <a:t>If your company has 200 </a:t>
            </a:r>
            <a:r>
              <a:rPr lang="en-US" sz="2800" dirty="0" smtClean="0"/>
              <a:t>employees,</a:t>
            </a:r>
          </a:p>
          <a:p>
            <a:pPr algn="ctr"/>
            <a:r>
              <a:rPr lang="en-US" sz="2800" dirty="0" smtClean="0"/>
              <a:t>sick </a:t>
            </a:r>
            <a:r>
              <a:rPr lang="en-US" sz="2800" dirty="0"/>
              <a:t>days are costing you </a:t>
            </a:r>
            <a:r>
              <a:rPr lang="en-US" sz="2800" dirty="0" smtClean="0"/>
              <a:t>300 000 </a:t>
            </a:r>
            <a:r>
              <a:rPr lang="en-US" sz="2800" dirty="0"/>
              <a:t>euros per year.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30% reduction from using our products=</a:t>
            </a:r>
          </a:p>
          <a:p>
            <a:pPr algn="ctr"/>
            <a:endParaRPr lang="en-US" sz="2800" dirty="0"/>
          </a:p>
          <a:p>
            <a:pPr algn="ctr"/>
            <a:r>
              <a:rPr lang="en-US" sz="4400" b="1" dirty="0"/>
              <a:t>90 000 € in savings per year</a:t>
            </a:r>
            <a:r>
              <a:rPr lang="en-US" sz="4400" b="1" dirty="0" smtClean="0"/>
              <a:t>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80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519</Words>
  <Application>Microsoft Office PowerPoint</Application>
  <PresentationFormat>On-screen Show (4:3)</PresentationFormat>
  <Paragraphs>87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Santé Innovations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Pricing Options</vt:lpstr>
      <vt:lpstr>PowerPoint Presentation</vt:lpstr>
      <vt:lpstr>PowerPoint Presentation</vt:lpstr>
      <vt:lpstr>PowerPoint Presentation</vt:lpstr>
      <vt:lpstr>Our customer</vt:lpstr>
      <vt:lpstr>Animation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Santé Innovations</dc:title>
  <dc:creator>Administrator</dc:creator>
  <cp:lastModifiedBy>Administrator</cp:lastModifiedBy>
  <cp:revision>38</cp:revision>
  <dcterms:created xsi:type="dcterms:W3CDTF">2012-10-16T12:22:36Z</dcterms:created>
  <dcterms:modified xsi:type="dcterms:W3CDTF">2012-10-18T09:44:53Z</dcterms:modified>
</cp:coreProperties>
</file>