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9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1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22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1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1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53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1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9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6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3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40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6C91E-1A10-AE4D-A66F-D0CEBA97DEE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FC523-7283-E446-B315-DBD7B3581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65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extBox 10"/>
          <p:cNvSpPr txBox="1">
            <a:spLocks noChangeArrowheads="1"/>
          </p:cNvSpPr>
          <p:nvPr/>
        </p:nvSpPr>
        <p:spPr bwMode="auto">
          <a:xfrm>
            <a:off x="2339975" y="1557338"/>
            <a:ext cx="4291013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F229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200000"/>
              </a:lnSpc>
            </a:pPr>
            <a:r>
              <a:rPr lang="en-US">
                <a:solidFill>
                  <a:schemeClr val="tx1"/>
                </a:solidFill>
              </a:rPr>
              <a:t>Optometry and eye-care in Scotland</a:t>
            </a:r>
          </a:p>
        </p:txBody>
      </p:sp>
    </p:spTree>
    <p:extLst>
      <p:ext uri="{BB962C8B-B14F-4D97-AF65-F5344CB8AC3E}">
        <p14:creationId xmlns:p14="http://schemas.microsoft.com/office/powerpoint/2010/main" val="3009186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850" y="-423863"/>
            <a:ext cx="8640763" cy="50323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endParaRPr lang="en-US" sz="1800" dirty="0"/>
          </a:p>
          <a:p>
            <a:pPr>
              <a:lnSpc>
                <a:spcPct val="200000"/>
              </a:lnSpc>
              <a:defRPr/>
            </a:pPr>
            <a:r>
              <a:rPr lang="en-US" sz="1800" dirty="0"/>
              <a:t>Ophthalmic dispensing (GCU/ distance learning)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Management and supply of spectacles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Future role?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Development being obstructed?</a:t>
            </a:r>
          </a:p>
          <a:p>
            <a:pPr>
              <a:lnSpc>
                <a:spcPct val="200000"/>
              </a:lnSpc>
              <a:defRPr/>
            </a:pPr>
            <a:endParaRPr lang="en-US" sz="1800" dirty="0"/>
          </a:p>
          <a:p>
            <a:pPr>
              <a:lnSpc>
                <a:spcPct val="200000"/>
              </a:lnSpc>
              <a:defRPr/>
            </a:pPr>
            <a:r>
              <a:rPr lang="en-US" sz="1800" dirty="0"/>
              <a:t>Optical assistants (NES/distance learning)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No formal training for most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Reception, supply of spectacles</a:t>
            </a:r>
          </a:p>
        </p:txBody>
      </p:sp>
    </p:spTree>
    <p:extLst>
      <p:ext uri="{BB962C8B-B14F-4D97-AF65-F5344CB8AC3E}">
        <p14:creationId xmlns:p14="http://schemas.microsoft.com/office/powerpoint/2010/main" val="30361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0825" y="-26988"/>
            <a:ext cx="8642350" cy="61404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dirty="0" err="1"/>
              <a:t>Eyecare</a:t>
            </a:r>
            <a:r>
              <a:rPr lang="en-US" sz="1800" dirty="0"/>
              <a:t> assistants (GCU)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Role not yet fully established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Early exit level from degree </a:t>
            </a:r>
            <a:r>
              <a:rPr lang="en-US" sz="1800" dirty="0" err="1"/>
              <a:t>programmes</a:t>
            </a:r>
            <a:endParaRPr lang="en-US" sz="1800" dirty="0"/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Using ophthalmic dispensing to enter another area at a lower level</a:t>
            </a:r>
          </a:p>
          <a:p>
            <a:pPr marL="800100" lvl="1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E.g. ”</a:t>
            </a:r>
            <a:r>
              <a:rPr lang="en-US" sz="1800" dirty="0" err="1"/>
              <a:t>orthoptic</a:t>
            </a:r>
            <a:r>
              <a:rPr lang="en-US" sz="1800" dirty="0"/>
              <a:t> assistant”, “clinical vision scientist(?)”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endParaRPr lang="en-US" sz="1800" dirty="0"/>
          </a:p>
          <a:p>
            <a:pPr>
              <a:lnSpc>
                <a:spcPct val="200000"/>
              </a:lnSpc>
              <a:defRPr/>
            </a:pPr>
            <a:r>
              <a:rPr lang="en-US" sz="1800" dirty="0"/>
              <a:t>Clinical vision scientist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New profession – only 1 in Scotland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Generalist and specialist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Only 1 currently registered in UK (I think)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Formal clinical scientist training starting next year? (GCU only)</a:t>
            </a:r>
          </a:p>
        </p:txBody>
      </p:sp>
    </p:spTree>
    <p:extLst>
      <p:ext uri="{BB962C8B-B14F-4D97-AF65-F5344CB8AC3E}">
        <p14:creationId xmlns:p14="http://schemas.microsoft.com/office/powerpoint/2010/main" val="230828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0825" y="-100013"/>
            <a:ext cx="8642350" cy="60388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80000"/>
              </a:lnSpc>
              <a:defRPr/>
            </a:pPr>
            <a:r>
              <a:rPr lang="en-US" sz="1800" dirty="0"/>
              <a:t>Minimum eye examination in Scotland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Full medical history</a:t>
            </a:r>
          </a:p>
          <a:p>
            <a:pPr marL="800100" lvl="1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Will have access to full medical records within 2 years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Refraction &amp; binocular vision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Stereopsis &amp; </a:t>
            </a:r>
            <a:r>
              <a:rPr lang="en-US" sz="1800" dirty="0" err="1"/>
              <a:t>colour</a:t>
            </a:r>
            <a:r>
              <a:rPr lang="en-US" sz="1800" dirty="0"/>
              <a:t> vision (children)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Slit lamp exam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Dilate over 60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Volk indirect ophthalmoscopy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Visual fields, repeat later date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Tonometry (contact of over 21), repeat later date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Retinal photography (over 60)</a:t>
            </a:r>
          </a:p>
          <a:p>
            <a:pPr marL="342900" indent="-342900">
              <a:lnSpc>
                <a:spcPct val="180000"/>
              </a:lnSpc>
              <a:buFont typeface="Arial"/>
              <a:buChar char="•"/>
              <a:defRPr/>
            </a:pPr>
            <a:r>
              <a:rPr lang="en-US" sz="1800" dirty="0"/>
              <a:t>Soon? </a:t>
            </a:r>
            <a:r>
              <a:rPr lang="en-US" sz="1800" dirty="0" err="1"/>
              <a:t>Gonioscopy</a:t>
            </a:r>
            <a:r>
              <a:rPr lang="en-US" sz="1800" dirty="0"/>
              <a:t> &amp; </a:t>
            </a:r>
            <a:r>
              <a:rPr lang="en-US" sz="1800" dirty="0" err="1"/>
              <a:t>pachymetry</a:t>
            </a:r>
            <a:r>
              <a:rPr lang="en-US" sz="1800" dirty="0"/>
              <a:t> when appropriate</a:t>
            </a:r>
          </a:p>
        </p:txBody>
      </p:sp>
    </p:spTree>
    <p:extLst>
      <p:ext uri="{BB962C8B-B14F-4D97-AF65-F5344CB8AC3E}">
        <p14:creationId xmlns:p14="http://schemas.microsoft.com/office/powerpoint/2010/main" val="18475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Picture 9" descr="europe_map_politica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8572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091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1" name="Picture 4" descr="uk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0"/>
            <a:ext cx="5705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10302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176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0"/>
            <a:ext cx="58372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639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29" name="Picture 6" descr="Horse-with-traffic-cone-Glasgow-Queen-Stre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3284538"/>
            <a:ext cx="4764088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0" name="Picture 10" descr="images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190875"/>
            <a:ext cx="489585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1" name="Picture 11" descr="glasgow_cnt_9nov09_istock_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25" y="0"/>
            <a:ext cx="5043488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2" name="Picture 12" descr="view_from_glasgow_tow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4962526" cy="335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519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39973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88913"/>
            <a:ext cx="3676650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418465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841750"/>
            <a:ext cx="4068763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02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78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350"/>
            <a:ext cx="381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79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63"/>
            <a:ext cx="359410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0" y="2565400"/>
            <a:ext cx="327025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1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737100"/>
            <a:ext cx="31686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2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76475"/>
            <a:ext cx="2471738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3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341438"/>
            <a:ext cx="254635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439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0825" y="-100013"/>
            <a:ext cx="8066088" cy="61404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dirty="0"/>
              <a:t>Optometry and </a:t>
            </a:r>
            <a:r>
              <a:rPr lang="en-US" sz="1800" dirty="0" err="1"/>
              <a:t>eyecare</a:t>
            </a:r>
            <a:r>
              <a:rPr lang="en-US" sz="1800" dirty="0"/>
              <a:t> in Scotland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/>
              <a:t>1970’s UK-wide mode of practice very similar to Finland?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“lip service” to more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/>
              <a:t>All UK healthcare tax-funded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National Health Service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/>
              <a:t>Now</a:t>
            </a:r>
          </a:p>
          <a:p>
            <a:pPr marL="342900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Scotland separate to rest of UK</a:t>
            </a:r>
          </a:p>
          <a:p>
            <a:pPr marL="800100" lvl="1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Spectacles expensive?</a:t>
            </a:r>
          </a:p>
          <a:p>
            <a:pPr marL="800100" lvl="1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Optometric responsibilities higher</a:t>
            </a:r>
          </a:p>
          <a:p>
            <a:pPr marL="800100" lvl="1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NHS pay (</a:t>
            </a:r>
            <a:r>
              <a:rPr lang="en-US" sz="1800" dirty="0" err="1"/>
              <a:t>approx</a:t>
            </a:r>
            <a:r>
              <a:rPr lang="en-US" sz="1800" dirty="0"/>
              <a:t>) 50€ for optometric eye examination</a:t>
            </a:r>
          </a:p>
          <a:p>
            <a:pPr marL="800100" lvl="1" indent="-342900">
              <a:lnSpc>
                <a:spcPct val="200000"/>
              </a:lnSpc>
              <a:buFont typeface="Arial"/>
              <a:buChar char="•"/>
              <a:defRPr/>
            </a:pPr>
            <a:r>
              <a:rPr lang="en-US" sz="1800" dirty="0"/>
              <a:t>20€ for “supplementary” examination</a:t>
            </a:r>
          </a:p>
        </p:txBody>
      </p:sp>
    </p:spTree>
    <p:extLst>
      <p:ext uri="{BB962C8B-B14F-4D97-AF65-F5344CB8AC3E}">
        <p14:creationId xmlns:p14="http://schemas.microsoft.com/office/powerpoint/2010/main" val="365090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50" y="-100013"/>
            <a:ext cx="9124950" cy="63023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800" dirty="0"/>
              <a:t>Ophthalmology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Very few</a:t>
            </a:r>
          </a:p>
          <a:p>
            <a:pPr>
              <a:lnSpc>
                <a:spcPct val="150000"/>
              </a:lnSpc>
              <a:defRPr/>
            </a:pPr>
            <a:endParaRPr lang="en-US" sz="1800" dirty="0"/>
          </a:p>
          <a:p>
            <a:pPr>
              <a:lnSpc>
                <a:spcPct val="150000"/>
              </a:lnSpc>
              <a:defRPr/>
            </a:pPr>
            <a:r>
              <a:rPr lang="en-US" sz="1800" dirty="0"/>
              <a:t>Optometry (GCU)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Refraction, dispensing, </a:t>
            </a:r>
            <a:r>
              <a:rPr lang="en-US" sz="1800" dirty="0" err="1"/>
              <a:t>orthoptics</a:t>
            </a:r>
            <a:r>
              <a:rPr lang="en-US" sz="1800" dirty="0"/>
              <a:t>, diagnosis, some treatment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Rapidly expanding into therapeutic prescribing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Full medical codex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20% of optometrists by 2015?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Shared care in/ with HES</a:t>
            </a:r>
          </a:p>
          <a:p>
            <a:pPr>
              <a:lnSpc>
                <a:spcPct val="150000"/>
              </a:lnSpc>
              <a:defRPr/>
            </a:pPr>
            <a:r>
              <a:rPr lang="en-US" sz="1800" dirty="0"/>
              <a:t>Rest of UK optometrists must pass extra exams to practice in Scotland</a:t>
            </a:r>
          </a:p>
          <a:p>
            <a:pPr>
              <a:lnSpc>
                <a:spcPct val="150000"/>
              </a:lnSpc>
              <a:defRPr/>
            </a:pPr>
            <a:endParaRPr lang="en-US" sz="1800" dirty="0"/>
          </a:p>
          <a:p>
            <a:pPr>
              <a:lnSpc>
                <a:spcPct val="150000"/>
              </a:lnSpc>
              <a:defRPr/>
            </a:pPr>
            <a:r>
              <a:rPr lang="en-US" sz="1800" dirty="0" err="1"/>
              <a:t>Orthoptics</a:t>
            </a:r>
            <a:r>
              <a:rPr lang="en-US" sz="1800" dirty="0"/>
              <a:t> (GCU)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Binocular vision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Stroke recovery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  <a:defRPr/>
            </a:pPr>
            <a:r>
              <a:rPr lang="en-US" sz="1800" dirty="0"/>
              <a:t>Shared care in HES, taking on similar role to optometry</a:t>
            </a:r>
          </a:p>
        </p:txBody>
      </p:sp>
    </p:spTree>
    <p:extLst>
      <p:ext uri="{BB962C8B-B14F-4D97-AF65-F5344CB8AC3E}">
        <p14:creationId xmlns:p14="http://schemas.microsoft.com/office/powerpoint/2010/main" val="16429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309</Words>
  <Application>Microsoft Office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Caledonian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Walsh, Glyn</dc:creator>
  <cp:lastModifiedBy>Administrator</cp:lastModifiedBy>
  <cp:revision>1</cp:revision>
  <dcterms:created xsi:type="dcterms:W3CDTF">2013-03-11T08:19:01Z</dcterms:created>
  <dcterms:modified xsi:type="dcterms:W3CDTF">2013-03-12T08:25:52Z</dcterms:modified>
</cp:coreProperties>
</file>