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0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2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Shock Absorber Dynamometer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Seminar</a:t>
            </a: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a result, it was found out that the component prices and estimated body manufacturing costs are less expensive than the reference </a:t>
            </a:r>
            <a:r>
              <a:rPr lang="en-US" dirty="0" smtClean="0"/>
              <a:t>product.</a:t>
            </a:r>
          </a:p>
          <a:p>
            <a:r>
              <a:rPr lang="en-US" dirty="0"/>
              <a:t>The reference unit price </a:t>
            </a:r>
            <a:r>
              <a:rPr lang="en-US" dirty="0" smtClean="0"/>
              <a:t>was </a:t>
            </a:r>
            <a:r>
              <a:rPr lang="en-US" dirty="0"/>
              <a:t>about 120 000­­­–150 000 €, and </a:t>
            </a:r>
            <a:r>
              <a:rPr lang="en-US" dirty="0" smtClean="0"/>
              <a:t>the estimated costs of the designed model will be </a:t>
            </a:r>
            <a:r>
              <a:rPr lang="en-US" dirty="0"/>
              <a:t>20 </a:t>
            </a:r>
            <a:r>
              <a:rPr lang="en-US" dirty="0" smtClean="0"/>
              <a:t>000–25</a:t>
            </a:r>
            <a:r>
              <a:rPr lang="en-US" dirty="0"/>
              <a:t> 000 €</a:t>
            </a:r>
            <a:r>
              <a:rPr lang="en-US" dirty="0" smtClean="0"/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442" y="4552231"/>
            <a:ext cx="14478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38342"/>
            <a:ext cx="1800200" cy="1765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6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6995120" cy="4325112"/>
          </a:xfrm>
        </p:spPr>
        <p:txBody>
          <a:bodyPr/>
          <a:lstStyle/>
          <a:p>
            <a:r>
              <a:rPr lang="en-US" dirty="0"/>
              <a:t>Functional design was successfully made.</a:t>
            </a:r>
          </a:p>
          <a:p>
            <a:r>
              <a:rPr lang="en-US" dirty="0"/>
              <a:t>The project group was efficient and there were no critical difficulties.</a:t>
            </a:r>
          </a:p>
          <a:p>
            <a:r>
              <a:rPr lang="en-US" dirty="0"/>
              <a:t>The supervisor and client were available when needed.</a:t>
            </a:r>
          </a:p>
          <a:p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90" y="2780928"/>
            <a:ext cx="1591720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fi-FI" sz="3600" dirty="0" err="1" smtClean="0"/>
              <a:t>Thank</a:t>
            </a:r>
            <a:r>
              <a:rPr lang="fi-FI" sz="3600" dirty="0" smtClean="0"/>
              <a:t> </a:t>
            </a:r>
            <a:r>
              <a:rPr lang="fi-FI" sz="3600" dirty="0" err="1" smtClean="0"/>
              <a:t>You</a:t>
            </a:r>
            <a:r>
              <a:rPr lang="fi-FI" sz="3600" dirty="0" smtClean="0"/>
              <a:t> for </a:t>
            </a:r>
            <a:r>
              <a:rPr lang="fi-FI" sz="3600" dirty="0" err="1" smtClean="0"/>
              <a:t>listening</a:t>
            </a:r>
            <a:r>
              <a:rPr lang="fi-FI" sz="3600" dirty="0" smtClean="0"/>
              <a:t>!</a:t>
            </a:r>
          </a:p>
          <a:p>
            <a:pPr marL="109728" indent="0">
              <a:buNone/>
            </a:pPr>
            <a:endParaRPr lang="fi-FI" sz="3600" dirty="0"/>
          </a:p>
          <a:p>
            <a:pPr marL="109728" indent="0">
              <a:buNone/>
            </a:pPr>
            <a:r>
              <a:rPr lang="fi-FI" sz="3200" dirty="0" err="1" smtClean="0"/>
              <a:t>Questions</a:t>
            </a:r>
            <a:r>
              <a:rPr lang="fi-FI" sz="3200" dirty="0" smtClean="0"/>
              <a:t> </a:t>
            </a:r>
            <a:r>
              <a:rPr lang="fi-FI" sz="3200" dirty="0" err="1" smtClean="0"/>
              <a:t>are</a:t>
            </a:r>
            <a:r>
              <a:rPr lang="fi-FI" sz="3200" dirty="0" smtClean="0"/>
              <a:t> </a:t>
            </a:r>
            <a:r>
              <a:rPr lang="fi-FI" sz="3200" dirty="0" err="1" smtClean="0"/>
              <a:t>welcome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0897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Project Team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Client: </a:t>
            </a:r>
            <a:r>
              <a:rPr lang="fi-FI" sz="2400" dirty="0"/>
              <a:t>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Supervising Teacher: </a:t>
            </a:r>
            <a:r>
              <a:rPr lang="fi-FI" sz="2400" dirty="0"/>
              <a:t>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Team Members:</a:t>
            </a:r>
            <a:endParaRPr lang="fi-FI" sz="2400" dirty="0"/>
          </a:p>
          <a:p>
            <a:pPr marL="457200" lvl="1" indent="-285750"/>
            <a:r>
              <a:rPr lang="fi-FI" sz="2000" dirty="0"/>
              <a:t>Anssi </a:t>
            </a:r>
            <a:r>
              <a:rPr lang="fi-FI" sz="2000" dirty="0" smtClean="0"/>
              <a:t>Petäjä, Project </a:t>
            </a:r>
            <a:r>
              <a:rPr lang="fi-FI" sz="2000" dirty="0"/>
              <a:t>l</a:t>
            </a:r>
            <a:r>
              <a:rPr lang="fi-FI" sz="2000" dirty="0" smtClean="0"/>
              <a:t>eader,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Aripekka </a:t>
            </a:r>
            <a:r>
              <a:rPr lang="fi-FI" sz="2000" dirty="0" smtClean="0"/>
              <a:t>Rajoo, Secretary,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Lauri </a:t>
            </a:r>
            <a:r>
              <a:rPr lang="fi-FI" sz="2000" dirty="0" smtClean="0"/>
              <a:t>Nousiainen,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Janne </a:t>
            </a:r>
            <a:r>
              <a:rPr lang="fi-FI" sz="2000" dirty="0" smtClean="0"/>
              <a:t>Rantanen, Designer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1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objective of this project </a:t>
            </a:r>
            <a:r>
              <a:rPr lang="en-US" sz="2400" dirty="0" smtClean="0"/>
              <a:t>was </a:t>
            </a:r>
            <a:r>
              <a:rPr lang="en-US" sz="2400" dirty="0"/>
              <a:t>to design a shock absorber dynamometer for the </a:t>
            </a:r>
            <a:r>
              <a:rPr lang="en-US" sz="2400" dirty="0" smtClean="0"/>
              <a:t>automotive </a:t>
            </a:r>
            <a:r>
              <a:rPr lang="en-US" sz="2400" dirty="0"/>
              <a:t>laboratory of Metropolia University of Applied </a:t>
            </a:r>
            <a:r>
              <a:rPr lang="en-US" sz="2400" dirty="0" smtClean="0"/>
              <a:t>Sciences. </a:t>
            </a:r>
            <a:endParaRPr lang="en-US" sz="2400" dirty="0"/>
          </a:p>
          <a:p>
            <a:r>
              <a:rPr lang="en-US" sz="2400" dirty="0"/>
              <a:t>The project </a:t>
            </a:r>
            <a:r>
              <a:rPr lang="en-US" sz="2400" dirty="0" smtClean="0"/>
              <a:t>was </a:t>
            </a:r>
            <a:r>
              <a:rPr lang="en-US" sz="2400" dirty="0"/>
              <a:t>restricted only to the design.</a:t>
            </a:r>
          </a:p>
          <a:p>
            <a:r>
              <a:rPr lang="en-US" sz="2400" dirty="0"/>
              <a:t>The design </a:t>
            </a:r>
            <a:r>
              <a:rPr lang="en-US" sz="2400" dirty="0" smtClean="0"/>
              <a:t>was </a:t>
            </a:r>
            <a:r>
              <a:rPr lang="en-US" sz="2400" dirty="0"/>
              <a:t>limited to the structure and operation. </a:t>
            </a:r>
          </a:p>
        </p:txBody>
      </p:sp>
    </p:spTree>
    <p:extLst>
      <p:ext uri="{BB962C8B-B14F-4D97-AF65-F5344CB8AC3E}">
        <p14:creationId xmlns:p14="http://schemas.microsoft.com/office/powerpoint/2010/main" val="20651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 should be a functional construction. </a:t>
            </a:r>
          </a:p>
          <a:p>
            <a:r>
              <a:rPr lang="fi-FI" dirty="0"/>
              <a:t>Quotations for components were </a:t>
            </a:r>
            <a:r>
              <a:rPr lang="fi-FI" dirty="0" err="1"/>
              <a:t>asked</a:t>
            </a:r>
            <a:r>
              <a:rPr lang="fi-FI" dirty="0"/>
              <a:t> </a:t>
            </a:r>
            <a:r>
              <a:rPr lang="en-US" dirty="0" smtClean="0"/>
              <a:t>from</a:t>
            </a:r>
            <a:r>
              <a:rPr lang="fi-FI" dirty="0" smtClean="0"/>
              <a:t> </a:t>
            </a:r>
            <a:r>
              <a:rPr lang="fi-FI" dirty="0" err="1"/>
              <a:t>several</a:t>
            </a:r>
            <a:r>
              <a:rPr lang="fi-FI" dirty="0"/>
              <a:t> component </a:t>
            </a:r>
            <a:r>
              <a:rPr lang="fi-FI" dirty="0" err="1"/>
              <a:t>suppliers</a:t>
            </a:r>
            <a:r>
              <a:rPr lang="fi-FI" dirty="0"/>
              <a:t>.</a:t>
            </a:r>
          </a:p>
          <a:p>
            <a:r>
              <a:rPr lang="fi-FI" dirty="0"/>
              <a:t>The design </a:t>
            </a:r>
            <a:r>
              <a:rPr lang="fi-FI" dirty="0" err="1"/>
              <a:t>should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less</a:t>
            </a:r>
            <a:r>
              <a:rPr lang="fi-FI" dirty="0"/>
              <a:t> </a:t>
            </a:r>
            <a:r>
              <a:rPr lang="fi-FI" dirty="0" err="1"/>
              <a:t>expensive</a:t>
            </a:r>
            <a:r>
              <a:rPr lang="fi-FI" dirty="0"/>
              <a:t> </a:t>
            </a:r>
            <a:r>
              <a:rPr lang="fi-FI" dirty="0" err="1"/>
              <a:t>than</a:t>
            </a:r>
            <a:r>
              <a:rPr lang="fi-FI" dirty="0"/>
              <a:t> a </a:t>
            </a:r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unit</a:t>
            </a:r>
            <a:r>
              <a:rPr lang="fi-FI" dirty="0"/>
              <a:t>.</a:t>
            </a:r>
          </a:p>
          <a:p>
            <a:pPr marL="109728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661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Timetable</a:t>
            </a:r>
            <a:endParaRPr lang="fi-F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8229600" cy="239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1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3"/>
            <a:ext cx="9144000" cy="6250777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106688" cy="1066800"/>
          </a:xfrm>
        </p:spPr>
        <p:txBody>
          <a:bodyPr/>
          <a:lstStyle/>
          <a:p>
            <a:r>
              <a:rPr lang="fi-FI" dirty="0" err="1" smtClean="0"/>
              <a:t>Methods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Used</a:t>
            </a:r>
            <a:r>
              <a:rPr lang="fi-FI" dirty="0" smtClean="0"/>
              <a:t> </a:t>
            </a:r>
            <a:r>
              <a:rPr lang="fi-FI" dirty="0" err="1" smtClean="0"/>
              <a:t>methods</a:t>
            </a:r>
            <a:r>
              <a:rPr lang="fi-FI" dirty="0" smtClean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meetings</a:t>
            </a:r>
            <a:r>
              <a:rPr lang="en-US" dirty="0">
                <a:solidFill>
                  <a:schemeClr val="tx1"/>
                </a:solidFill>
              </a:rPr>
              <a:t>, teamwork, brainstorming, stress analysis and </a:t>
            </a:r>
            <a:r>
              <a:rPr lang="en-US" dirty="0" smtClean="0">
                <a:solidFill>
                  <a:schemeClr val="tx1"/>
                </a:solidFill>
              </a:rPr>
              <a:t>3D-design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xperts </a:t>
            </a:r>
            <a:r>
              <a:rPr lang="en-US" dirty="0">
                <a:solidFill>
                  <a:schemeClr val="tx1"/>
                </a:solidFill>
              </a:rPr>
              <a:t>were consulted in difficult </a:t>
            </a:r>
            <a:r>
              <a:rPr lang="en-US" dirty="0" smtClean="0">
                <a:solidFill>
                  <a:schemeClr val="tx1"/>
                </a:solidFill>
              </a:rPr>
              <a:t>situations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eekly </a:t>
            </a:r>
            <a:r>
              <a:rPr lang="en-US" dirty="0">
                <a:solidFill>
                  <a:schemeClr val="tx1"/>
                </a:solidFill>
              </a:rPr>
              <a:t>meetings with the supervising teacher and project client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Results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19256" cy="2929512"/>
          </a:xfrm>
        </p:spPr>
        <p:txBody>
          <a:bodyPr>
            <a:normAutofit/>
          </a:bodyPr>
          <a:lstStyle/>
          <a:p>
            <a:r>
              <a:rPr lang="fi-FI" dirty="0" err="1" smtClean="0"/>
              <a:t>Calculations</a:t>
            </a:r>
            <a:r>
              <a:rPr lang="fi-FI" dirty="0" smtClean="0"/>
              <a:t>:</a:t>
            </a:r>
          </a:p>
          <a:p>
            <a:pPr lvl="1"/>
            <a:r>
              <a:rPr lang="en-US" dirty="0"/>
              <a:t>measurements of the 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/>
              <a:t>hydraulic and strength </a:t>
            </a:r>
            <a:r>
              <a:rPr lang="en-US" dirty="0" smtClean="0"/>
              <a:t>calculations</a:t>
            </a:r>
          </a:p>
          <a:p>
            <a:r>
              <a:rPr lang="en-US" dirty="0" smtClean="0"/>
              <a:t>Choosing components: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Quotations</a:t>
            </a:r>
          </a:p>
          <a:p>
            <a:pPr lvl="1"/>
            <a:endParaRPr lang="fi-FI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pic>
        <p:nvPicPr>
          <p:cNvPr id="2050" name="Picture 2" descr="Z:\Projekti\WP_000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90045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Chosen</a:t>
            </a:r>
            <a:r>
              <a:rPr lang="fi-FI" dirty="0" smtClean="0"/>
              <a:t> </a:t>
            </a:r>
            <a:r>
              <a:rPr lang="fi-FI" dirty="0" err="1" smtClean="0"/>
              <a:t>components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Pressure accumulator: </a:t>
            </a:r>
            <a:r>
              <a:rPr lang="en-US" dirty="0" err="1"/>
              <a:t>Hydac</a:t>
            </a:r>
            <a:r>
              <a:rPr lang="en-US" dirty="0"/>
              <a:t>, 20 liters, 1 300 €</a:t>
            </a:r>
            <a:endParaRPr lang="fi-FI" dirty="0"/>
          </a:p>
          <a:p>
            <a:pPr lvl="0"/>
            <a:r>
              <a:rPr lang="en-US" dirty="0"/>
              <a:t>Servo valve and a suitable base plate: Bosch Rexroth, 6 137 €</a:t>
            </a:r>
            <a:endParaRPr lang="fi-FI" dirty="0"/>
          </a:p>
          <a:p>
            <a:pPr lvl="0"/>
            <a:r>
              <a:rPr lang="en-US" dirty="0"/>
              <a:t>Force transducer: HBM, U3/50 </a:t>
            </a:r>
            <a:r>
              <a:rPr lang="en-US" dirty="0" err="1"/>
              <a:t>kN</a:t>
            </a:r>
            <a:r>
              <a:rPr lang="en-US" dirty="0"/>
              <a:t>, 1 520 €</a:t>
            </a:r>
            <a:endParaRPr lang="fi-FI" dirty="0"/>
          </a:p>
          <a:p>
            <a:pPr lvl="0"/>
            <a:r>
              <a:rPr lang="en-US" dirty="0"/>
              <a:t>Hydraulic cylinder including position transducer: </a:t>
            </a:r>
            <a:r>
              <a:rPr lang="en-US" dirty="0" err="1"/>
              <a:t>Hänchen</a:t>
            </a:r>
            <a:r>
              <a:rPr lang="en-US" dirty="0"/>
              <a:t>, series 320, 9 950 </a:t>
            </a:r>
            <a:r>
              <a:rPr lang="en-US" dirty="0" smtClean="0"/>
              <a:t>€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5184"/>
            <a:ext cx="1001008" cy="159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00385"/>
            <a:ext cx="1649536" cy="164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05011"/>
            <a:ext cx="2016224" cy="1240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r="22467"/>
          <a:stretch/>
        </p:blipFill>
        <p:spPr bwMode="auto">
          <a:xfrm>
            <a:off x="6588224" y="5179619"/>
            <a:ext cx="1633491" cy="142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8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Body</a:t>
            </a:r>
            <a:r>
              <a:rPr lang="fi-FI" dirty="0" smtClean="0"/>
              <a:t> design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3D-model of the dynamometer was made </a:t>
            </a:r>
            <a:r>
              <a:rPr lang="en-US" dirty="0" smtClean="0"/>
              <a:t>using the </a:t>
            </a:r>
            <a:r>
              <a:rPr lang="en-US" dirty="0"/>
              <a:t>CAD program </a:t>
            </a:r>
            <a:r>
              <a:rPr lang="en-US" dirty="0" err="1" smtClean="0"/>
              <a:t>Catia</a:t>
            </a:r>
            <a:endParaRPr lang="en-US" dirty="0" smtClean="0"/>
          </a:p>
          <a:p>
            <a:r>
              <a:rPr lang="en-US" dirty="0" smtClean="0"/>
              <a:t>Some parts </a:t>
            </a:r>
            <a:r>
              <a:rPr lang="en-US" dirty="0"/>
              <a:t>needed strict </a:t>
            </a:r>
            <a:r>
              <a:rPr lang="en-US" dirty="0" smtClean="0"/>
              <a:t>tolerances</a:t>
            </a:r>
          </a:p>
          <a:p>
            <a:r>
              <a:rPr lang="en-US" dirty="0"/>
              <a:t>R</a:t>
            </a:r>
            <a:r>
              <a:rPr lang="en-US" dirty="0" smtClean="0"/>
              <a:t>eceiving </a:t>
            </a:r>
            <a:r>
              <a:rPr lang="en-US" dirty="0"/>
              <a:t>3D-models of the </a:t>
            </a:r>
            <a:r>
              <a:rPr lang="en-US" dirty="0" smtClean="0"/>
              <a:t>components helped</a:t>
            </a:r>
          </a:p>
          <a:p>
            <a:r>
              <a:rPr lang="en-US" dirty="0"/>
              <a:t>Working drawings were made of the 3D-model with </a:t>
            </a:r>
            <a:r>
              <a:rPr lang="en-US" dirty="0" err="1" smtClean="0"/>
              <a:t>Catia</a:t>
            </a:r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asic </a:t>
            </a:r>
            <a:r>
              <a:rPr lang="en-US" dirty="0"/>
              <a:t>catalogue </a:t>
            </a:r>
            <a:r>
              <a:rPr lang="en-US" dirty="0" smtClean="0"/>
              <a:t>materials were used</a:t>
            </a:r>
          </a:p>
          <a:p>
            <a:r>
              <a:rPr lang="en-US" dirty="0"/>
              <a:t>Steel was chosen as material because of its strength and availability</a:t>
            </a:r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36712"/>
            <a:ext cx="1740024" cy="130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7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</TotalTime>
  <Words>330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Shock Absorber Dynamometer</vt:lpstr>
      <vt:lpstr>Project Team</vt:lpstr>
      <vt:lpstr>Objective</vt:lpstr>
      <vt:lpstr>Objective</vt:lpstr>
      <vt:lpstr>Timetable</vt:lpstr>
      <vt:lpstr>Methods</vt:lpstr>
      <vt:lpstr>Results</vt:lpstr>
      <vt:lpstr>Chosen components</vt:lpstr>
      <vt:lpstr>Body design</vt:lpstr>
      <vt:lpstr>Conclusions</vt:lpstr>
      <vt:lpstr>Conclusions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Absorber Dynamometer</dc:title>
  <dc:creator>Administrator</dc:creator>
  <cp:lastModifiedBy>Administrator</cp:lastModifiedBy>
  <cp:revision>18</cp:revision>
  <dcterms:created xsi:type="dcterms:W3CDTF">2013-04-17T06:14:02Z</dcterms:created>
  <dcterms:modified xsi:type="dcterms:W3CDTF">2013-04-17T08:09:09Z</dcterms:modified>
</cp:coreProperties>
</file>