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Sz-vaZzTB1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3392017"/>
          </a:xfrm>
        </p:spPr>
        <p:txBody>
          <a:bodyPr/>
          <a:lstStyle/>
          <a:p>
            <a:r>
              <a:rPr lang="fi-FI" sz="6600" dirty="0" err="1">
                <a:effectLst/>
              </a:rPr>
              <a:t>Shock</a:t>
            </a:r>
            <a:r>
              <a:rPr lang="fi-FI" sz="6600" dirty="0">
                <a:effectLst/>
              </a:rPr>
              <a:t> </a:t>
            </a:r>
            <a:r>
              <a:rPr lang="fi-FI" sz="6600" dirty="0" err="1">
                <a:effectLst/>
              </a:rPr>
              <a:t>Absorber</a:t>
            </a:r>
            <a:r>
              <a:rPr lang="fi-FI" sz="6600" dirty="0">
                <a:effectLst/>
              </a:rPr>
              <a:t> </a:t>
            </a:r>
            <a:r>
              <a:rPr lang="fi-FI" sz="6600" dirty="0" err="1">
                <a:effectLst/>
              </a:rPr>
              <a:t>Dynamometer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 </a:t>
            </a:r>
            <a:r>
              <a:rPr lang="fi-FI" dirty="0" err="1"/>
              <a:t>Aripekka</a:t>
            </a:r>
            <a:r>
              <a:rPr lang="fi-FI" dirty="0"/>
              <a:t> </a:t>
            </a:r>
            <a:r>
              <a:rPr lang="fi-FI" dirty="0" err="1"/>
              <a:t>Rajoo</a:t>
            </a:r>
            <a:r>
              <a:rPr lang="fi-FI" dirty="0"/>
              <a:t>, Anssi Petäjä, Janne Rantanen, Lauri Nousiainen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59165" y="6356350"/>
            <a:ext cx="3408779" cy="365125"/>
          </a:xfrm>
        </p:spPr>
        <p:txBody>
          <a:bodyPr/>
          <a:lstStyle/>
          <a:p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2852936"/>
            <a:ext cx="1506907" cy="296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8" y="3553508"/>
            <a:ext cx="1872208" cy="140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5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Team</a:t>
            </a:r>
            <a:r>
              <a:rPr lang="fi-FI" dirty="0" smtClean="0"/>
              <a:t> </a:t>
            </a:r>
            <a:r>
              <a:rPr lang="fi-FI" dirty="0" err="1" smtClean="0"/>
              <a:t>members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Anssi Petäjä, </a:t>
            </a:r>
            <a:r>
              <a:rPr lang="fi-FI" dirty="0"/>
              <a:t>P</a:t>
            </a:r>
            <a:r>
              <a:rPr lang="fi-FI" dirty="0" smtClean="0"/>
              <a:t>roject </a:t>
            </a:r>
            <a:r>
              <a:rPr lang="fi-FI" dirty="0" err="1" smtClean="0"/>
              <a:t>leader</a:t>
            </a:r>
            <a:endParaRPr lang="fi-FI" dirty="0" smtClean="0"/>
          </a:p>
          <a:p>
            <a:r>
              <a:rPr lang="fi-FI" dirty="0" err="1" smtClean="0"/>
              <a:t>Aripekka</a:t>
            </a:r>
            <a:r>
              <a:rPr lang="fi-FI" dirty="0" smtClean="0"/>
              <a:t> </a:t>
            </a:r>
            <a:r>
              <a:rPr lang="fi-FI" dirty="0" err="1" smtClean="0"/>
              <a:t>Rajoo</a:t>
            </a:r>
            <a:r>
              <a:rPr lang="fi-FI" dirty="0" smtClean="0"/>
              <a:t>, </a:t>
            </a:r>
            <a:r>
              <a:rPr lang="fi-FI" dirty="0" err="1" smtClean="0"/>
              <a:t>Secretary</a:t>
            </a:r>
            <a:r>
              <a:rPr lang="fi-FI" dirty="0" smtClean="0"/>
              <a:t> </a:t>
            </a:r>
          </a:p>
          <a:p>
            <a:r>
              <a:rPr lang="fi-FI" dirty="0" smtClean="0"/>
              <a:t>Janne Rantanen, Designer</a:t>
            </a:r>
          </a:p>
          <a:p>
            <a:r>
              <a:rPr lang="fi-FI" dirty="0" smtClean="0"/>
              <a:t>Lauri Nousiainen, Designer</a:t>
            </a:r>
          </a:p>
          <a:p>
            <a:endParaRPr lang="fi-FI" dirty="0"/>
          </a:p>
          <a:p>
            <a:r>
              <a:rPr lang="fi-FI" dirty="0"/>
              <a:t>Heikki Paavilainen, </a:t>
            </a:r>
            <a:r>
              <a:rPr lang="fi-FI" dirty="0" err="1" smtClean="0"/>
              <a:t>Supervising</a:t>
            </a:r>
            <a:r>
              <a:rPr lang="fi-FI" dirty="0" smtClean="0"/>
              <a:t> </a:t>
            </a:r>
            <a:r>
              <a:rPr lang="fi-FI" dirty="0" err="1" smtClean="0"/>
              <a:t>teacher</a:t>
            </a:r>
            <a:endParaRPr lang="fi-FI" dirty="0" smtClean="0"/>
          </a:p>
          <a:p>
            <a:r>
              <a:rPr lang="fi-FI" dirty="0" smtClean="0"/>
              <a:t>Pasi Oikarinen, </a:t>
            </a:r>
            <a:r>
              <a:rPr lang="fi-FI" dirty="0" err="1"/>
              <a:t>O</a:t>
            </a:r>
            <a:r>
              <a:rPr lang="fi-FI" dirty="0" err="1" smtClean="0"/>
              <a:t>rderer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336771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="1" dirty="0" err="1" smtClean="0">
                <a:effectLst/>
              </a:rPr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objective of this project is to design a shock absorber dynamometer for the Automotive laboratory of </a:t>
            </a:r>
            <a:r>
              <a:rPr lang="en-US" dirty="0" err="1"/>
              <a:t>Metropolia</a:t>
            </a:r>
            <a:r>
              <a:rPr lang="en-US" dirty="0"/>
              <a:t> University of Applied </a:t>
            </a:r>
            <a:r>
              <a:rPr lang="en-US" dirty="0" err="1" smtClean="0"/>
              <a:t>Scienses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project is restricted only to the </a:t>
            </a:r>
            <a:r>
              <a:rPr lang="en-US" dirty="0" smtClean="0"/>
              <a:t>design.</a:t>
            </a:r>
          </a:p>
          <a:p>
            <a:r>
              <a:rPr lang="en-US" dirty="0" smtClean="0"/>
              <a:t>The </a:t>
            </a:r>
            <a:r>
              <a:rPr lang="en-US" dirty="0"/>
              <a:t>design is limited to the structure and operation.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result should be a functional construction.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quotations for components will be requested from the suppliers.</a:t>
            </a:r>
            <a:endParaRPr lang="fi-FI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336771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="1" dirty="0" err="1" smtClean="0">
                <a:effectLst/>
              </a:rPr>
              <a:t>Methods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methods will be: </a:t>
            </a:r>
          </a:p>
          <a:p>
            <a:pPr lvl="1"/>
            <a:r>
              <a:rPr lang="en-US" dirty="0"/>
              <a:t>Meetings</a:t>
            </a:r>
          </a:p>
          <a:p>
            <a:pPr lvl="1"/>
            <a:r>
              <a:rPr lang="en-US" dirty="0"/>
              <a:t>Teamwork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rainstorming</a:t>
            </a:r>
          </a:p>
          <a:p>
            <a:r>
              <a:rPr lang="en-US" dirty="0"/>
              <a:t>Used programs will </a:t>
            </a:r>
            <a:r>
              <a:rPr lang="en-US" dirty="0" smtClean="0"/>
              <a:t>be: </a:t>
            </a:r>
          </a:p>
          <a:p>
            <a:pPr lvl="1"/>
            <a:r>
              <a:rPr lang="en-US" dirty="0" err="1" smtClean="0"/>
              <a:t>Catia</a:t>
            </a:r>
            <a:endParaRPr lang="en-US" dirty="0" smtClean="0"/>
          </a:p>
          <a:p>
            <a:pPr lvl="1"/>
            <a:r>
              <a:rPr lang="en-US" dirty="0" smtClean="0"/>
              <a:t>Mathcad</a:t>
            </a:r>
          </a:p>
          <a:p>
            <a:pPr lvl="1"/>
            <a:r>
              <a:rPr lang="en-US" dirty="0" err="1" smtClean="0"/>
              <a:t>Abaqus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MS Office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408779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Stages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Project plan: lays the foundation for the implementation of the project.</a:t>
            </a:r>
            <a:endParaRPr lang="fi-FI" dirty="0"/>
          </a:p>
          <a:p>
            <a:pPr lvl="0"/>
            <a:r>
              <a:rPr lang="en-US" dirty="0"/>
              <a:t>Calculation review: hydraulic calculations of the previous project must be checked before the selection of components.</a:t>
            </a:r>
            <a:endParaRPr lang="fi-FI" dirty="0"/>
          </a:p>
          <a:p>
            <a:pPr lvl="0"/>
            <a:r>
              <a:rPr lang="en-US" dirty="0"/>
              <a:t>Component selection: choosing the components of the basis of the calculations and requirements.</a:t>
            </a:r>
            <a:endParaRPr lang="fi-FI" dirty="0"/>
          </a:p>
          <a:p>
            <a:pPr lvl="0"/>
            <a:r>
              <a:rPr lang="en-US" dirty="0"/>
              <a:t>The quotations for components will be requested from the suppliers.</a:t>
            </a:r>
            <a:endParaRPr lang="fi-FI" dirty="0"/>
          </a:p>
          <a:p>
            <a:pPr lvl="0"/>
            <a:r>
              <a:rPr lang="en-US" dirty="0"/>
              <a:t>Structural design: construction and attachment design. Additionally, the potential strength calculations are calculated.</a:t>
            </a:r>
            <a:endParaRPr lang="fi-FI" dirty="0"/>
          </a:p>
          <a:p>
            <a:pPr lvl="0"/>
            <a:r>
              <a:rPr lang="en-US" dirty="0"/>
              <a:t>Finishing: finish the project, drawings and the final report</a:t>
            </a:r>
            <a:r>
              <a:rPr lang="en-US" dirty="0" smtClean="0"/>
              <a:t>.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624803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Time Schedule</a:t>
            </a:r>
            <a:endParaRPr lang="fi-F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8525486" cy="24799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624803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Costs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 unit price is about 120 000­­­–150 000 € (170 000 $), but the aim of the project is to produce a less expensive device.</a:t>
            </a:r>
            <a:endParaRPr lang="fi-FI" dirty="0"/>
          </a:p>
          <a:p>
            <a:r>
              <a:rPr lang="fi-FI" dirty="0" err="1"/>
              <a:t>Cost</a:t>
            </a:r>
            <a:r>
              <a:rPr lang="fi-FI" dirty="0"/>
              <a:t> </a:t>
            </a:r>
            <a:r>
              <a:rPr lang="fi-FI" dirty="0" err="1"/>
              <a:t>estimates</a:t>
            </a:r>
            <a:r>
              <a:rPr lang="fi-FI" dirty="0"/>
              <a:t>:</a:t>
            </a:r>
          </a:p>
          <a:p>
            <a:pPr lvl="1"/>
            <a:r>
              <a:rPr lang="en-US" dirty="0"/>
              <a:t>Position sensor: German Jet 1700 Series with 375 mm stroke length, 300 €</a:t>
            </a:r>
            <a:endParaRPr lang="fi-FI" dirty="0"/>
          </a:p>
          <a:p>
            <a:pPr lvl="1"/>
            <a:r>
              <a:rPr lang="en-US" dirty="0"/>
              <a:t>Force sensor: </a:t>
            </a:r>
            <a:r>
              <a:rPr lang="en-US" dirty="0" err="1"/>
              <a:t>Scaime</a:t>
            </a:r>
            <a:r>
              <a:rPr lang="en-US" dirty="0"/>
              <a:t> MS02 20 </a:t>
            </a:r>
            <a:r>
              <a:rPr lang="en-US" dirty="0" err="1"/>
              <a:t>kN</a:t>
            </a:r>
            <a:r>
              <a:rPr lang="en-US" dirty="0"/>
              <a:t>, the price is unknown.</a:t>
            </a:r>
            <a:endParaRPr lang="fi-FI" dirty="0"/>
          </a:p>
          <a:p>
            <a:pPr lvl="1"/>
            <a:r>
              <a:rPr lang="en-US" dirty="0"/>
              <a:t>Pressure accumulator: </a:t>
            </a:r>
            <a:r>
              <a:rPr lang="en-US" dirty="0" err="1"/>
              <a:t>Hydac</a:t>
            </a:r>
            <a:r>
              <a:rPr lang="en-US" dirty="0"/>
              <a:t> Ltd 24L , 1300 €</a:t>
            </a:r>
            <a:endParaRPr lang="fi-FI" dirty="0"/>
          </a:p>
          <a:p>
            <a:pPr lvl="1"/>
            <a:r>
              <a:rPr lang="en-US" dirty="0"/>
              <a:t>Servo valve: Bosch Rexroth </a:t>
            </a:r>
            <a:r>
              <a:rPr lang="en-US" dirty="0" smtClean="0"/>
              <a:t>and </a:t>
            </a:r>
            <a:r>
              <a:rPr lang="en-US" dirty="0"/>
              <a:t>a suitable base </a:t>
            </a:r>
            <a:r>
              <a:rPr lang="en-US" dirty="0" smtClean="0"/>
              <a:t>plate, </a:t>
            </a:r>
            <a:r>
              <a:rPr lang="en-US" dirty="0"/>
              <a:t>the price is unknown.</a:t>
            </a:r>
            <a:endParaRPr lang="fi-FI" dirty="0"/>
          </a:p>
          <a:p>
            <a:pPr lvl="1"/>
            <a:r>
              <a:rPr lang="en-US" dirty="0"/>
              <a:t>Cylinder: </a:t>
            </a:r>
            <a:r>
              <a:rPr lang="en-US" dirty="0" err="1"/>
              <a:t>Hänchen</a:t>
            </a:r>
            <a:r>
              <a:rPr lang="en-US" dirty="0"/>
              <a:t> Double Rod Premium Series 326, 10000 €</a:t>
            </a:r>
            <a:endParaRPr lang="fi-FI" dirty="0"/>
          </a:p>
          <a:p>
            <a:pPr lvl="1"/>
            <a:r>
              <a:rPr lang="en-US" dirty="0"/>
              <a:t>Body of materials and manufacturing: students manufacture the device at the school, so the price is only the prices of materials.</a:t>
            </a:r>
            <a:endParaRPr lang="fi-FI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408779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Risks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The </a:t>
            </a:r>
            <a:r>
              <a:rPr lang="fi-FI" dirty="0" err="1"/>
              <a:t>possible</a:t>
            </a:r>
            <a:r>
              <a:rPr lang="fi-FI" dirty="0"/>
              <a:t> </a:t>
            </a:r>
            <a:r>
              <a:rPr lang="fi-FI" dirty="0" err="1"/>
              <a:t>risks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: </a:t>
            </a:r>
          </a:p>
          <a:p>
            <a:pPr lvl="1"/>
            <a:r>
              <a:rPr lang="en-US" dirty="0"/>
              <a:t>Key personnel involved in the project is not available, e.g. disease.</a:t>
            </a:r>
            <a:endParaRPr lang="fi-FI" dirty="0"/>
          </a:p>
          <a:p>
            <a:pPr lvl="1"/>
            <a:r>
              <a:rPr lang="en-US" dirty="0"/>
              <a:t>Requirements specification unclear.</a:t>
            </a:r>
            <a:endParaRPr lang="fi-FI" dirty="0"/>
          </a:p>
          <a:p>
            <a:pPr lvl="1"/>
            <a:r>
              <a:rPr lang="en-US" dirty="0"/>
              <a:t>Changes of the requirement definitions during the project.</a:t>
            </a:r>
            <a:endParaRPr lang="fi-FI" dirty="0"/>
          </a:p>
          <a:p>
            <a:pPr lvl="1"/>
            <a:r>
              <a:rPr lang="en-US" dirty="0"/>
              <a:t>Problems with group communication.</a:t>
            </a:r>
            <a:endParaRPr lang="fi-FI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408779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8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>
                <a:hlinkClick r:id="rId2"/>
              </a:rPr>
              <a:t>Video </a:t>
            </a:r>
            <a:r>
              <a:rPr lang="fi-FI" dirty="0" err="1" smtClean="0">
                <a:hlinkClick r:id="rId2"/>
              </a:rPr>
              <a:t>clip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624803" cy="365125"/>
          </a:xfrm>
        </p:spPr>
        <p:txBody>
          <a:bodyPr/>
          <a:lstStyle/>
          <a:p>
            <a:r>
              <a:rPr lang="en-US" dirty="0" err="1"/>
              <a:t>Metropolia</a:t>
            </a:r>
            <a:r>
              <a:rPr lang="en-US" dirty="0"/>
              <a:t> University of Applied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76671"/>
            <a:ext cx="3888432" cy="5899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2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</TotalTime>
  <Words>325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Shock Absorber Dynamometer </vt:lpstr>
      <vt:lpstr>Team members</vt:lpstr>
      <vt:lpstr>Objective</vt:lpstr>
      <vt:lpstr>Methods</vt:lpstr>
      <vt:lpstr>Stages</vt:lpstr>
      <vt:lpstr>Time Schedule</vt:lpstr>
      <vt:lpstr>Costs</vt:lpstr>
      <vt:lpstr>Risks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Absorber Dynamometer </dc:title>
  <dc:creator>Janne Rantanen</dc:creator>
  <cp:lastModifiedBy>Janne Rantanen</cp:lastModifiedBy>
  <cp:revision>12</cp:revision>
  <dcterms:created xsi:type="dcterms:W3CDTF">2013-02-06T12:01:45Z</dcterms:created>
  <dcterms:modified xsi:type="dcterms:W3CDTF">2013-02-06T12:51:32Z</dcterms:modified>
</cp:coreProperties>
</file>