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7" r:id="rId24"/>
    <p:sldId id="279" r:id="rId25"/>
    <p:sldId id="281" r:id="rId26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30.4.2013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30.4.2013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30.4.2013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30.4.2013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30.4.2013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30.4.2013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30.4.2013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30.4.2013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30.4.2013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30.4.2013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30.4.2013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30.4.2013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tif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tif"/><Relationship Id="rId4" Type="http://schemas.openxmlformats.org/officeDocument/2006/relationships/image" Target="../media/image1.t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t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tif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tif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>
                <a:latin typeface="Century Gothic"/>
                <a:cs typeface="Century Gothic"/>
              </a:rPr>
              <a:t>Värinäpanta</a:t>
            </a:r>
            <a:endParaRPr lang="fi-FI" dirty="0">
              <a:latin typeface="Century Gothic"/>
              <a:cs typeface="Century Gothic"/>
            </a:endParaRPr>
          </a:p>
        </p:txBody>
      </p:sp>
      <p:pic>
        <p:nvPicPr>
          <p:cNvPr id="4" name="Kuva 3" descr="sivuelement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95320"/>
            <a:ext cx="5107875" cy="274604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429000"/>
            <a:ext cx="6400800" cy="1752600"/>
          </a:xfrm>
        </p:spPr>
        <p:txBody>
          <a:bodyPr/>
          <a:lstStyle/>
          <a:p>
            <a:r>
              <a:rPr lang="fi-FI" dirty="0" smtClean="0">
                <a:latin typeface="Century Gothic"/>
                <a:cs typeface="Century Gothic"/>
              </a:rPr>
              <a:t>Seminaarityö</a:t>
            </a:r>
            <a:endParaRPr lang="fi-FI" dirty="0">
              <a:latin typeface="Century Gothic"/>
              <a:cs typeface="Century Gothic"/>
            </a:endParaRPr>
          </a:p>
        </p:txBody>
      </p:sp>
      <p:cxnSp>
        <p:nvCxnSpPr>
          <p:cNvPr id="8" name="Suora yhdysviiva 7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uora yhdysviiva 11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Kuva 4" descr="logo2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 descr="sivuelement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95320"/>
            <a:ext cx="5107875" cy="2746048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442" b="81163" l="7036" r="93080">
                        <a14:foregroundMark x1="46367" y1="63023" x2="46367" y2="630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43" t="21296" r="2947" b="13889"/>
          <a:stretch/>
        </p:blipFill>
        <p:spPr>
          <a:xfrm>
            <a:off x="323528" y="1340768"/>
            <a:ext cx="8000785" cy="4000393"/>
          </a:xfrm>
        </p:spPr>
      </p:pic>
      <p:cxnSp>
        <p:nvCxnSpPr>
          <p:cNvPr id="6" name="Suora yhdysviiva 5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uora yhdysviiva 6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Kuva 7" descr="logo2.t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60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20688"/>
            <a:ext cx="3312368" cy="44561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04067">
            <a:off x="647429" y="3428357"/>
            <a:ext cx="3168352" cy="3168352"/>
          </a:xfrm>
          <a:prstGeom prst="rect">
            <a:avLst/>
          </a:prstGeom>
        </p:spPr>
      </p:pic>
      <p:pic>
        <p:nvPicPr>
          <p:cNvPr id="6" name="Kuva 5" descr="sivuelement.t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95320"/>
            <a:ext cx="5107875" cy="27460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25352" y="908720"/>
            <a:ext cx="8229600" cy="1143000"/>
          </a:xfrm>
        </p:spPr>
        <p:txBody>
          <a:bodyPr>
            <a:normAutofit/>
          </a:bodyPr>
          <a:lstStyle/>
          <a:p>
            <a:r>
              <a:rPr lang="fi-FI" sz="3200" dirty="0" smtClean="0">
                <a:latin typeface="Century Gothic"/>
                <a:cs typeface="Century Gothic"/>
              </a:rPr>
              <a:t>Virtalähde</a:t>
            </a:r>
            <a:endParaRPr lang="fi-FI" sz="3200" dirty="0"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525963"/>
          </a:xfrm>
        </p:spPr>
        <p:txBody>
          <a:bodyPr>
            <a:normAutofit/>
          </a:bodyPr>
          <a:lstStyle/>
          <a:p>
            <a:r>
              <a:rPr lang="fi-FI" sz="2400" dirty="0" smtClean="0">
                <a:latin typeface="Century Gothic"/>
                <a:cs typeface="Century Gothic"/>
              </a:rPr>
              <a:t>1 x 1,5V AAA paristo</a:t>
            </a:r>
          </a:p>
          <a:p>
            <a:r>
              <a:rPr lang="fi-FI" sz="2400" dirty="0" smtClean="0">
                <a:latin typeface="Century Gothic"/>
                <a:cs typeface="Century Gothic"/>
              </a:rPr>
              <a:t>Riittävän pieni</a:t>
            </a:r>
          </a:p>
          <a:p>
            <a:r>
              <a:rPr lang="fi-FI" sz="2400" dirty="0" smtClean="0">
                <a:latin typeface="Century Gothic"/>
                <a:cs typeface="Century Gothic"/>
              </a:rPr>
              <a:t>Helppo saatavuus</a:t>
            </a:r>
          </a:p>
          <a:p>
            <a:r>
              <a:rPr lang="fi-FI" sz="2400" dirty="0" smtClean="0">
                <a:latin typeface="Century Gothic"/>
                <a:cs typeface="Century Gothic"/>
              </a:rPr>
              <a:t>Halpa</a:t>
            </a:r>
            <a:endParaRPr lang="fi-FI" sz="2400" dirty="0">
              <a:latin typeface="Century Gothic"/>
              <a:cs typeface="Century Gothic"/>
            </a:endParaRPr>
          </a:p>
        </p:txBody>
      </p:sp>
      <p:cxnSp>
        <p:nvCxnSpPr>
          <p:cNvPr id="7" name="Suora yhdysviiva 6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uora yhdysviiva 7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Kuva 8" descr="logo2.t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2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60648" y="908720"/>
            <a:ext cx="8229600" cy="1143000"/>
          </a:xfrm>
        </p:spPr>
        <p:txBody>
          <a:bodyPr>
            <a:normAutofit/>
          </a:bodyPr>
          <a:lstStyle/>
          <a:p>
            <a:r>
              <a:rPr lang="fi-FI" sz="3200" dirty="0" smtClean="0">
                <a:latin typeface="Century Gothic"/>
                <a:cs typeface="Century Gothic"/>
              </a:rPr>
              <a:t>Kokoonpano</a:t>
            </a:r>
            <a:endParaRPr lang="fi-FI" sz="3200" dirty="0"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2060848"/>
            <a:ext cx="8229600" cy="2188840"/>
          </a:xfrm>
        </p:spPr>
        <p:txBody>
          <a:bodyPr>
            <a:normAutofit/>
          </a:bodyPr>
          <a:lstStyle/>
          <a:p>
            <a:r>
              <a:rPr lang="fi-FI" sz="2400" dirty="0" smtClean="0">
                <a:latin typeface="Century Gothic"/>
                <a:cs typeface="Century Gothic"/>
              </a:rPr>
              <a:t>Moottori pannan etupuolelle</a:t>
            </a:r>
          </a:p>
          <a:p>
            <a:r>
              <a:rPr lang="fi-FI" sz="2400" dirty="0" smtClean="0">
                <a:latin typeface="Century Gothic"/>
                <a:cs typeface="Century Gothic"/>
              </a:rPr>
              <a:t>Pannan ja hihnan väliin erillinen kotelo muille komponenteille</a:t>
            </a:r>
          </a:p>
          <a:p>
            <a:r>
              <a:rPr lang="fi-FI" sz="2400" dirty="0" smtClean="0">
                <a:latin typeface="Century Gothic"/>
                <a:cs typeface="Century Gothic"/>
              </a:rPr>
              <a:t>Mahdollisimman pieni ”paketti”</a:t>
            </a:r>
            <a:endParaRPr lang="fi-FI" sz="2400" dirty="0">
              <a:latin typeface="Century Gothic"/>
              <a:cs typeface="Century Gothic"/>
            </a:endParaRPr>
          </a:p>
        </p:txBody>
      </p:sp>
      <p:pic>
        <p:nvPicPr>
          <p:cNvPr id="4" name="Kuva 3" descr="sivuelement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95320"/>
            <a:ext cx="5107875" cy="2746048"/>
          </a:xfrm>
          <a:prstGeom prst="rect">
            <a:avLst/>
          </a:prstGeom>
        </p:spPr>
      </p:pic>
      <p:cxnSp>
        <p:nvCxnSpPr>
          <p:cNvPr id="5" name="Suora yhdysviiva 4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uora yhdysviiva 5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logo2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54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96" y="404664"/>
            <a:ext cx="8140552" cy="5904656"/>
          </a:xfrm>
        </p:spPr>
      </p:pic>
      <p:cxnSp>
        <p:nvCxnSpPr>
          <p:cNvPr id="6" name="Suora yhdysviiva 5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uora yhdysviiva 6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Kuva 7" descr="logo2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66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20" y="836712"/>
            <a:ext cx="7711142" cy="1070992"/>
          </a:xfrm>
        </p:spPr>
        <p:txBody>
          <a:bodyPr>
            <a:normAutofit/>
          </a:bodyPr>
          <a:lstStyle/>
          <a:p>
            <a:r>
              <a:rPr lang="fi-FI" sz="3200" dirty="0" smtClean="0">
                <a:latin typeface="Century Gothic"/>
                <a:cs typeface="Century Gothic"/>
              </a:rPr>
              <a:t>Muotoilun lähtökohdat</a:t>
            </a:r>
            <a:endParaRPr lang="fi-FI" sz="3200" dirty="0"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967421"/>
            <a:ext cx="4752528" cy="26137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2400" dirty="0" smtClean="0">
                <a:latin typeface="Century Gothic"/>
                <a:cs typeface="Century Gothic"/>
              </a:rPr>
              <a:t>Design </a:t>
            </a:r>
            <a:r>
              <a:rPr lang="fi-FI" sz="2400" dirty="0" err="1" smtClean="0">
                <a:latin typeface="Century Gothic"/>
                <a:cs typeface="Century Gothic"/>
              </a:rPr>
              <a:t>draiverit</a:t>
            </a:r>
            <a:r>
              <a:rPr lang="fi-FI" sz="2400" dirty="0" smtClean="0">
                <a:latin typeface="Century Gothic"/>
                <a:cs typeface="Century Gothic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fi-FI" sz="2400" dirty="0" smtClean="0">
                <a:latin typeface="Century Gothic"/>
                <a:cs typeface="Century Gothic"/>
              </a:rPr>
              <a:t>Keveys</a:t>
            </a:r>
          </a:p>
          <a:p>
            <a:pPr marL="514350" indent="-514350">
              <a:buFont typeface="+mj-lt"/>
              <a:buAutoNum type="arabicPeriod"/>
            </a:pPr>
            <a:r>
              <a:rPr lang="fi-FI" sz="2400" dirty="0" smtClean="0">
                <a:latin typeface="Century Gothic"/>
                <a:cs typeface="Century Gothic"/>
              </a:rPr>
              <a:t>Toiminnallisuus</a:t>
            </a:r>
          </a:p>
          <a:p>
            <a:pPr marL="514350" indent="-514350">
              <a:buFont typeface="+mj-lt"/>
              <a:buAutoNum type="arabicPeriod"/>
            </a:pPr>
            <a:r>
              <a:rPr lang="fi-FI" sz="2400" dirty="0" smtClean="0">
                <a:latin typeface="Century Gothic"/>
                <a:cs typeface="Century Gothic"/>
              </a:rPr>
              <a:t>Käytettävyys</a:t>
            </a:r>
          </a:p>
        </p:txBody>
      </p:sp>
      <p:pic>
        <p:nvPicPr>
          <p:cNvPr id="4" name="Kuva 3" descr="sivuelement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95320"/>
            <a:ext cx="5107875" cy="2746048"/>
          </a:xfrm>
          <a:prstGeom prst="rect">
            <a:avLst/>
          </a:prstGeom>
        </p:spPr>
      </p:pic>
      <p:cxnSp>
        <p:nvCxnSpPr>
          <p:cNvPr id="5" name="Suora yhdysviiva 4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uora yhdysviiva 5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logo2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42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isällön paikkamerkki 7" descr="kilpailijat.psd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" r="327"/>
          <a:stretch/>
        </p:blipFill>
        <p:spPr>
          <a:xfrm>
            <a:off x="4110926" y="-1"/>
            <a:ext cx="5069586" cy="6885383"/>
          </a:xfrm>
        </p:spPr>
      </p:pic>
      <p:cxnSp>
        <p:nvCxnSpPr>
          <p:cNvPr id="5" name="Suora yhdysviiva 4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uora yhdysviiva 5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logo2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27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sivuelement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95320"/>
            <a:ext cx="5107875" cy="2746048"/>
          </a:xfrm>
          <a:prstGeom prst="rect">
            <a:avLst/>
          </a:prstGeom>
        </p:spPr>
      </p:pic>
      <p:cxnSp>
        <p:nvCxnSpPr>
          <p:cNvPr id="5" name="Suora yhdysviiva 4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uora yhdysviiva 5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logo2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  <p:pic>
        <p:nvPicPr>
          <p:cNvPr id="8" name="Kuva 7" descr="kohderyhmä.psd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36712"/>
            <a:ext cx="3919797" cy="5544616"/>
          </a:xfrm>
          <a:prstGeom prst="rect">
            <a:avLst/>
          </a:prstGeom>
        </p:spPr>
      </p:pic>
      <p:sp>
        <p:nvSpPr>
          <p:cNvPr id="9" name="Tekstiruutu 8"/>
          <p:cNvSpPr txBox="1"/>
          <p:nvPr/>
        </p:nvSpPr>
        <p:spPr>
          <a:xfrm>
            <a:off x="4716016" y="1052736"/>
            <a:ext cx="1880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>
                <a:solidFill>
                  <a:schemeClr val="accent3"/>
                </a:solidFill>
                <a:latin typeface="Century Gothic"/>
                <a:cs typeface="Century Gothic"/>
              </a:rPr>
              <a:t>k</a:t>
            </a:r>
            <a:r>
              <a:rPr lang="fi-FI" dirty="0" smtClean="0">
                <a:solidFill>
                  <a:schemeClr val="accent3"/>
                </a:solidFill>
                <a:latin typeface="Century Gothic"/>
                <a:cs typeface="Century Gothic"/>
              </a:rPr>
              <a:t>aupunkilainen</a:t>
            </a:r>
          </a:p>
        </p:txBody>
      </p:sp>
      <p:sp>
        <p:nvSpPr>
          <p:cNvPr id="10" name="Tekstiruutu 9"/>
          <p:cNvSpPr txBox="1"/>
          <p:nvPr/>
        </p:nvSpPr>
        <p:spPr>
          <a:xfrm>
            <a:off x="6156176" y="2780928"/>
            <a:ext cx="1958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accent2">
                    <a:lumMod val="75000"/>
                  </a:schemeClr>
                </a:solidFill>
                <a:latin typeface="Century Gothic"/>
                <a:cs typeface="Century Gothic"/>
              </a:rPr>
              <a:t>perhekeskeinen</a:t>
            </a:r>
            <a:endParaRPr lang="fi-FI" dirty="0">
              <a:solidFill>
                <a:schemeClr val="accent2">
                  <a:lumMod val="75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11" name="Tekstiruutu 10"/>
          <p:cNvSpPr txBox="1"/>
          <p:nvPr/>
        </p:nvSpPr>
        <p:spPr>
          <a:xfrm>
            <a:off x="4932040" y="1988840"/>
            <a:ext cx="2852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>
                <a:solidFill>
                  <a:schemeClr val="accent5">
                    <a:lumMod val="75000"/>
                  </a:schemeClr>
                </a:solidFill>
                <a:latin typeface="Century Gothic"/>
                <a:cs typeface="Century Gothic"/>
              </a:rPr>
              <a:t>t</a:t>
            </a:r>
            <a:r>
              <a:rPr lang="fi-FI" dirty="0" smtClean="0">
                <a:solidFill>
                  <a:schemeClr val="accent5">
                    <a:lumMod val="75000"/>
                  </a:schemeClr>
                </a:solidFill>
                <a:latin typeface="Century Gothic"/>
                <a:cs typeface="Century Gothic"/>
              </a:rPr>
              <a:t>eknologia</a:t>
            </a:r>
            <a:r>
              <a:rPr lang="fi-FI" dirty="0" smtClean="0">
                <a:latin typeface="Century Gothic"/>
                <a:cs typeface="Century Gothic"/>
              </a:rPr>
              <a:t> </a:t>
            </a:r>
            <a:r>
              <a:rPr lang="fi-FI" dirty="0" smtClean="0">
                <a:solidFill>
                  <a:schemeClr val="accent5">
                    <a:lumMod val="75000"/>
                  </a:schemeClr>
                </a:solidFill>
                <a:latin typeface="Century Gothic"/>
                <a:cs typeface="Century Gothic"/>
              </a:rPr>
              <a:t>orientoitunut</a:t>
            </a:r>
            <a:endParaRPr lang="fi-FI" dirty="0">
              <a:solidFill>
                <a:schemeClr val="accent5">
                  <a:lumMod val="75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12" name="Tekstiruutu 11"/>
          <p:cNvSpPr txBox="1"/>
          <p:nvPr/>
        </p:nvSpPr>
        <p:spPr>
          <a:xfrm>
            <a:off x="4788024" y="3645024"/>
            <a:ext cx="2279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>
                <a:solidFill>
                  <a:schemeClr val="accent6">
                    <a:lumMod val="75000"/>
                  </a:schemeClr>
                </a:solidFill>
                <a:latin typeface="Century Gothic"/>
                <a:cs typeface="Century Gothic"/>
              </a:rPr>
              <a:t>a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  <a:latin typeface="Century Gothic"/>
                <a:cs typeface="Century Gothic"/>
              </a:rPr>
              <a:t>ikainen</a:t>
            </a:r>
            <a:r>
              <a:rPr lang="fi-FI" dirty="0" smtClean="0">
                <a:latin typeface="Century Gothic"/>
                <a:cs typeface="Century Gothic"/>
              </a:rPr>
              <a:t> </a:t>
            </a:r>
            <a:r>
              <a:rPr lang="fi-FI" dirty="0" smtClean="0">
                <a:solidFill>
                  <a:schemeClr val="accent6">
                    <a:lumMod val="75000"/>
                  </a:schemeClr>
                </a:solidFill>
                <a:latin typeface="Century Gothic"/>
                <a:cs typeface="Century Gothic"/>
              </a:rPr>
              <a:t>omaksuja</a:t>
            </a:r>
            <a:endParaRPr lang="fi-FI" dirty="0">
              <a:solidFill>
                <a:schemeClr val="accent6">
                  <a:lumMod val="75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13" name="Tekstiruutu 12"/>
          <p:cNvSpPr txBox="1"/>
          <p:nvPr/>
        </p:nvSpPr>
        <p:spPr>
          <a:xfrm>
            <a:off x="6948264" y="1268760"/>
            <a:ext cx="1234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/>
                <a:cs typeface="Century Gothic"/>
              </a:rPr>
              <a:t>aktiivinen</a:t>
            </a:r>
            <a:endParaRPr lang="fi-FI" dirty="0">
              <a:solidFill>
                <a:schemeClr val="tx2">
                  <a:lumMod val="60000"/>
                  <a:lumOff val="40000"/>
                </a:schemeClr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2240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uora yhdysviiva 4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uora yhdysviiva 5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logo2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  <p:pic>
        <p:nvPicPr>
          <p:cNvPr id="8" name="Kuva 7" descr="muotokieli.ps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4624"/>
            <a:ext cx="4464496" cy="6315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824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 descr="90203702-1813-4C82-8FFC-93BD1A18C0AB-1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872312" y="-136010"/>
            <a:ext cx="5471383" cy="7560840"/>
          </a:xfrm>
          <a:prstGeom prst="rect">
            <a:avLst/>
          </a:prstGeom>
        </p:spPr>
      </p:pic>
      <p:cxnSp>
        <p:nvCxnSpPr>
          <p:cNvPr id="5" name="Suora yhdysviiva 4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uora yhdysviiva 5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logo2.t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483768" y="845840"/>
            <a:ext cx="7139136" cy="1143000"/>
          </a:xfrm>
        </p:spPr>
        <p:txBody>
          <a:bodyPr>
            <a:normAutofit/>
          </a:bodyPr>
          <a:lstStyle/>
          <a:p>
            <a:r>
              <a:rPr lang="fi-FI" sz="2800" dirty="0" smtClean="0">
                <a:latin typeface="Century Gothic"/>
                <a:cs typeface="Century Gothic"/>
              </a:rPr>
              <a:t>Ensimmäiset luonnokset</a:t>
            </a:r>
            <a:endParaRPr lang="fi-FI" sz="28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4302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sivuelement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95320"/>
            <a:ext cx="5107875" cy="2746048"/>
          </a:xfrm>
          <a:prstGeom prst="rect">
            <a:avLst/>
          </a:prstGeom>
        </p:spPr>
      </p:pic>
      <p:cxnSp>
        <p:nvCxnSpPr>
          <p:cNvPr id="5" name="Suora yhdysviiva 4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uora yhdysviiva 5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logo2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129608" y="53752"/>
            <a:ext cx="5410944" cy="1143000"/>
          </a:xfrm>
        </p:spPr>
        <p:txBody>
          <a:bodyPr>
            <a:normAutofit/>
          </a:bodyPr>
          <a:lstStyle/>
          <a:p>
            <a:r>
              <a:rPr lang="fi-FI" sz="2400" dirty="0" smtClean="0">
                <a:latin typeface="Century Gothic"/>
                <a:cs typeface="Century Gothic"/>
              </a:rPr>
              <a:t>Kolme eri vaihtoehtoa</a:t>
            </a:r>
            <a:endParaRPr lang="fi-FI" sz="2400" dirty="0">
              <a:latin typeface="Century Gothic"/>
              <a:cs typeface="Century Gothic"/>
            </a:endParaRPr>
          </a:p>
        </p:txBody>
      </p:sp>
      <p:pic>
        <p:nvPicPr>
          <p:cNvPr id="8" name="Sisällön paikkamerkki 7" descr="F3F66328-83AB-4E7F-9F94-D1CB820C956F-1.jpg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9" t="-1" r="-488" b="-801"/>
          <a:stretch/>
        </p:blipFill>
        <p:spPr>
          <a:xfrm rot="16200000">
            <a:off x="1343581" y="32684"/>
            <a:ext cx="5112567" cy="6864639"/>
          </a:xfrm>
        </p:spPr>
      </p:pic>
      <p:cxnSp>
        <p:nvCxnSpPr>
          <p:cNvPr id="10" name="Suora nuoliyhdysviiva 9"/>
          <p:cNvCxnSpPr/>
          <p:nvPr/>
        </p:nvCxnSpPr>
        <p:spPr>
          <a:xfrm flipH="1">
            <a:off x="6156176" y="1916832"/>
            <a:ext cx="1008112" cy="1224136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kstiruutu 10"/>
          <p:cNvSpPr txBox="1"/>
          <p:nvPr/>
        </p:nvSpPr>
        <p:spPr>
          <a:xfrm>
            <a:off x="6588224" y="1268760"/>
            <a:ext cx="1988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200" dirty="0" smtClean="0">
                <a:latin typeface="Century Gothic"/>
                <a:cs typeface="Century Gothic"/>
              </a:rPr>
              <a:t>Moottori edessä</a:t>
            </a:r>
          </a:p>
          <a:p>
            <a:r>
              <a:rPr lang="fi-FI" sz="1200" dirty="0" smtClean="0">
                <a:latin typeface="Century Gothic"/>
                <a:cs typeface="Century Gothic"/>
              </a:rPr>
              <a:t>Virtalähde ja kytkin </a:t>
            </a:r>
          </a:p>
          <a:p>
            <a:r>
              <a:rPr lang="fi-FI" sz="1200" dirty="0" smtClean="0">
                <a:latin typeface="Century Gothic"/>
                <a:cs typeface="Century Gothic"/>
              </a:rPr>
              <a:t>takana leveyssuunnassa</a:t>
            </a:r>
            <a:endParaRPr lang="fi-FI" sz="1200" dirty="0">
              <a:latin typeface="Century Gothic"/>
              <a:cs typeface="Century Gothic"/>
            </a:endParaRPr>
          </a:p>
        </p:txBody>
      </p:sp>
      <p:cxnSp>
        <p:nvCxnSpPr>
          <p:cNvPr id="13" name="Suora nuoliyhdysviiva 12"/>
          <p:cNvCxnSpPr/>
          <p:nvPr/>
        </p:nvCxnSpPr>
        <p:spPr>
          <a:xfrm>
            <a:off x="899592" y="1340768"/>
            <a:ext cx="288032" cy="576064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kstiruutu 15"/>
          <p:cNvSpPr txBox="1"/>
          <p:nvPr/>
        </p:nvSpPr>
        <p:spPr>
          <a:xfrm>
            <a:off x="107504" y="1052736"/>
            <a:ext cx="1983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200" dirty="0" smtClean="0">
                <a:latin typeface="Century Gothic"/>
                <a:cs typeface="Century Gothic"/>
              </a:rPr>
              <a:t>Kaikki sijoitettuna taakse</a:t>
            </a:r>
            <a:endParaRPr lang="fi-FI" sz="1200" dirty="0">
              <a:latin typeface="Century Gothic"/>
              <a:cs typeface="Century Gothic"/>
            </a:endParaRPr>
          </a:p>
        </p:txBody>
      </p:sp>
      <p:cxnSp>
        <p:nvCxnSpPr>
          <p:cNvPr id="18" name="Suora nuoliyhdysviiva 17"/>
          <p:cNvCxnSpPr/>
          <p:nvPr/>
        </p:nvCxnSpPr>
        <p:spPr>
          <a:xfrm flipH="1" flipV="1">
            <a:off x="2699792" y="4005064"/>
            <a:ext cx="4104456" cy="72008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Suorakulmio 24"/>
          <p:cNvSpPr/>
          <p:nvPr/>
        </p:nvSpPr>
        <p:spPr>
          <a:xfrm>
            <a:off x="7092280" y="44371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i-FI" sz="1200" dirty="0">
                <a:latin typeface="Century Gothic"/>
                <a:cs typeface="Century Gothic"/>
              </a:rPr>
              <a:t>Moottori edessä</a:t>
            </a:r>
          </a:p>
          <a:p>
            <a:r>
              <a:rPr lang="fi-FI" sz="1200" dirty="0">
                <a:latin typeface="Century Gothic"/>
                <a:cs typeface="Century Gothic"/>
              </a:rPr>
              <a:t>Virtalähde ja kytkin </a:t>
            </a:r>
          </a:p>
          <a:p>
            <a:r>
              <a:rPr lang="fi-FI" sz="1200" dirty="0" smtClean="0">
                <a:latin typeface="Century Gothic"/>
                <a:cs typeface="Century Gothic"/>
              </a:rPr>
              <a:t>Takana pystysuunnassa</a:t>
            </a:r>
            <a:endParaRPr lang="fi-FI" sz="1200" dirty="0">
              <a:latin typeface="Century Gothic"/>
              <a:cs typeface="Century Gothic"/>
            </a:endParaRPr>
          </a:p>
        </p:txBody>
      </p:sp>
      <p:sp>
        <p:nvSpPr>
          <p:cNvPr id="33" name="Tekstiruutu 32"/>
          <p:cNvSpPr txBox="1"/>
          <p:nvPr/>
        </p:nvSpPr>
        <p:spPr>
          <a:xfrm>
            <a:off x="611560" y="6093296"/>
            <a:ext cx="3079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200" dirty="0" smtClean="0">
                <a:latin typeface="Century Gothic"/>
                <a:cs typeface="Century Gothic"/>
              </a:rPr>
              <a:t>Pannan säädettävyyden mekanismeja</a:t>
            </a:r>
            <a:endParaRPr lang="fi-FI" sz="1200" dirty="0">
              <a:latin typeface="Century Gothic"/>
              <a:cs typeface="Century Gothic"/>
            </a:endParaRPr>
          </a:p>
        </p:txBody>
      </p:sp>
      <p:cxnSp>
        <p:nvCxnSpPr>
          <p:cNvPr id="35" name="Suora nuoliyhdysviiva 34"/>
          <p:cNvCxnSpPr/>
          <p:nvPr/>
        </p:nvCxnSpPr>
        <p:spPr>
          <a:xfrm flipV="1">
            <a:off x="2843808" y="5229200"/>
            <a:ext cx="720080" cy="72008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uora nuoliyhdysviiva 36"/>
          <p:cNvCxnSpPr>
            <a:stCxn id="33" idx="3"/>
          </p:cNvCxnSpPr>
          <p:nvPr/>
        </p:nvCxnSpPr>
        <p:spPr>
          <a:xfrm flipV="1">
            <a:off x="3690573" y="5517232"/>
            <a:ext cx="1745523" cy="71456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85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logo2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17240" y="1061864"/>
            <a:ext cx="5349280" cy="1070992"/>
          </a:xfrm>
        </p:spPr>
        <p:txBody>
          <a:bodyPr>
            <a:normAutofit/>
          </a:bodyPr>
          <a:lstStyle/>
          <a:p>
            <a:r>
              <a:rPr lang="fi-FI" sz="3200" dirty="0" smtClean="0">
                <a:latin typeface="Century Gothic"/>
                <a:cs typeface="Century Gothic"/>
              </a:rPr>
              <a:t>Sisällys</a:t>
            </a:r>
            <a:endParaRPr lang="fi-FI" sz="3200" dirty="0"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032248"/>
            <a:ext cx="5266928" cy="355699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i-FI" sz="2400" dirty="0" smtClean="0">
                <a:latin typeface="Century Gothic"/>
                <a:cs typeface="Century Gothic"/>
              </a:rPr>
              <a:t>Projektin perustiedot</a:t>
            </a:r>
          </a:p>
          <a:p>
            <a:pPr marL="514350" indent="-514350">
              <a:buFont typeface="+mj-lt"/>
              <a:buAutoNum type="arabicPeriod"/>
            </a:pPr>
            <a:r>
              <a:rPr lang="fi-FI" sz="2400" dirty="0" smtClean="0">
                <a:latin typeface="Century Gothic"/>
                <a:cs typeface="Century Gothic"/>
              </a:rPr>
              <a:t>Esittely</a:t>
            </a:r>
          </a:p>
          <a:p>
            <a:pPr marL="514350" indent="-514350">
              <a:buFont typeface="+mj-lt"/>
              <a:buAutoNum type="arabicPeriod"/>
            </a:pPr>
            <a:r>
              <a:rPr lang="fi-FI" sz="2400" dirty="0" smtClean="0">
                <a:latin typeface="Century Gothic"/>
                <a:cs typeface="Century Gothic"/>
              </a:rPr>
              <a:t>Värinäpanta</a:t>
            </a:r>
          </a:p>
          <a:p>
            <a:pPr marL="514350" indent="-514350">
              <a:buFont typeface="+mj-lt"/>
              <a:buAutoNum type="arabicPeriod"/>
            </a:pPr>
            <a:r>
              <a:rPr lang="fi-FI" sz="2400" dirty="0" smtClean="0">
                <a:latin typeface="Century Gothic"/>
                <a:cs typeface="Century Gothic"/>
              </a:rPr>
              <a:t>Komponenttien valinta</a:t>
            </a:r>
          </a:p>
          <a:p>
            <a:pPr marL="514350" indent="-514350">
              <a:buFont typeface="+mj-lt"/>
              <a:buAutoNum type="arabicPeriod"/>
            </a:pPr>
            <a:r>
              <a:rPr lang="fi-FI" sz="2400" dirty="0" smtClean="0">
                <a:latin typeface="Century Gothic"/>
                <a:cs typeface="Century Gothic"/>
              </a:rPr>
              <a:t>Kokoonpano</a:t>
            </a:r>
          </a:p>
          <a:p>
            <a:pPr marL="514350" indent="-514350">
              <a:buFont typeface="+mj-lt"/>
              <a:buAutoNum type="arabicPeriod"/>
            </a:pPr>
            <a:r>
              <a:rPr lang="fi-FI" sz="2400" dirty="0" smtClean="0">
                <a:latin typeface="Century Gothic"/>
                <a:cs typeface="Century Gothic"/>
              </a:rPr>
              <a:t>Muotoilu</a:t>
            </a:r>
          </a:p>
          <a:p>
            <a:pPr marL="514350" indent="-514350">
              <a:buFont typeface="+mj-lt"/>
              <a:buAutoNum type="arabicPeriod"/>
            </a:pPr>
            <a:endParaRPr lang="fi-FI" dirty="0"/>
          </a:p>
        </p:txBody>
      </p:sp>
      <p:pic>
        <p:nvPicPr>
          <p:cNvPr id="4" name="Kuva 3" descr="sivuelement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95320"/>
            <a:ext cx="5107875" cy="2746048"/>
          </a:xfrm>
          <a:prstGeom prst="rect">
            <a:avLst/>
          </a:prstGeom>
        </p:spPr>
      </p:pic>
      <p:cxnSp>
        <p:nvCxnSpPr>
          <p:cNvPr id="5" name="Suora yhdysviiva 4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uora yhdysviiva 5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606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679104" y="116632"/>
            <a:ext cx="8229600" cy="1143000"/>
          </a:xfrm>
        </p:spPr>
        <p:txBody>
          <a:bodyPr>
            <a:normAutofit/>
          </a:bodyPr>
          <a:lstStyle/>
          <a:p>
            <a:r>
              <a:rPr lang="fi-FI" sz="3200" dirty="0" smtClean="0">
                <a:latin typeface="Century Gothic"/>
                <a:cs typeface="Century Gothic"/>
              </a:rPr>
              <a:t>Valittu ratkaisu</a:t>
            </a:r>
            <a:endParaRPr lang="fi-FI" sz="3200" dirty="0">
              <a:latin typeface="Century Gothic"/>
              <a:cs typeface="Century Gothic"/>
            </a:endParaRPr>
          </a:p>
        </p:txBody>
      </p:sp>
      <p:pic>
        <p:nvPicPr>
          <p:cNvPr id="8" name="Sisällön paikkamerkki 7" descr="7B47BFB4-6372-4A4C-8C4D-E89BA8D05DC6-1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65" r="2"/>
          <a:stretch/>
        </p:blipFill>
        <p:spPr>
          <a:xfrm rot="16200000">
            <a:off x="1787966" y="-267686"/>
            <a:ext cx="5424053" cy="7920880"/>
          </a:xfrm>
        </p:spPr>
      </p:pic>
      <p:cxnSp>
        <p:nvCxnSpPr>
          <p:cNvPr id="5" name="Suora yhdysviiva 4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uora yhdysviiva 5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logo2.t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317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796136" y="773832"/>
            <a:ext cx="3960440" cy="1143000"/>
          </a:xfrm>
        </p:spPr>
        <p:txBody>
          <a:bodyPr>
            <a:normAutofit/>
          </a:bodyPr>
          <a:lstStyle/>
          <a:p>
            <a:r>
              <a:rPr lang="fi-FI" sz="3200" dirty="0" smtClean="0">
                <a:latin typeface="Century Gothic"/>
                <a:cs typeface="Century Gothic"/>
              </a:rPr>
              <a:t>3D kuva</a:t>
            </a:r>
            <a:endParaRPr lang="fi-FI" sz="3200" dirty="0">
              <a:latin typeface="Century Gothic"/>
              <a:cs typeface="Century Gothic"/>
            </a:endParaRPr>
          </a:p>
        </p:txBody>
      </p:sp>
      <p:pic>
        <p:nvPicPr>
          <p:cNvPr id="4" name="Kuva 3" descr="sivuelement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95320"/>
            <a:ext cx="5107875" cy="2746048"/>
          </a:xfrm>
          <a:prstGeom prst="rect">
            <a:avLst/>
          </a:prstGeom>
        </p:spPr>
      </p:pic>
      <p:cxnSp>
        <p:nvCxnSpPr>
          <p:cNvPr id="5" name="Suora yhdysviiva 4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uora yhdysviiva 5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logo2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  <p:pic>
        <p:nvPicPr>
          <p:cNvPr id="8" name="Kuva 7" descr="pisara rendattuuusi.t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24" y="1196751"/>
            <a:ext cx="5859692" cy="428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25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-190872" y="917848"/>
            <a:ext cx="5338936" cy="1143000"/>
          </a:xfrm>
        </p:spPr>
        <p:txBody>
          <a:bodyPr>
            <a:normAutofit/>
          </a:bodyPr>
          <a:lstStyle/>
          <a:p>
            <a:r>
              <a:rPr lang="fi-FI" sz="3200" dirty="0" smtClean="0">
                <a:latin typeface="Century Gothic"/>
                <a:cs typeface="Century Gothic"/>
              </a:rPr>
              <a:t>Puristaja</a:t>
            </a:r>
            <a:endParaRPr lang="fi-FI" sz="3200" dirty="0">
              <a:latin typeface="Century Gothic"/>
              <a:cs typeface="Century Gothic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022920" y="2204864"/>
            <a:ext cx="7437512" cy="17567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i-FI" sz="2400" dirty="0" smtClean="0">
                <a:latin typeface="Century Gothic"/>
                <a:cs typeface="Century Gothic"/>
              </a:rPr>
              <a:t>Puristaja valmistetaan omalla muotilla ja ultraäänihitastaan </a:t>
            </a:r>
            <a:r>
              <a:rPr lang="fi-FI" sz="2400" dirty="0">
                <a:latin typeface="Century Gothic"/>
                <a:cs typeface="Century Gothic"/>
              </a:rPr>
              <a:t>l</a:t>
            </a:r>
            <a:r>
              <a:rPr lang="fi-FI" sz="2400" dirty="0" smtClean="0">
                <a:latin typeface="Century Gothic"/>
                <a:cs typeface="Century Gothic"/>
              </a:rPr>
              <a:t>opulliseen tuotteeseen. Oletus on että tarpeeksi tiivis puristin liukuu vaadittavan matkan pannassa, mutta pitää pannan oikean kokoisena.</a:t>
            </a:r>
            <a:endParaRPr lang="fi-FI" sz="2400" dirty="0">
              <a:latin typeface="Century Gothic"/>
              <a:cs typeface="Century Gothic"/>
            </a:endParaRPr>
          </a:p>
        </p:txBody>
      </p:sp>
      <p:pic>
        <p:nvPicPr>
          <p:cNvPr id="4" name="Kuva 3" descr="sivuelement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95320"/>
            <a:ext cx="5107875" cy="2746048"/>
          </a:xfrm>
          <a:prstGeom prst="rect">
            <a:avLst/>
          </a:prstGeom>
        </p:spPr>
      </p:pic>
      <p:cxnSp>
        <p:nvCxnSpPr>
          <p:cNvPr id="5" name="Suora yhdysviiva 4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uora yhdysviiva 5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logo2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442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sivuelement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95320"/>
            <a:ext cx="5107875" cy="2746048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27584" y="917848"/>
            <a:ext cx="5832648" cy="1143000"/>
          </a:xfrm>
        </p:spPr>
        <p:txBody>
          <a:bodyPr>
            <a:normAutofit/>
          </a:bodyPr>
          <a:lstStyle/>
          <a:p>
            <a:r>
              <a:rPr lang="fi-FI" sz="3200" dirty="0" smtClean="0">
                <a:latin typeface="Century Gothic"/>
                <a:cs typeface="Century Gothic"/>
              </a:rPr>
              <a:t>Materiaalit ja tuotanto</a:t>
            </a:r>
            <a:endParaRPr lang="fi-FI" sz="3200" dirty="0">
              <a:latin typeface="Century Gothic"/>
              <a:cs typeface="Century Gothic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78904" y="198884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2400" dirty="0" smtClean="0">
                <a:latin typeface="Century Gothic"/>
                <a:cs typeface="Century Gothic"/>
              </a:rPr>
              <a:t>Tuotteen ulkokuori on lujitettua silikonia, koska silikonin ominaisuudet toimivat </a:t>
            </a:r>
            <a:r>
              <a:rPr lang="fi-FI" sz="2400" dirty="0" err="1" smtClean="0">
                <a:latin typeface="Century Gothic"/>
                <a:cs typeface="Century Gothic"/>
              </a:rPr>
              <a:t>elastomeereista</a:t>
            </a:r>
            <a:r>
              <a:rPr lang="fi-FI" sz="2400" dirty="0" smtClean="0">
                <a:latin typeface="Century Gothic"/>
                <a:cs typeface="Century Gothic"/>
              </a:rPr>
              <a:t> parhaiten tämän kaltaisessa tuotteessa. Tuote valmistetaan valmistetaan </a:t>
            </a:r>
            <a:r>
              <a:rPr lang="fi-FI" sz="2400" dirty="0">
                <a:latin typeface="Century Gothic"/>
                <a:cs typeface="Century Gothic"/>
              </a:rPr>
              <a:t>r</a:t>
            </a:r>
            <a:r>
              <a:rPr lang="fi-FI" sz="2400" dirty="0" smtClean="0">
                <a:latin typeface="Century Gothic"/>
                <a:cs typeface="Century Gothic"/>
              </a:rPr>
              <a:t>uiskuvalamalla.</a:t>
            </a:r>
          </a:p>
          <a:p>
            <a:pPr marL="0" indent="0">
              <a:buNone/>
            </a:pPr>
            <a:endParaRPr lang="fi-FI" sz="2400" dirty="0">
              <a:latin typeface="Century Gothic"/>
              <a:cs typeface="Century Gothic"/>
            </a:endParaRPr>
          </a:p>
          <a:p>
            <a:pPr marL="0" indent="0">
              <a:buNone/>
            </a:pPr>
            <a:r>
              <a:rPr lang="fi-FI" sz="2400" dirty="0" smtClean="0">
                <a:latin typeface="Century Gothic"/>
                <a:cs typeface="Century Gothic"/>
              </a:rPr>
              <a:t>Elektroniikan muoviverhoilu on </a:t>
            </a:r>
            <a:r>
              <a:rPr lang="fi-FI" sz="2400" dirty="0" err="1" smtClean="0">
                <a:latin typeface="Century Gothic"/>
                <a:cs typeface="Century Gothic"/>
              </a:rPr>
              <a:t>Polybuteenitereftalaattia</a:t>
            </a:r>
            <a:r>
              <a:rPr lang="fi-FI" sz="2400" dirty="0" smtClean="0">
                <a:latin typeface="Century Gothic"/>
                <a:cs typeface="Century Gothic"/>
              </a:rPr>
              <a:t> (PBT</a:t>
            </a:r>
            <a:r>
              <a:rPr lang="fi-FI" sz="2400" dirty="0">
                <a:latin typeface="Century Gothic"/>
                <a:cs typeface="Century Gothic"/>
              </a:rPr>
              <a:t>) </a:t>
            </a:r>
            <a:r>
              <a:rPr lang="fi-FI" sz="2400" dirty="0" smtClean="0">
                <a:latin typeface="Century Gothic"/>
                <a:cs typeface="Century Gothic"/>
              </a:rPr>
              <a:t>joka on yleisesti käytetty sähkölaitteissa.</a:t>
            </a:r>
            <a:r>
              <a:rPr lang="fi-FI" sz="2400" dirty="0">
                <a:latin typeface="Century Gothic"/>
                <a:cs typeface="Century Gothic"/>
              </a:rPr>
              <a:t> Se on osakiteinen, jäykkä, iskunkestävä, luja, sitkeä ja ei ime vettä.</a:t>
            </a:r>
            <a:r>
              <a:rPr lang="fi-FI" sz="2400" dirty="0" smtClean="0">
                <a:latin typeface="Century Gothic"/>
                <a:cs typeface="Century Gothic"/>
              </a:rPr>
              <a:t> Osat valmistetaan ruiskuvalamalla.</a:t>
            </a:r>
            <a:endParaRPr lang="fi-FI" sz="2400" dirty="0">
              <a:latin typeface="Century Gothic"/>
              <a:cs typeface="Century Gothic"/>
            </a:endParaRPr>
          </a:p>
        </p:txBody>
      </p:sp>
      <p:cxnSp>
        <p:nvCxnSpPr>
          <p:cNvPr id="5" name="Suora yhdysviiva 4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uora yhdysviiva 5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logo2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sivuelement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95320"/>
            <a:ext cx="5107875" cy="2746048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-1332656" y="989856"/>
            <a:ext cx="8229600" cy="1143000"/>
          </a:xfrm>
        </p:spPr>
        <p:txBody>
          <a:bodyPr>
            <a:normAutofit/>
          </a:bodyPr>
          <a:lstStyle/>
          <a:p>
            <a:r>
              <a:rPr lang="fi-FI" sz="3200" dirty="0" smtClean="0">
                <a:latin typeface="Century Gothic"/>
                <a:cs typeface="Century Gothic"/>
              </a:rPr>
              <a:t>Seuraavaksi</a:t>
            </a:r>
            <a:endParaRPr lang="fi-FI" sz="3200" dirty="0">
              <a:latin typeface="Century Gothic"/>
              <a:cs typeface="Century Gothic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043608" y="2176264"/>
            <a:ext cx="8229600" cy="319695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i-FI" sz="2400" dirty="0" smtClean="0">
                <a:latin typeface="Century Gothic"/>
                <a:cs typeface="Century Gothic"/>
              </a:rPr>
              <a:t>Proton valmistus</a:t>
            </a:r>
          </a:p>
          <a:p>
            <a:pPr marL="514350" indent="-514350">
              <a:buFont typeface="+mj-lt"/>
              <a:buAutoNum type="arabicPeriod"/>
            </a:pPr>
            <a:r>
              <a:rPr lang="fi-FI" sz="2400" dirty="0" smtClean="0">
                <a:latin typeface="Century Gothic"/>
                <a:cs typeface="Century Gothic"/>
              </a:rPr>
              <a:t>Tuotteen testaus: </a:t>
            </a:r>
          </a:p>
          <a:p>
            <a:pPr marL="0" indent="0">
              <a:buNone/>
            </a:pPr>
            <a:r>
              <a:rPr lang="fi-FI" sz="2400" dirty="0">
                <a:latin typeface="Century Gothic"/>
                <a:cs typeface="Century Gothic"/>
              </a:rPr>
              <a:t>	</a:t>
            </a:r>
            <a:r>
              <a:rPr lang="fi-FI" sz="2400" dirty="0" smtClean="0">
                <a:latin typeface="Century Gothic"/>
                <a:cs typeface="Century Gothic"/>
              </a:rPr>
              <a:t>toimita perustuu olettamukselle</a:t>
            </a:r>
          </a:p>
          <a:p>
            <a:pPr marL="514350" indent="-514350">
              <a:buFont typeface="+mj-lt"/>
              <a:buAutoNum type="arabicPeriod"/>
            </a:pPr>
            <a:r>
              <a:rPr lang="fi-FI" sz="2400" dirty="0" smtClean="0">
                <a:latin typeface="Century Gothic"/>
                <a:cs typeface="Century Gothic"/>
              </a:rPr>
              <a:t>Käytettävyyden arviointi</a:t>
            </a:r>
          </a:p>
          <a:p>
            <a:pPr marL="0" indent="0">
              <a:buNone/>
            </a:pPr>
            <a:endParaRPr lang="fi-FI" dirty="0" smtClean="0"/>
          </a:p>
          <a:p>
            <a:pPr marL="514350" indent="-514350">
              <a:buFont typeface="+mj-lt"/>
              <a:buAutoNum type="arabicPeriod"/>
            </a:pPr>
            <a:endParaRPr lang="fi-FI" dirty="0"/>
          </a:p>
        </p:txBody>
      </p:sp>
      <p:cxnSp>
        <p:nvCxnSpPr>
          <p:cNvPr id="5" name="Suora yhdysviiva 4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uora yhdysviiva 5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logo2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100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sivuelement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95320"/>
            <a:ext cx="5107875" cy="2746048"/>
          </a:xfrm>
          <a:prstGeom prst="rect">
            <a:avLst/>
          </a:prstGeom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7632848" cy="2880320"/>
          </a:xfrm>
        </p:spPr>
        <p:txBody>
          <a:bodyPr>
            <a:normAutofit/>
          </a:bodyPr>
          <a:lstStyle/>
          <a:p>
            <a:r>
              <a:rPr lang="fi-FI" sz="4800" dirty="0" smtClean="0">
                <a:latin typeface="Century Gothic"/>
                <a:cs typeface="Century Gothic"/>
              </a:rPr>
              <a:t>Kiitos mielenkiinnosta</a:t>
            </a:r>
            <a:endParaRPr lang="fi-FI" sz="4800" dirty="0">
              <a:latin typeface="Century Gothic"/>
              <a:cs typeface="Century Gothic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1043608" y="2176264"/>
            <a:ext cx="8229600" cy="3196952"/>
          </a:xfrm>
        </p:spPr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pPr marL="514350" indent="-514350">
              <a:buFont typeface="+mj-lt"/>
              <a:buAutoNum type="arabicPeriod"/>
            </a:pPr>
            <a:endParaRPr lang="fi-FI" dirty="0"/>
          </a:p>
        </p:txBody>
      </p:sp>
      <p:cxnSp>
        <p:nvCxnSpPr>
          <p:cNvPr id="5" name="Suora yhdysviiva 4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uora yhdysviiva 5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logo2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922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sivuelement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95320"/>
            <a:ext cx="5107875" cy="2746048"/>
          </a:xfrm>
          <a:prstGeom prst="rect">
            <a:avLst/>
          </a:prstGeom>
        </p:spPr>
      </p:pic>
      <p:pic>
        <p:nvPicPr>
          <p:cNvPr id="7" name="Kuva 6" descr="logo2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872" y="980728"/>
            <a:ext cx="6069360" cy="936104"/>
          </a:xfrm>
        </p:spPr>
        <p:txBody>
          <a:bodyPr>
            <a:normAutofit/>
          </a:bodyPr>
          <a:lstStyle/>
          <a:p>
            <a:r>
              <a:rPr lang="fi-FI" sz="3200" dirty="0" smtClean="0">
                <a:latin typeface="Century Gothic"/>
                <a:cs typeface="Century Gothic"/>
              </a:rPr>
              <a:t>Projektin perustiedot</a:t>
            </a:r>
            <a:endParaRPr lang="fi-FI" sz="3200" dirty="0"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2920" y="1927373"/>
            <a:ext cx="8229600" cy="4525963"/>
          </a:xfrm>
        </p:spPr>
        <p:txBody>
          <a:bodyPr>
            <a:normAutofit/>
          </a:bodyPr>
          <a:lstStyle/>
          <a:p>
            <a:r>
              <a:rPr lang="fi-FI" sz="2400" dirty="0" smtClean="0">
                <a:latin typeface="Century Gothic"/>
                <a:cs typeface="Century Gothic"/>
              </a:rPr>
              <a:t>Projektin tilaaja: Riku Hirvonen</a:t>
            </a:r>
          </a:p>
          <a:p>
            <a:r>
              <a:rPr lang="fi-FI" sz="2400" dirty="0" smtClean="0">
                <a:latin typeface="Century Gothic"/>
                <a:cs typeface="Century Gothic"/>
              </a:rPr>
              <a:t>Ohjaava opettaja: Jyrki Kullaa</a:t>
            </a:r>
          </a:p>
          <a:p>
            <a:r>
              <a:rPr lang="fi-FI" sz="2400" dirty="0" smtClean="0">
                <a:latin typeface="Century Gothic"/>
                <a:cs typeface="Century Gothic"/>
              </a:rPr>
              <a:t>Projektiryhmä:</a:t>
            </a:r>
          </a:p>
          <a:p>
            <a:pPr lvl="1"/>
            <a:r>
              <a:rPr lang="fi-FI" sz="2400" dirty="0" smtClean="0">
                <a:latin typeface="Century Gothic"/>
                <a:cs typeface="Century Gothic"/>
              </a:rPr>
              <a:t>Jari-Pekka Salo</a:t>
            </a:r>
          </a:p>
          <a:p>
            <a:pPr lvl="1"/>
            <a:r>
              <a:rPr lang="fi-FI" sz="2400" dirty="0" smtClean="0">
                <a:latin typeface="Century Gothic"/>
                <a:cs typeface="Century Gothic"/>
              </a:rPr>
              <a:t>Teemu </a:t>
            </a:r>
            <a:r>
              <a:rPr lang="fi-FI" sz="2400" dirty="0" err="1" smtClean="0">
                <a:latin typeface="Century Gothic"/>
                <a:cs typeface="Century Gothic"/>
              </a:rPr>
              <a:t>Pökkä</a:t>
            </a:r>
            <a:endParaRPr lang="fi-FI" sz="2400" dirty="0" smtClean="0">
              <a:latin typeface="Century Gothic"/>
              <a:cs typeface="Century Gothic"/>
            </a:endParaRPr>
          </a:p>
          <a:p>
            <a:pPr lvl="1"/>
            <a:r>
              <a:rPr lang="fi-FI" sz="2400" dirty="0" smtClean="0">
                <a:latin typeface="Century Gothic"/>
                <a:cs typeface="Century Gothic"/>
              </a:rPr>
              <a:t>Niko Makkonen</a:t>
            </a:r>
          </a:p>
          <a:p>
            <a:pPr lvl="1"/>
            <a:r>
              <a:rPr lang="fi-FI" sz="2400" dirty="0" smtClean="0">
                <a:latin typeface="Century Gothic"/>
                <a:cs typeface="Century Gothic"/>
              </a:rPr>
              <a:t>Tuomo Mäkelä</a:t>
            </a:r>
          </a:p>
          <a:p>
            <a:pPr lvl="1"/>
            <a:r>
              <a:rPr lang="fi-FI" sz="2400" dirty="0" smtClean="0">
                <a:latin typeface="Century Gothic"/>
                <a:cs typeface="Century Gothic"/>
              </a:rPr>
              <a:t>Netta Saarinen (Teollinen muotoilu)</a:t>
            </a:r>
            <a:endParaRPr lang="fi-FI" sz="2400" dirty="0">
              <a:latin typeface="Century Gothic"/>
              <a:cs typeface="Century Gothic"/>
            </a:endParaRPr>
          </a:p>
        </p:txBody>
      </p:sp>
      <p:cxnSp>
        <p:nvCxnSpPr>
          <p:cNvPr id="5" name="Suora yhdysviiva 4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uora yhdysviiva 5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683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sivuelement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005064"/>
            <a:ext cx="5107875" cy="27460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1066726"/>
            <a:ext cx="4834880" cy="922114"/>
          </a:xfrm>
        </p:spPr>
        <p:txBody>
          <a:bodyPr>
            <a:normAutofit/>
          </a:bodyPr>
          <a:lstStyle/>
          <a:p>
            <a:r>
              <a:rPr lang="fi-FI" sz="3200" dirty="0" smtClean="0">
                <a:latin typeface="Century Gothic"/>
                <a:cs typeface="Century Gothic"/>
              </a:rPr>
              <a:t>Esittely</a:t>
            </a:r>
            <a:endParaRPr lang="fi-FI" sz="3200" dirty="0"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389"/>
            <a:ext cx="8229600" cy="4525963"/>
          </a:xfrm>
        </p:spPr>
        <p:txBody>
          <a:bodyPr>
            <a:normAutofit/>
          </a:bodyPr>
          <a:lstStyle/>
          <a:p>
            <a:r>
              <a:rPr lang="fi-FI" sz="2400" dirty="0" smtClean="0">
                <a:latin typeface="Century Gothic"/>
                <a:cs typeface="Century Gothic"/>
              </a:rPr>
              <a:t>Tavoitteena </a:t>
            </a:r>
            <a:r>
              <a:rPr lang="fi-FI" sz="2400" dirty="0" smtClean="0">
                <a:latin typeface="Century Gothic"/>
                <a:cs typeface="Century Gothic"/>
              </a:rPr>
              <a:t>oli suunnitella koiran kaulaan tuleva värinäpanta, joka estäisi koiraa vetämästä.</a:t>
            </a:r>
          </a:p>
          <a:p>
            <a:r>
              <a:rPr lang="fi-FI" sz="2400" dirty="0" smtClean="0">
                <a:latin typeface="Century Gothic"/>
                <a:cs typeface="Century Gothic"/>
              </a:rPr>
              <a:t>Tavoitteena oli suunnitella tuotekonsepti, jonka pohjalta projektin tilaaja pystyisi rakentamaan prototyypin ja jatkamaan tuotekehitystä</a:t>
            </a:r>
            <a:endParaRPr lang="fi-FI" sz="2400" dirty="0">
              <a:latin typeface="Century Gothic"/>
              <a:cs typeface="Century Gothic"/>
            </a:endParaRPr>
          </a:p>
        </p:txBody>
      </p:sp>
      <p:cxnSp>
        <p:nvCxnSpPr>
          <p:cNvPr id="5" name="Suora yhdysviiva 4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uora yhdysviiva 5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logo2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19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sivuelement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95320"/>
            <a:ext cx="5107875" cy="27460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09328" y="917848"/>
            <a:ext cx="8229600" cy="1143000"/>
          </a:xfrm>
        </p:spPr>
        <p:txBody>
          <a:bodyPr>
            <a:normAutofit/>
          </a:bodyPr>
          <a:lstStyle/>
          <a:p>
            <a:r>
              <a:rPr lang="fi-FI" sz="3200" dirty="0" smtClean="0">
                <a:latin typeface="Century Gothic"/>
                <a:cs typeface="Century Gothic"/>
              </a:rPr>
              <a:t>Värinäpanta</a:t>
            </a:r>
            <a:endParaRPr lang="fi-FI" sz="3200" dirty="0"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1256" y="2215405"/>
            <a:ext cx="8003232" cy="4525963"/>
          </a:xfrm>
        </p:spPr>
        <p:txBody>
          <a:bodyPr>
            <a:normAutofit/>
          </a:bodyPr>
          <a:lstStyle/>
          <a:p>
            <a:r>
              <a:rPr lang="fi-FI" sz="2400" dirty="0" smtClean="0">
                <a:latin typeface="Century Gothic"/>
                <a:cs typeface="Century Gothic"/>
              </a:rPr>
              <a:t>Värinäpannan avulla koulutetaan koiria kävelemään hihnassa vetämättä</a:t>
            </a:r>
          </a:p>
          <a:p>
            <a:r>
              <a:rPr lang="fi-FI" sz="2400" dirty="0" smtClean="0">
                <a:latin typeface="Century Gothic"/>
                <a:cs typeface="Century Gothic"/>
              </a:rPr>
              <a:t>Värinä keskeyttää koiran ei toivotun käyttäytymisen -&gt; se lopettaa vetämisen -&gt; omistaja palkitsee</a:t>
            </a:r>
          </a:p>
          <a:p>
            <a:r>
              <a:rPr lang="fi-FI" sz="2400" dirty="0" smtClean="0">
                <a:latin typeface="Century Gothic"/>
                <a:cs typeface="Century Gothic"/>
              </a:rPr>
              <a:t>Värinä ei satuta koiraa</a:t>
            </a:r>
            <a:endParaRPr lang="fi-FI" sz="2400" dirty="0">
              <a:latin typeface="Century Gothic"/>
              <a:cs typeface="Century Gothic"/>
            </a:endParaRPr>
          </a:p>
        </p:txBody>
      </p:sp>
      <p:cxnSp>
        <p:nvCxnSpPr>
          <p:cNvPr id="5" name="Suora yhdysviiva 4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uora yhdysviiva 5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logo2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04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 descr="sivuelement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95320"/>
            <a:ext cx="5107875" cy="2746048"/>
          </a:xfrm>
          <a:prstGeom prst="rect">
            <a:avLst/>
          </a:prstGeom>
        </p:spPr>
      </p:pic>
      <p:cxnSp>
        <p:nvCxnSpPr>
          <p:cNvPr id="6" name="Suora yhdysviiva 5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uora yhdysviiva 6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Kuva 7" descr="logo2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  <p:pic>
        <p:nvPicPr>
          <p:cNvPr id="11" name="Sisällön paikkamerkki 10" descr="skenaario.tif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" r="21"/>
          <a:stretch/>
        </p:blipFill>
        <p:spPr>
          <a:xfrm>
            <a:off x="971600" y="1052736"/>
            <a:ext cx="7200800" cy="5225842"/>
          </a:xfrm>
        </p:spPr>
      </p:pic>
    </p:spTree>
    <p:extLst>
      <p:ext uri="{BB962C8B-B14F-4D97-AF65-F5344CB8AC3E}">
        <p14:creationId xmlns:p14="http://schemas.microsoft.com/office/powerpoint/2010/main" val="307644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1216" y="1061864"/>
            <a:ext cx="8229600" cy="1143000"/>
          </a:xfrm>
        </p:spPr>
        <p:txBody>
          <a:bodyPr>
            <a:normAutofit/>
          </a:bodyPr>
          <a:lstStyle/>
          <a:p>
            <a:r>
              <a:rPr lang="fi-FI" sz="3200" dirty="0" smtClean="0">
                <a:latin typeface="Century Gothic"/>
                <a:cs typeface="Century Gothic"/>
              </a:rPr>
              <a:t>Komponenttien valinta</a:t>
            </a:r>
            <a:endParaRPr lang="fi-FI" sz="3200" dirty="0"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213285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2400" dirty="0" smtClean="0">
                <a:latin typeface="Century Gothic"/>
                <a:cs typeface="Century Gothic"/>
              </a:rPr>
              <a:t>Komponenttien valinnassa tuli huomioida, </a:t>
            </a:r>
          </a:p>
          <a:p>
            <a:pPr marL="0" indent="0">
              <a:buNone/>
            </a:pPr>
            <a:r>
              <a:rPr lang="fi-FI" sz="2400" dirty="0" smtClean="0">
                <a:latin typeface="Century Gothic"/>
                <a:cs typeface="Century Gothic"/>
              </a:rPr>
              <a:t>että koiria on eri kokoisia</a:t>
            </a:r>
          </a:p>
          <a:p>
            <a:r>
              <a:rPr lang="fi-FI" sz="2400" dirty="0" smtClean="0">
                <a:latin typeface="Century Gothic"/>
                <a:cs typeface="Century Gothic"/>
              </a:rPr>
              <a:t>Moottorit</a:t>
            </a:r>
          </a:p>
          <a:p>
            <a:r>
              <a:rPr lang="fi-FI" sz="2400" dirty="0" smtClean="0">
                <a:latin typeface="Century Gothic"/>
                <a:cs typeface="Century Gothic"/>
              </a:rPr>
              <a:t>Kytkin</a:t>
            </a:r>
          </a:p>
          <a:p>
            <a:r>
              <a:rPr lang="fi-FI" sz="2400" dirty="0" smtClean="0">
                <a:latin typeface="Century Gothic"/>
                <a:cs typeface="Century Gothic"/>
              </a:rPr>
              <a:t>Virtalähde</a:t>
            </a:r>
          </a:p>
        </p:txBody>
      </p:sp>
      <p:pic>
        <p:nvPicPr>
          <p:cNvPr id="4" name="Kuva 3" descr="sivuelement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95320"/>
            <a:ext cx="5107875" cy="2746048"/>
          </a:xfrm>
          <a:prstGeom prst="rect">
            <a:avLst/>
          </a:prstGeom>
        </p:spPr>
      </p:pic>
      <p:cxnSp>
        <p:nvCxnSpPr>
          <p:cNvPr id="5" name="Suora yhdysviiva 4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uora yhdysviiva 5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logo2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90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sivuelement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95320"/>
            <a:ext cx="5107875" cy="27460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713384" y="980728"/>
            <a:ext cx="8229600" cy="1008112"/>
          </a:xfrm>
        </p:spPr>
        <p:txBody>
          <a:bodyPr>
            <a:normAutofit/>
          </a:bodyPr>
          <a:lstStyle/>
          <a:p>
            <a:r>
              <a:rPr lang="fi-FI" sz="3200" dirty="0" err="1" smtClean="0">
                <a:latin typeface="Century Gothic"/>
                <a:cs typeface="Century Gothic"/>
              </a:rPr>
              <a:t>Mootorit</a:t>
            </a:r>
            <a:endParaRPr lang="fi-FI" sz="3200" dirty="0"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5028977"/>
            <a:ext cx="5915000" cy="2216447"/>
          </a:xfrm>
        </p:spPr>
        <p:txBody>
          <a:bodyPr>
            <a:normAutofit/>
          </a:bodyPr>
          <a:lstStyle/>
          <a:p>
            <a:r>
              <a:rPr lang="fi-FI" sz="1800" dirty="0" smtClean="0">
                <a:latin typeface="Century Gothic"/>
                <a:cs typeface="Century Gothic"/>
              </a:rPr>
              <a:t>Kolme eri kokoa: 1G, 3G, 6G</a:t>
            </a:r>
          </a:p>
          <a:p>
            <a:r>
              <a:rPr lang="fi-FI" sz="1800" dirty="0" smtClean="0">
                <a:latin typeface="Century Gothic"/>
                <a:cs typeface="Century Gothic"/>
              </a:rPr>
              <a:t>Kaikki toimivat 1,5 V virralla</a:t>
            </a:r>
          </a:p>
          <a:p>
            <a:r>
              <a:rPr lang="fi-FI" sz="1800" dirty="0" smtClean="0">
                <a:latin typeface="Century Gothic"/>
                <a:cs typeface="Century Gothic"/>
              </a:rPr>
              <a:t>Pienikokoisia (halkaisija 6-10mm)</a:t>
            </a:r>
          </a:p>
          <a:p>
            <a:r>
              <a:rPr lang="fi-FI" sz="1800" dirty="0" smtClean="0">
                <a:latin typeface="Century Gothic"/>
                <a:cs typeface="Century Gothic"/>
              </a:rPr>
              <a:t>Vähäiset virrankulutukset</a:t>
            </a:r>
          </a:p>
          <a:p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988840"/>
            <a:ext cx="2808312" cy="28083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88840"/>
            <a:ext cx="2808312" cy="28083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988840"/>
            <a:ext cx="2808312" cy="2808312"/>
          </a:xfrm>
          <a:prstGeom prst="rect">
            <a:avLst/>
          </a:prstGeom>
        </p:spPr>
      </p:pic>
      <p:cxnSp>
        <p:nvCxnSpPr>
          <p:cNvPr id="8" name="Suora yhdysviiva 7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uora yhdysviiva 8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Kuva 9" descr="logo2.t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2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 descr="sivuelement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95320"/>
            <a:ext cx="5107875" cy="27460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29408" y="836712"/>
            <a:ext cx="8229600" cy="1143000"/>
          </a:xfrm>
        </p:spPr>
        <p:txBody>
          <a:bodyPr>
            <a:normAutofit/>
          </a:bodyPr>
          <a:lstStyle/>
          <a:p>
            <a:r>
              <a:rPr lang="fi-FI" sz="3200" dirty="0" smtClean="0">
                <a:latin typeface="Century Gothic"/>
                <a:cs typeface="Century Gothic"/>
              </a:rPr>
              <a:t>Kytkin</a:t>
            </a:r>
            <a:endParaRPr lang="fi-FI" sz="3200" dirty="0"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912" y="1240160"/>
            <a:ext cx="8229600" cy="1468760"/>
          </a:xfrm>
        </p:spPr>
        <p:txBody>
          <a:bodyPr/>
          <a:lstStyle/>
          <a:p>
            <a:r>
              <a:rPr lang="fi-FI" sz="1800" dirty="0" smtClean="0">
                <a:latin typeface="Century Gothic"/>
                <a:cs typeface="Century Gothic"/>
              </a:rPr>
              <a:t>Ei sopivaa yksinkertaista vetokytkintä</a:t>
            </a:r>
          </a:p>
          <a:p>
            <a:r>
              <a:rPr lang="fi-FI" sz="1800" dirty="0" smtClean="0">
                <a:latin typeface="Century Gothic"/>
                <a:cs typeface="Century Gothic"/>
              </a:rPr>
              <a:t>Mikrokytkin, tarpeeksi pieni ja herkkä</a:t>
            </a:r>
          </a:p>
          <a:p>
            <a:r>
              <a:rPr lang="fi-FI" sz="1800" dirty="0" smtClean="0">
                <a:latin typeface="Century Gothic"/>
                <a:cs typeface="Century Gothic"/>
              </a:rPr>
              <a:t>Kytkinmekanismiin kuuluu myös jousi</a:t>
            </a:r>
          </a:p>
          <a:p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09" b="97004" l="17875" r="81500">
                        <a14:foregroundMark x1="29000" y1="19663" x2="29000" y2="196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2177391"/>
            <a:ext cx="5974401" cy="3987913"/>
          </a:xfrm>
          <a:prstGeom prst="rect">
            <a:avLst/>
          </a:prstGeom>
        </p:spPr>
      </p:pic>
      <p:cxnSp>
        <p:nvCxnSpPr>
          <p:cNvPr id="6" name="Suora yhdysviiva 5"/>
          <p:cNvCxnSpPr/>
          <p:nvPr/>
        </p:nvCxnSpPr>
        <p:spPr>
          <a:xfrm flipH="1">
            <a:off x="-108520" y="6453336"/>
            <a:ext cx="936104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uora yhdysviiva 6"/>
          <p:cNvCxnSpPr/>
          <p:nvPr/>
        </p:nvCxnSpPr>
        <p:spPr>
          <a:xfrm flipH="1">
            <a:off x="-108520" y="6525344"/>
            <a:ext cx="93610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Kuva 7" descr="logo2.t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9" y="476672"/>
            <a:ext cx="3170955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3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695</TotalTime>
  <Words>309</Words>
  <Application>Microsoft Office PowerPoint</Application>
  <PresentationFormat>On-screen Show (4:3)</PresentationFormat>
  <Paragraphs>83</Paragraphs>
  <Slides>25</Slides>
  <Notes>0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Blank</vt:lpstr>
      <vt:lpstr>Värinäpanta</vt:lpstr>
      <vt:lpstr>Sisällys</vt:lpstr>
      <vt:lpstr>Projektin perustiedot</vt:lpstr>
      <vt:lpstr>Esittely</vt:lpstr>
      <vt:lpstr>Värinäpanta</vt:lpstr>
      <vt:lpstr>PowerPoint Presentation</vt:lpstr>
      <vt:lpstr>Komponenttien valinta</vt:lpstr>
      <vt:lpstr>Mootorit</vt:lpstr>
      <vt:lpstr>Kytkin</vt:lpstr>
      <vt:lpstr>PowerPoint Presentation</vt:lpstr>
      <vt:lpstr>Virtalähde</vt:lpstr>
      <vt:lpstr>Kokoonpano</vt:lpstr>
      <vt:lpstr>PowerPoint Presentation</vt:lpstr>
      <vt:lpstr>Muotoilun lähtökohdat</vt:lpstr>
      <vt:lpstr>PowerPoint Presentation</vt:lpstr>
      <vt:lpstr>PowerPoint Presentation</vt:lpstr>
      <vt:lpstr>PowerPoint Presentation</vt:lpstr>
      <vt:lpstr>Ensimmäiset luonnokset</vt:lpstr>
      <vt:lpstr>Kolme eri vaihtoehtoa</vt:lpstr>
      <vt:lpstr>Valittu ratkaisu</vt:lpstr>
      <vt:lpstr>3D kuva</vt:lpstr>
      <vt:lpstr>Puristaja</vt:lpstr>
      <vt:lpstr>Materiaalit ja tuotanto</vt:lpstr>
      <vt:lpstr>Seuraavaksi</vt:lpstr>
      <vt:lpstr>Kiitos mielenkiinnosta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Värinäpanta</dc:title>
  <dc:creator>Administrator</dc:creator>
  <cp:lastModifiedBy>Administrator</cp:lastModifiedBy>
  <cp:revision>26</cp:revision>
  <dcterms:created xsi:type="dcterms:W3CDTF">2013-04-25T11:14:14Z</dcterms:created>
  <dcterms:modified xsi:type="dcterms:W3CDTF">2013-04-30T08:40:08Z</dcterms:modified>
</cp:coreProperties>
</file>