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6.2.2013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6.2.2013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6.2.2013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6.2.2013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6.2.2013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6.2.2013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6.2.2013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6.2.2013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6.2.2013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6.2.2013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6.2.2013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6.2.2013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i-FI" sz="5400" dirty="0" err="1" smtClean="0">
                <a:solidFill>
                  <a:schemeClr val="bg1"/>
                </a:solidFill>
              </a:rPr>
              <a:t>Delcos</a:t>
            </a:r>
            <a:r>
              <a:rPr lang="fi-FI" sz="5400" dirty="0" smtClean="0">
                <a:solidFill>
                  <a:schemeClr val="bg1"/>
                </a:solidFill>
              </a:rPr>
              <a:t> </a:t>
            </a:r>
            <a:r>
              <a:rPr lang="fi-FI" sz="5400" dirty="0" err="1">
                <a:solidFill>
                  <a:schemeClr val="bg1"/>
                </a:solidFill>
              </a:rPr>
              <a:t>T</a:t>
            </a:r>
            <a:r>
              <a:rPr lang="fi-FI" sz="5400" dirty="0" err="1" smtClean="0">
                <a:solidFill>
                  <a:schemeClr val="bg1"/>
                </a:solidFill>
              </a:rPr>
              <a:t>iles</a:t>
            </a:r>
            <a:endParaRPr lang="fi-FI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293096"/>
            <a:ext cx="6400800" cy="1752600"/>
          </a:xfrm>
        </p:spPr>
        <p:txBody>
          <a:bodyPr>
            <a:normAutofit/>
          </a:bodyPr>
          <a:lstStyle/>
          <a:p>
            <a:r>
              <a:rPr lang="fi-FI" sz="2000" dirty="0" smtClean="0">
                <a:solidFill>
                  <a:schemeClr val="bg1">
                    <a:lumMod val="85000"/>
                  </a:schemeClr>
                </a:solidFill>
              </a:rPr>
              <a:t>Andreas Stenroth</a:t>
            </a:r>
          </a:p>
          <a:p>
            <a:r>
              <a:rPr lang="fi-FI" sz="2000" dirty="0" smtClean="0">
                <a:solidFill>
                  <a:schemeClr val="bg1">
                    <a:lumMod val="85000"/>
                  </a:schemeClr>
                </a:solidFill>
              </a:rPr>
              <a:t>Eero Heinonen</a:t>
            </a:r>
            <a:endParaRPr lang="fi-FI" sz="20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>
                <a:solidFill>
                  <a:schemeClr val="bg1"/>
                </a:solidFill>
              </a:rPr>
              <a:t>Aperiodic</a:t>
            </a:r>
            <a:r>
              <a:rPr lang="fi-FI" dirty="0" smtClean="0">
                <a:solidFill>
                  <a:schemeClr val="bg1"/>
                </a:solidFill>
              </a:rPr>
              <a:t> </a:t>
            </a:r>
            <a:r>
              <a:rPr lang="fi-FI" dirty="0" err="1" smtClean="0">
                <a:solidFill>
                  <a:schemeClr val="bg1"/>
                </a:solidFill>
              </a:rPr>
              <a:t>tiles</a:t>
            </a:r>
            <a:endParaRPr lang="fi-FI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</p:spPr>
        <p:txBody>
          <a:bodyPr/>
          <a:lstStyle/>
          <a:p>
            <a:r>
              <a:rPr lang="fi-FI" dirty="0" err="1" smtClean="0">
                <a:solidFill>
                  <a:schemeClr val="bg1"/>
                </a:solidFill>
              </a:rPr>
              <a:t>If</a:t>
            </a:r>
            <a:r>
              <a:rPr lang="fi-FI" dirty="0" smtClean="0">
                <a:solidFill>
                  <a:schemeClr val="bg1"/>
                </a:solidFill>
              </a:rPr>
              <a:t> </a:t>
            </a:r>
            <a:r>
              <a:rPr lang="fi-FI" dirty="0" err="1" smtClean="0">
                <a:solidFill>
                  <a:schemeClr val="bg1"/>
                </a:solidFill>
              </a:rPr>
              <a:t>you</a:t>
            </a:r>
            <a:r>
              <a:rPr lang="fi-FI" dirty="0" smtClean="0">
                <a:solidFill>
                  <a:schemeClr val="bg1"/>
                </a:solidFill>
              </a:rPr>
              <a:t> </a:t>
            </a:r>
            <a:r>
              <a:rPr lang="fi-FI" dirty="0" err="1" smtClean="0">
                <a:solidFill>
                  <a:schemeClr val="bg1"/>
                </a:solidFill>
              </a:rPr>
              <a:t>divide</a:t>
            </a:r>
            <a:r>
              <a:rPr lang="fi-FI" dirty="0" smtClean="0">
                <a:solidFill>
                  <a:schemeClr val="bg1"/>
                </a:solidFill>
              </a:rPr>
              <a:t> a </a:t>
            </a:r>
            <a:r>
              <a:rPr lang="fi-FI" dirty="0" err="1" smtClean="0">
                <a:solidFill>
                  <a:schemeClr val="bg1"/>
                </a:solidFill>
              </a:rPr>
              <a:t>plane</a:t>
            </a:r>
            <a:r>
              <a:rPr lang="fi-FI" dirty="0" smtClean="0">
                <a:solidFill>
                  <a:schemeClr val="bg1"/>
                </a:solidFill>
              </a:rPr>
              <a:t> to </a:t>
            </a:r>
            <a:r>
              <a:rPr lang="fi-FI" dirty="0" err="1" smtClean="0">
                <a:solidFill>
                  <a:schemeClr val="bg1"/>
                </a:solidFill>
              </a:rPr>
              <a:t>parts</a:t>
            </a:r>
            <a:r>
              <a:rPr lang="fi-FI" dirty="0" smtClean="0">
                <a:solidFill>
                  <a:schemeClr val="bg1"/>
                </a:solidFill>
              </a:rPr>
              <a:t> </a:t>
            </a:r>
            <a:r>
              <a:rPr lang="fi-FI" dirty="0" err="1" smtClean="0">
                <a:solidFill>
                  <a:schemeClr val="bg1"/>
                </a:solidFill>
              </a:rPr>
              <a:t>like</a:t>
            </a:r>
            <a:r>
              <a:rPr lang="fi-FI" dirty="0" smtClean="0">
                <a:solidFill>
                  <a:schemeClr val="bg1"/>
                </a:solidFill>
              </a:rPr>
              <a:t> </a:t>
            </a:r>
            <a:r>
              <a:rPr lang="fi-FI" dirty="0" err="1" smtClean="0">
                <a:solidFill>
                  <a:schemeClr val="bg1"/>
                </a:solidFill>
              </a:rPr>
              <a:t>Delcos</a:t>
            </a:r>
            <a:r>
              <a:rPr lang="fi-FI" dirty="0" smtClean="0">
                <a:solidFill>
                  <a:schemeClr val="bg1"/>
                </a:solidFill>
              </a:rPr>
              <a:t> </a:t>
            </a:r>
            <a:r>
              <a:rPr lang="fi-FI" dirty="0" err="1" smtClean="0">
                <a:solidFill>
                  <a:schemeClr val="bg1"/>
                </a:solidFill>
              </a:rPr>
              <a:t>Tiles</a:t>
            </a:r>
            <a:r>
              <a:rPr lang="fi-FI" dirty="0" smtClean="0">
                <a:solidFill>
                  <a:schemeClr val="bg1"/>
                </a:solidFill>
              </a:rPr>
              <a:t>, </a:t>
            </a:r>
            <a:r>
              <a:rPr lang="fi-FI" dirty="0" err="1" smtClean="0">
                <a:solidFill>
                  <a:schemeClr val="bg1"/>
                </a:solidFill>
              </a:rPr>
              <a:t>there</a:t>
            </a:r>
            <a:r>
              <a:rPr lang="fi-FI" dirty="0" smtClean="0">
                <a:solidFill>
                  <a:schemeClr val="bg1"/>
                </a:solidFill>
              </a:rPr>
              <a:t> </a:t>
            </a:r>
            <a:r>
              <a:rPr lang="fi-FI" dirty="0" err="1" smtClean="0">
                <a:solidFill>
                  <a:schemeClr val="bg1"/>
                </a:solidFill>
              </a:rPr>
              <a:t>are</a:t>
            </a:r>
            <a:r>
              <a:rPr lang="fi-FI" dirty="0" smtClean="0">
                <a:solidFill>
                  <a:schemeClr val="bg1"/>
                </a:solidFill>
              </a:rPr>
              <a:t> no </a:t>
            </a:r>
            <a:r>
              <a:rPr lang="fi-FI" dirty="0" err="1" smtClean="0">
                <a:solidFill>
                  <a:schemeClr val="bg1"/>
                </a:solidFill>
              </a:rPr>
              <a:t>periodic</a:t>
            </a:r>
            <a:r>
              <a:rPr lang="fi-FI" dirty="0" smtClean="0">
                <a:solidFill>
                  <a:schemeClr val="bg1"/>
                </a:solidFill>
              </a:rPr>
              <a:t> </a:t>
            </a:r>
            <a:r>
              <a:rPr lang="fi-FI" dirty="0" err="1" smtClean="0">
                <a:solidFill>
                  <a:schemeClr val="bg1"/>
                </a:solidFill>
              </a:rPr>
              <a:t>forms</a:t>
            </a:r>
            <a:r>
              <a:rPr lang="fi-FI" dirty="0" smtClean="0">
                <a:solidFill>
                  <a:schemeClr val="bg1"/>
                </a:solidFill>
              </a:rPr>
              <a:t> </a:t>
            </a:r>
            <a:r>
              <a:rPr lang="fi-FI" dirty="0" err="1" smtClean="0">
                <a:solidFill>
                  <a:schemeClr val="bg1"/>
                </a:solidFill>
              </a:rPr>
              <a:t>like</a:t>
            </a:r>
            <a:r>
              <a:rPr lang="fi-FI" dirty="0" smtClean="0">
                <a:solidFill>
                  <a:schemeClr val="bg1"/>
                </a:solidFill>
              </a:rPr>
              <a:t> </a:t>
            </a:r>
            <a:r>
              <a:rPr lang="fi-FI" dirty="0" err="1" smtClean="0">
                <a:solidFill>
                  <a:schemeClr val="bg1"/>
                </a:solidFill>
              </a:rPr>
              <a:t>squares</a:t>
            </a:r>
            <a:r>
              <a:rPr lang="fi-FI" dirty="0" smtClean="0">
                <a:solidFill>
                  <a:schemeClr val="bg1"/>
                </a:solidFill>
              </a:rPr>
              <a:t> </a:t>
            </a:r>
            <a:r>
              <a:rPr lang="fi-FI" dirty="0" err="1" smtClean="0">
                <a:solidFill>
                  <a:schemeClr val="bg1"/>
                </a:solidFill>
              </a:rPr>
              <a:t>or</a:t>
            </a:r>
            <a:r>
              <a:rPr lang="fi-FI" dirty="0" smtClean="0">
                <a:solidFill>
                  <a:schemeClr val="bg1"/>
                </a:solidFill>
              </a:rPr>
              <a:t> </a:t>
            </a:r>
            <a:r>
              <a:rPr lang="fi-FI" dirty="0" err="1" smtClean="0">
                <a:solidFill>
                  <a:schemeClr val="bg1"/>
                </a:solidFill>
              </a:rPr>
              <a:t>triangles</a:t>
            </a:r>
            <a:endParaRPr lang="fi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944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1" y="311255"/>
            <a:ext cx="3960440" cy="3911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018862"/>
            <a:ext cx="3831704" cy="359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4633" y="43387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err="1" smtClean="0">
                <a:solidFill>
                  <a:schemeClr val="bg1"/>
                </a:solidFill>
              </a:rPr>
              <a:t>Periodic</a:t>
            </a:r>
            <a:r>
              <a:rPr lang="fi-FI" sz="2400" b="1" dirty="0" smtClean="0">
                <a:solidFill>
                  <a:schemeClr val="bg1"/>
                </a:solidFill>
              </a:rPr>
              <a:t> </a:t>
            </a:r>
            <a:r>
              <a:rPr lang="fi-FI" sz="2400" b="1" dirty="0" err="1" smtClean="0">
                <a:solidFill>
                  <a:schemeClr val="bg1"/>
                </a:solidFill>
              </a:rPr>
              <a:t>tiles</a:t>
            </a:r>
            <a:endParaRPr lang="fi-FI" sz="2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2557197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 err="1" smtClean="0">
                <a:solidFill>
                  <a:schemeClr val="bg1"/>
                </a:solidFill>
              </a:rPr>
              <a:t>Aperiodic</a:t>
            </a:r>
            <a:r>
              <a:rPr lang="fi-FI" sz="2400" b="1" dirty="0" smtClean="0">
                <a:solidFill>
                  <a:schemeClr val="bg1"/>
                </a:solidFill>
              </a:rPr>
              <a:t> </a:t>
            </a:r>
            <a:r>
              <a:rPr lang="fi-FI" sz="2400" b="1" dirty="0" err="1" smtClean="0">
                <a:solidFill>
                  <a:schemeClr val="bg1"/>
                </a:solidFill>
              </a:rPr>
              <a:t>tiles</a:t>
            </a:r>
            <a:endParaRPr lang="fi-FI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187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bg1"/>
                </a:solidFill>
              </a:rPr>
              <a:t>The </a:t>
            </a:r>
            <a:r>
              <a:rPr lang="fi-FI" dirty="0" err="1" smtClean="0">
                <a:solidFill>
                  <a:schemeClr val="bg1"/>
                </a:solidFill>
              </a:rPr>
              <a:t>project</a:t>
            </a:r>
            <a:r>
              <a:rPr lang="fi-FI" dirty="0" smtClean="0">
                <a:solidFill>
                  <a:schemeClr val="bg1"/>
                </a:solidFill>
              </a:rPr>
              <a:t> </a:t>
            </a:r>
            <a:r>
              <a:rPr lang="fi-FI" dirty="0" err="1" smtClean="0">
                <a:solidFill>
                  <a:schemeClr val="bg1"/>
                </a:solidFill>
              </a:rPr>
              <a:t>goals</a:t>
            </a:r>
            <a:r>
              <a:rPr lang="fi-FI" dirty="0" smtClean="0">
                <a:solidFill>
                  <a:schemeClr val="bg1"/>
                </a:solidFill>
              </a:rPr>
              <a:t> </a:t>
            </a:r>
            <a:r>
              <a:rPr lang="fi-FI" dirty="0" smtClean="0">
                <a:solidFill>
                  <a:schemeClr val="bg1"/>
                </a:solidFill>
              </a:rPr>
              <a:t>and </a:t>
            </a:r>
            <a:r>
              <a:rPr lang="fi-FI" dirty="0" err="1" smtClean="0">
                <a:solidFill>
                  <a:schemeClr val="bg1"/>
                </a:solidFill>
              </a:rPr>
              <a:t>objectives</a:t>
            </a:r>
            <a:endParaRPr lang="fi-FI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fi-FI" dirty="0" smtClean="0">
              <a:solidFill>
                <a:schemeClr val="bg1"/>
              </a:solidFill>
            </a:endParaRPr>
          </a:p>
          <a:p>
            <a:r>
              <a:rPr lang="fi-FI" sz="11200" dirty="0" err="1">
                <a:solidFill>
                  <a:schemeClr val="bg1"/>
                </a:solidFill>
              </a:rPr>
              <a:t>Aperiodic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>
                <a:solidFill>
                  <a:schemeClr val="bg1"/>
                </a:solidFill>
              </a:rPr>
              <a:t>tiles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>
                <a:solidFill>
                  <a:schemeClr val="bg1"/>
                </a:solidFill>
              </a:rPr>
              <a:t>can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>
                <a:solidFill>
                  <a:schemeClr val="bg1"/>
                </a:solidFill>
              </a:rPr>
              <a:t>be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>
                <a:solidFill>
                  <a:schemeClr val="bg1"/>
                </a:solidFill>
              </a:rPr>
              <a:t>used</a:t>
            </a:r>
            <a:r>
              <a:rPr lang="fi-FI" sz="11200" dirty="0">
                <a:solidFill>
                  <a:schemeClr val="bg1"/>
                </a:solidFill>
              </a:rPr>
              <a:t> for </a:t>
            </a:r>
            <a:r>
              <a:rPr lang="fi-FI" sz="11200" dirty="0" err="1">
                <a:solidFill>
                  <a:schemeClr val="bg1"/>
                </a:solidFill>
              </a:rPr>
              <a:t>example</a:t>
            </a:r>
            <a:r>
              <a:rPr lang="fi-FI" sz="11200" dirty="0">
                <a:solidFill>
                  <a:schemeClr val="bg1"/>
                </a:solidFill>
              </a:rPr>
              <a:t> in </a:t>
            </a:r>
            <a:r>
              <a:rPr lang="fi-FI" sz="11200" dirty="0" err="1">
                <a:solidFill>
                  <a:schemeClr val="bg1"/>
                </a:solidFill>
              </a:rPr>
              <a:t>pedagogical</a:t>
            </a:r>
            <a:r>
              <a:rPr lang="fi-FI" sz="11200" dirty="0">
                <a:solidFill>
                  <a:schemeClr val="bg1"/>
                </a:solidFill>
              </a:rPr>
              <a:t>, </a:t>
            </a:r>
            <a:r>
              <a:rPr lang="fi-FI" sz="11200" dirty="0" err="1">
                <a:solidFill>
                  <a:schemeClr val="bg1"/>
                </a:solidFill>
              </a:rPr>
              <a:t>festive</a:t>
            </a:r>
            <a:r>
              <a:rPr lang="fi-FI" sz="11200" dirty="0">
                <a:solidFill>
                  <a:schemeClr val="bg1"/>
                </a:solidFill>
              </a:rPr>
              <a:t> and </a:t>
            </a:r>
            <a:r>
              <a:rPr lang="fi-FI" sz="11200" dirty="0" err="1">
                <a:solidFill>
                  <a:schemeClr val="bg1"/>
                </a:solidFill>
              </a:rPr>
              <a:t>construction-related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 smtClean="0">
                <a:solidFill>
                  <a:schemeClr val="bg1"/>
                </a:solidFill>
              </a:rPr>
              <a:t>purposes</a:t>
            </a:r>
            <a:endParaRPr lang="fi-FI" sz="11200" dirty="0">
              <a:solidFill>
                <a:schemeClr val="bg1"/>
              </a:solidFill>
            </a:endParaRPr>
          </a:p>
          <a:p>
            <a:endParaRPr lang="fi-FI" sz="11200" dirty="0" smtClean="0">
              <a:solidFill>
                <a:schemeClr val="bg1"/>
              </a:solidFill>
            </a:endParaRPr>
          </a:p>
          <a:p>
            <a:r>
              <a:rPr lang="fi-FI" sz="11200" dirty="0" smtClean="0">
                <a:solidFill>
                  <a:schemeClr val="bg1"/>
                </a:solidFill>
              </a:rPr>
              <a:t>The </a:t>
            </a:r>
            <a:r>
              <a:rPr lang="fi-FI" sz="11200" dirty="0" err="1" smtClean="0">
                <a:solidFill>
                  <a:schemeClr val="bg1"/>
                </a:solidFill>
              </a:rPr>
              <a:t>objective</a:t>
            </a:r>
            <a:r>
              <a:rPr lang="fi-FI" sz="11200" dirty="0" smtClean="0">
                <a:solidFill>
                  <a:schemeClr val="bg1"/>
                </a:solidFill>
              </a:rPr>
              <a:t> </a:t>
            </a:r>
            <a:r>
              <a:rPr lang="fi-FI" sz="11200" dirty="0">
                <a:solidFill>
                  <a:schemeClr val="bg1"/>
                </a:solidFill>
              </a:rPr>
              <a:t>of the </a:t>
            </a:r>
            <a:r>
              <a:rPr lang="fi-FI" sz="11200" dirty="0" err="1">
                <a:solidFill>
                  <a:schemeClr val="bg1"/>
                </a:solidFill>
              </a:rPr>
              <a:t>project</a:t>
            </a:r>
            <a:r>
              <a:rPr lang="fi-FI" sz="11200" dirty="0">
                <a:solidFill>
                  <a:schemeClr val="bg1"/>
                </a:solidFill>
              </a:rPr>
              <a:t> is to </a:t>
            </a:r>
            <a:r>
              <a:rPr lang="fi-FI" sz="11200" dirty="0" err="1">
                <a:solidFill>
                  <a:schemeClr val="bg1"/>
                </a:solidFill>
              </a:rPr>
              <a:t>find</a:t>
            </a:r>
            <a:r>
              <a:rPr lang="fi-FI" sz="11200" dirty="0">
                <a:solidFill>
                  <a:schemeClr val="bg1"/>
                </a:solidFill>
              </a:rPr>
              <a:t> out </a:t>
            </a:r>
            <a:r>
              <a:rPr lang="fi-FI" sz="11200" dirty="0" err="1">
                <a:solidFill>
                  <a:schemeClr val="bg1"/>
                </a:solidFill>
              </a:rPr>
              <a:t>suitable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>
                <a:solidFill>
                  <a:schemeClr val="bg1"/>
                </a:solidFill>
              </a:rPr>
              <a:t>materials</a:t>
            </a:r>
            <a:r>
              <a:rPr lang="fi-FI" sz="11200" dirty="0">
                <a:solidFill>
                  <a:schemeClr val="bg1"/>
                </a:solidFill>
              </a:rPr>
              <a:t> for </a:t>
            </a:r>
            <a:r>
              <a:rPr lang="fi-FI" sz="11200" dirty="0" err="1">
                <a:solidFill>
                  <a:schemeClr val="bg1"/>
                </a:solidFill>
              </a:rPr>
              <a:t>aperiodic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>
                <a:solidFill>
                  <a:schemeClr val="bg1"/>
                </a:solidFill>
              </a:rPr>
              <a:t>tiles</a:t>
            </a:r>
            <a:r>
              <a:rPr lang="fi-FI" sz="11200" dirty="0">
                <a:solidFill>
                  <a:schemeClr val="bg1"/>
                </a:solidFill>
              </a:rPr>
              <a:t> and </a:t>
            </a:r>
            <a:r>
              <a:rPr lang="fi-FI" sz="11200" dirty="0" err="1">
                <a:solidFill>
                  <a:schemeClr val="bg1"/>
                </a:solidFill>
              </a:rPr>
              <a:t>what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>
                <a:solidFill>
                  <a:schemeClr val="bg1"/>
                </a:solidFill>
              </a:rPr>
              <a:t>are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>
                <a:solidFill>
                  <a:schemeClr val="bg1"/>
                </a:solidFill>
              </a:rPr>
              <a:t>their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>
                <a:solidFill>
                  <a:schemeClr val="bg1"/>
                </a:solidFill>
              </a:rPr>
              <a:t>production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>
                <a:solidFill>
                  <a:schemeClr val="bg1"/>
                </a:solidFill>
              </a:rPr>
              <a:t>methods</a:t>
            </a:r>
            <a:r>
              <a:rPr lang="fi-FI" sz="11200" dirty="0">
                <a:solidFill>
                  <a:schemeClr val="bg1"/>
                </a:solidFill>
              </a:rPr>
              <a:t> and </a:t>
            </a:r>
            <a:r>
              <a:rPr lang="fi-FI" sz="11200" dirty="0" err="1" smtClean="0">
                <a:solidFill>
                  <a:schemeClr val="bg1"/>
                </a:solidFill>
              </a:rPr>
              <a:t>costs</a:t>
            </a:r>
            <a:r>
              <a:rPr lang="fi-FI" sz="11200" dirty="0" smtClean="0">
                <a:solidFill>
                  <a:schemeClr val="bg1"/>
                </a:solidFill>
              </a:rPr>
              <a:t> </a:t>
            </a:r>
            <a:r>
              <a:rPr lang="fi-FI" sz="11200" dirty="0">
                <a:solidFill>
                  <a:schemeClr val="bg1"/>
                </a:solidFill>
              </a:rPr>
              <a:t/>
            </a:r>
            <a:br>
              <a:rPr lang="fi-FI" sz="11200" dirty="0">
                <a:solidFill>
                  <a:schemeClr val="bg1"/>
                </a:solidFill>
              </a:rPr>
            </a:br>
            <a:r>
              <a:rPr lang="fi-FI" sz="11200" dirty="0">
                <a:solidFill>
                  <a:schemeClr val="bg1"/>
                </a:solidFill>
              </a:rPr>
              <a:t/>
            </a:r>
            <a:br>
              <a:rPr lang="fi-FI" sz="11200" dirty="0">
                <a:solidFill>
                  <a:schemeClr val="bg1"/>
                </a:solidFill>
              </a:rPr>
            </a:br>
            <a:endParaRPr lang="fi-FI" sz="11200" dirty="0">
              <a:solidFill>
                <a:schemeClr val="bg1"/>
              </a:solidFill>
            </a:endParaRPr>
          </a:p>
          <a:p>
            <a:r>
              <a:rPr lang="fi-FI" sz="11200" dirty="0" smtClean="0">
                <a:solidFill>
                  <a:schemeClr val="bg1"/>
                </a:solidFill>
              </a:rPr>
              <a:t>The </a:t>
            </a:r>
            <a:r>
              <a:rPr lang="fi-FI" sz="11200" dirty="0" err="1">
                <a:solidFill>
                  <a:schemeClr val="bg1"/>
                </a:solidFill>
              </a:rPr>
              <a:t>goal</a:t>
            </a:r>
            <a:r>
              <a:rPr lang="fi-FI" sz="11200" dirty="0">
                <a:solidFill>
                  <a:schemeClr val="bg1"/>
                </a:solidFill>
              </a:rPr>
              <a:t> is to </a:t>
            </a:r>
            <a:r>
              <a:rPr lang="fi-FI" sz="11200" dirty="0" err="1">
                <a:solidFill>
                  <a:schemeClr val="bg1"/>
                </a:solidFill>
              </a:rPr>
              <a:t>find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>
                <a:solidFill>
                  <a:schemeClr val="bg1"/>
                </a:solidFill>
              </a:rPr>
              <a:t>such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>
                <a:solidFill>
                  <a:schemeClr val="bg1"/>
                </a:solidFill>
              </a:rPr>
              <a:t>methods</a:t>
            </a:r>
            <a:r>
              <a:rPr lang="fi-FI" sz="11200" dirty="0">
                <a:solidFill>
                  <a:schemeClr val="bg1"/>
                </a:solidFill>
              </a:rPr>
              <a:t> of </a:t>
            </a:r>
            <a:r>
              <a:rPr lang="fi-FI" sz="11200" dirty="0" err="1">
                <a:solidFill>
                  <a:schemeClr val="bg1"/>
                </a:solidFill>
              </a:rPr>
              <a:t>production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>
                <a:solidFill>
                  <a:schemeClr val="bg1"/>
                </a:solidFill>
              </a:rPr>
              <a:t>that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>
                <a:solidFill>
                  <a:schemeClr val="bg1"/>
                </a:solidFill>
              </a:rPr>
              <a:t>it</a:t>
            </a:r>
            <a:r>
              <a:rPr lang="fi-FI" sz="11200" dirty="0">
                <a:solidFill>
                  <a:schemeClr val="bg1"/>
                </a:solidFill>
              </a:rPr>
              <a:t> is </a:t>
            </a:r>
            <a:r>
              <a:rPr lang="fi-FI" sz="11200" dirty="0" err="1">
                <a:solidFill>
                  <a:schemeClr val="bg1"/>
                </a:solidFill>
              </a:rPr>
              <a:t>economically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>
                <a:solidFill>
                  <a:schemeClr val="bg1"/>
                </a:solidFill>
              </a:rPr>
              <a:t>viable</a:t>
            </a:r>
            <a:r>
              <a:rPr lang="fi-FI" sz="11200" dirty="0">
                <a:solidFill>
                  <a:schemeClr val="bg1"/>
                </a:solidFill>
              </a:rPr>
              <a:t> to </a:t>
            </a:r>
            <a:r>
              <a:rPr lang="fi-FI" sz="11200" dirty="0" err="1">
                <a:solidFill>
                  <a:schemeClr val="bg1"/>
                </a:solidFill>
              </a:rPr>
              <a:t>produce</a:t>
            </a:r>
            <a:r>
              <a:rPr lang="fi-FI" sz="11200" dirty="0">
                <a:solidFill>
                  <a:schemeClr val="bg1"/>
                </a:solidFill>
              </a:rPr>
              <a:t> </a:t>
            </a:r>
            <a:r>
              <a:rPr lang="fi-FI" sz="11200" dirty="0" err="1" smtClean="0">
                <a:solidFill>
                  <a:schemeClr val="bg1"/>
                </a:solidFill>
              </a:rPr>
              <a:t>them</a:t>
            </a:r>
            <a:r>
              <a:rPr lang="fi-FI" dirty="0">
                <a:solidFill>
                  <a:schemeClr val="bg1"/>
                </a:solidFill>
              </a:rPr>
              <a:t/>
            </a:r>
            <a:br>
              <a:rPr lang="fi-FI" dirty="0">
                <a:solidFill>
                  <a:schemeClr val="bg1"/>
                </a:solidFill>
              </a:rPr>
            </a:b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65552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>
                <a:solidFill>
                  <a:schemeClr val="bg1"/>
                </a:solidFill>
              </a:rPr>
              <a:t>Timetable</a:t>
            </a:r>
            <a:r>
              <a:rPr lang="fi-FI" dirty="0" smtClean="0">
                <a:solidFill>
                  <a:schemeClr val="bg1"/>
                </a:solidFill>
              </a:rPr>
              <a:t> and </a:t>
            </a:r>
            <a:r>
              <a:rPr lang="fi-FI" dirty="0" err="1" smtClean="0">
                <a:solidFill>
                  <a:schemeClr val="bg1"/>
                </a:solidFill>
              </a:rPr>
              <a:t>stages</a:t>
            </a:r>
            <a:endParaRPr lang="fi-FI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800" dirty="0" smtClean="0">
                <a:solidFill>
                  <a:schemeClr val="bg1"/>
                </a:solidFill>
              </a:rPr>
              <a:t>The </a:t>
            </a:r>
            <a:r>
              <a:rPr lang="fi-FI" sz="2800" dirty="0" err="1" smtClean="0">
                <a:solidFill>
                  <a:schemeClr val="bg1"/>
                </a:solidFill>
              </a:rPr>
              <a:t>project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was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started</a:t>
            </a:r>
            <a:r>
              <a:rPr lang="fi-FI" sz="2800" dirty="0" smtClean="0">
                <a:solidFill>
                  <a:schemeClr val="bg1"/>
                </a:solidFill>
              </a:rPr>
              <a:t> in </a:t>
            </a:r>
            <a:r>
              <a:rPr lang="fi-FI" sz="2800" dirty="0" err="1" smtClean="0">
                <a:solidFill>
                  <a:schemeClr val="bg1"/>
                </a:solidFill>
              </a:rPr>
              <a:t>December</a:t>
            </a:r>
            <a:r>
              <a:rPr lang="fi-FI" sz="2800" dirty="0" smtClean="0">
                <a:solidFill>
                  <a:schemeClr val="bg1"/>
                </a:solidFill>
              </a:rPr>
              <a:t> 2012 and </a:t>
            </a:r>
            <a:r>
              <a:rPr lang="fi-FI" sz="2800" dirty="0" err="1" smtClean="0">
                <a:solidFill>
                  <a:schemeClr val="bg1"/>
                </a:solidFill>
              </a:rPr>
              <a:t>it</a:t>
            </a:r>
            <a:r>
              <a:rPr lang="fi-FI" sz="2800" dirty="0" smtClean="0">
                <a:solidFill>
                  <a:schemeClr val="bg1"/>
                </a:solidFill>
              </a:rPr>
              <a:t> is </a:t>
            </a:r>
            <a:r>
              <a:rPr lang="fi-FI" sz="2800" dirty="0" err="1" smtClean="0">
                <a:solidFill>
                  <a:schemeClr val="bg1"/>
                </a:solidFill>
              </a:rPr>
              <a:t>going</a:t>
            </a:r>
            <a:r>
              <a:rPr lang="fi-FI" sz="2800" dirty="0" smtClean="0">
                <a:solidFill>
                  <a:schemeClr val="bg1"/>
                </a:solidFill>
              </a:rPr>
              <a:t> to </a:t>
            </a:r>
            <a:r>
              <a:rPr lang="fi-FI" sz="2800" dirty="0" err="1" smtClean="0">
                <a:solidFill>
                  <a:schemeClr val="bg1"/>
                </a:solidFill>
              </a:rPr>
              <a:t>be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ready</a:t>
            </a:r>
            <a:r>
              <a:rPr lang="fi-FI" sz="2800" dirty="0" smtClean="0">
                <a:solidFill>
                  <a:schemeClr val="bg1"/>
                </a:solidFill>
              </a:rPr>
              <a:t> in the </a:t>
            </a:r>
            <a:r>
              <a:rPr lang="fi-FI" sz="2800" dirty="0" err="1" smtClean="0">
                <a:solidFill>
                  <a:schemeClr val="bg1"/>
                </a:solidFill>
              </a:rPr>
              <a:t>begining</a:t>
            </a:r>
            <a:r>
              <a:rPr lang="fi-FI" sz="2800" dirty="0" smtClean="0">
                <a:solidFill>
                  <a:schemeClr val="bg1"/>
                </a:solidFill>
              </a:rPr>
              <a:t> of </a:t>
            </a:r>
            <a:r>
              <a:rPr lang="fi-FI" sz="2800" dirty="0" err="1" smtClean="0">
                <a:solidFill>
                  <a:schemeClr val="bg1"/>
                </a:solidFill>
              </a:rPr>
              <a:t>May</a:t>
            </a:r>
            <a:r>
              <a:rPr lang="fi-FI" sz="2800" dirty="0" smtClean="0">
                <a:solidFill>
                  <a:schemeClr val="bg1"/>
                </a:solidFill>
              </a:rPr>
              <a:t> 2013</a:t>
            </a:r>
          </a:p>
          <a:p>
            <a:endParaRPr lang="fi-FI" sz="2800" dirty="0">
              <a:solidFill>
                <a:schemeClr val="bg1"/>
              </a:solidFill>
            </a:endParaRPr>
          </a:p>
          <a:p>
            <a:r>
              <a:rPr lang="fi-FI" sz="2800" dirty="0" smtClean="0">
                <a:solidFill>
                  <a:schemeClr val="bg1"/>
                </a:solidFill>
              </a:rPr>
              <a:t>The </a:t>
            </a:r>
            <a:r>
              <a:rPr lang="fi-FI" sz="2800" dirty="0" err="1" smtClean="0">
                <a:solidFill>
                  <a:schemeClr val="bg1"/>
                </a:solidFill>
              </a:rPr>
              <a:t>body</a:t>
            </a:r>
            <a:r>
              <a:rPr lang="fi-FI" sz="2800" dirty="0" smtClean="0">
                <a:solidFill>
                  <a:schemeClr val="bg1"/>
                </a:solidFill>
              </a:rPr>
              <a:t> of the </a:t>
            </a:r>
            <a:r>
              <a:rPr lang="fi-FI" sz="2800" dirty="0" err="1" smtClean="0">
                <a:solidFill>
                  <a:schemeClr val="bg1"/>
                </a:solidFill>
              </a:rPr>
              <a:t>project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schedule</a:t>
            </a:r>
            <a:r>
              <a:rPr lang="fi-FI" sz="2800" dirty="0" smtClean="0">
                <a:solidFill>
                  <a:schemeClr val="bg1"/>
                </a:solidFill>
              </a:rPr>
              <a:t> is </a:t>
            </a:r>
            <a:r>
              <a:rPr lang="fi-FI" sz="2800" dirty="0" err="1" smtClean="0">
                <a:solidFill>
                  <a:schemeClr val="bg1"/>
                </a:solidFill>
              </a:rPr>
              <a:t>based</a:t>
            </a:r>
            <a:r>
              <a:rPr lang="fi-FI" sz="2800" dirty="0" smtClean="0">
                <a:solidFill>
                  <a:schemeClr val="bg1"/>
                </a:solidFill>
              </a:rPr>
              <a:t> on </a:t>
            </a:r>
            <a:r>
              <a:rPr lang="fi-FI" sz="2800" dirty="0" err="1" smtClean="0">
                <a:solidFill>
                  <a:schemeClr val="bg1"/>
                </a:solidFill>
              </a:rPr>
              <a:t>project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meetings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which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are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held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every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second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weeks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</a:p>
          <a:p>
            <a:endParaRPr lang="fi-FI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197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>
                <a:solidFill>
                  <a:schemeClr val="bg1"/>
                </a:solidFill>
              </a:rPr>
              <a:t>Methods</a:t>
            </a:r>
            <a:r>
              <a:rPr lang="fi-FI" dirty="0" smtClean="0">
                <a:solidFill>
                  <a:schemeClr val="bg1"/>
                </a:solidFill>
              </a:rPr>
              <a:t> and </a:t>
            </a:r>
            <a:r>
              <a:rPr lang="fi-FI" dirty="0" err="1" smtClean="0">
                <a:solidFill>
                  <a:schemeClr val="bg1"/>
                </a:solidFill>
              </a:rPr>
              <a:t>tools</a:t>
            </a:r>
            <a:endParaRPr lang="fi-FI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r>
              <a:rPr lang="fi-FI" sz="2800" dirty="0" err="1" smtClean="0">
                <a:solidFill>
                  <a:schemeClr val="bg1"/>
                </a:solidFill>
              </a:rPr>
              <a:t>Literary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research</a:t>
            </a:r>
            <a:endParaRPr lang="fi-FI" sz="2800" dirty="0" smtClean="0">
              <a:solidFill>
                <a:schemeClr val="bg1"/>
              </a:solidFill>
            </a:endParaRPr>
          </a:p>
          <a:p>
            <a:r>
              <a:rPr lang="fi-FI" sz="2800" dirty="0" err="1" smtClean="0">
                <a:solidFill>
                  <a:schemeClr val="bg1"/>
                </a:solidFill>
              </a:rPr>
              <a:t>Meetings</a:t>
            </a:r>
            <a:r>
              <a:rPr lang="fi-FI" sz="2800" dirty="0" smtClean="0">
                <a:solidFill>
                  <a:schemeClr val="bg1"/>
                </a:solidFill>
              </a:rPr>
              <a:t> and </a:t>
            </a:r>
            <a:r>
              <a:rPr lang="fi-FI" sz="2800" dirty="0" err="1" smtClean="0">
                <a:solidFill>
                  <a:schemeClr val="bg1"/>
                </a:solidFill>
              </a:rPr>
              <a:t>teamwork</a:t>
            </a:r>
            <a:endParaRPr lang="fi-FI" sz="2800" dirty="0" smtClean="0">
              <a:solidFill>
                <a:schemeClr val="bg1"/>
              </a:solidFill>
            </a:endParaRPr>
          </a:p>
          <a:p>
            <a:r>
              <a:rPr lang="fi-FI" sz="2800" dirty="0" err="1" smtClean="0">
                <a:solidFill>
                  <a:schemeClr val="bg1"/>
                </a:solidFill>
              </a:rPr>
              <a:t>Manufacture</a:t>
            </a:r>
            <a:r>
              <a:rPr lang="fi-FI" sz="2800" dirty="0" smtClean="0">
                <a:solidFill>
                  <a:schemeClr val="bg1"/>
                </a:solidFill>
              </a:rPr>
              <a:t> of the </a:t>
            </a:r>
            <a:r>
              <a:rPr lang="fi-FI" sz="2800" dirty="0" err="1" smtClean="0">
                <a:solidFill>
                  <a:schemeClr val="bg1"/>
                </a:solidFill>
              </a:rPr>
              <a:t>prototypes</a:t>
            </a:r>
            <a:endParaRPr lang="fi-FI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06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bg1"/>
                </a:solidFill>
              </a:rPr>
              <a:t>The </a:t>
            </a:r>
            <a:r>
              <a:rPr lang="fi-FI" dirty="0" err="1" smtClean="0">
                <a:solidFill>
                  <a:schemeClr val="bg1"/>
                </a:solidFill>
              </a:rPr>
              <a:t>tea</a:t>
            </a:r>
            <a:r>
              <a:rPr lang="fi-FI" dirty="0" err="1">
                <a:solidFill>
                  <a:schemeClr val="bg1"/>
                </a:solidFill>
              </a:rPr>
              <a:t>m</a:t>
            </a:r>
            <a:endParaRPr lang="fi-FI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800" dirty="0" err="1" smtClean="0">
                <a:solidFill>
                  <a:schemeClr val="bg1"/>
                </a:solidFill>
              </a:rPr>
              <a:t>Students</a:t>
            </a:r>
            <a:r>
              <a:rPr lang="fi-FI" sz="2800" dirty="0" smtClean="0">
                <a:solidFill>
                  <a:schemeClr val="bg1"/>
                </a:solidFill>
              </a:rPr>
              <a:t>: Andreas Stenroth, Eero Heinonen</a:t>
            </a:r>
          </a:p>
          <a:p>
            <a:r>
              <a:rPr lang="fi-FI" sz="2800" dirty="0" smtClean="0">
                <a:solidFill>
                  <a:schemeClr val="bg1"/>
                </a:solidFill>
              </a:rPr>
              <a:t>The </a:t>
            </a:r>
            <a:r>
              <a:rPr lang="fi-FI" sz="2800" dirty="0" err="1" smtClean="0">
                <a:solidFill>
                  <a:schemeClr val="bg1"/>
                </a:solidFill>
              </a:rPr>
              <a:t>guiding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teacher</a:t>
            </a:r>
            <a:r>
              <a:rPr lang="fi-FI" sz="2800" dirty="0" smtClean="0">
                <a:solidFill>
                  <a:schemeClr val="bg1"/>
                </a:solidFill>
              </a:rPr>
              <a:t>: Arto Haapaniemi</a:t>
            </a:r>
          </a:p>
          <a:p>
            <a:r>
              <a:rPr lang="fi-FI" sz="2800" dirty="0" smtClean="0">
                <a:solidFill>
                  <a:schemeClr val="bg1"/>
                </a:solidFill>
              </a:rPr>
              <a:t>The </a:t>
            </a:r>
            <a:r>
              <a:rPr lang="fi-FI" sz="2800" dirty="0" err="1" smtClean="0">
                <a:solidFill>
                  <a:schemeClr val="bg1"/>
                </a:solidFill>
              </a:rPr>
              <a:t>creator</a:t>
            </a:r>
            <a:r>
              <a:rPr lang="fi-FI" sz="2800" dirty="0" smtClean="0">
                <a:solidFill>
                  <a:schemeClr val="bg1"/>
                </a:solidFill>
              </a:rPr>
              <a:t> of the idea: Mr. Kari </a:t>
            </a:r>
            <a:r>
              <a:rPr lang="fi-FI" sz="2800" dirty="0" err="1" smtClean="0">
                <a:solidFill>
                  <a:schemeClr val="bg1"/>
                </a:solidFill>
              </a:rPr>
              <a:t>Delcos</a:t>
            </a:r>
            <a:r>
              <a:rPr lang="fi-FI" sz="2800" dirty="0" smtClean="0">
                <a:solidFill>
                  <a:schemeClr val="bg1"/>
                </a:solidFill>
              </a:rPr>
              <a:t>, an </a:t>
            </a:r>
            <a:r>
              <a:rPr lang="fi-FI" sz="2800" dirty="0" err="1" smtClean="0">
                <a:solidFill>
                  <a:schemeClr val="bg1"/>
                </a:solidFill>
              </a:rPr>
              <a:t>artist</a:t>
            </a:r>
            <a:r>
              <a:rPr lang="fi-FI" sz="2800" dirty="0" smtClean="0">
                <a:solidFill>
                  <a:schemeClr val="bg1"/>
                </a:solidFill>
              </a:rPr>
              <a:t> and a </a:t>
            </a:r>
            <a:r>
              <a:rPr lang="fi-FI" sz="2800" dirty="0" err="1" smtClean="0">
                <a:solidFill>
                  <a:schemeClr val="bg1"/>
                </a:solidFill>
              </a:rPr>
              <a:t>mathematician</a:t>
            </a:r>
            <a:endParaRPr lang="fi-FI" sz="2800" dirty="0" smtClean="0">
              <a:solidFill>
                <a:schemeClr val="bg1"/>
              </a:solidFill>
            </a:endParaRPr>
          </a:p>
          <a:p>
            <a:endParaRPr lang="fi-FI" sz="2800" dirty="0">
              <a:solidFill>
                <a:schemeClr val="bg1"/>
              </a:solidFill>
            </a:endParaRPr>
          </a:p>
          <a:p>
            <a:r>
              <a:rPr lang="fi-FI" sz="2800" dirty="0" smtClean="0">
                <a:solidFill>
                  <a:schemeClr val="bg1"/>
                </a:solidFill>
              </a:rPr>
              <a:t>No </a:t>
            </a:r>
            <a:r>
              <a:rPr lang="fi-FI" sz="2800" dirty="0" err="1" smtClean="0">
                <a:solidFill>
                  <a:schemeClr val="bg1"/>
                </a:solidFill>
              </a:rPr>
              <a:t>project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manager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or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other</a:t>
            </a:r>
            <a:r>
              <a:rPr lang="fi-FI" sz="2800" dirty="0" smtClean="0">
                <a:solidFill>
                  <a:schemeClr val="bg1"/>
                </a:solidFill>
              </a:rPr>
              <a:t> </a:t>
            </a:r>
            <a:r>
              <a:rPr lang="fi-FI" sz="2800" dirty="0" err="1" smtClean="0">
                <a:solidFill>
                  <a:schemeClr val="bg1"/>
                </a:solidFill>
              </a:rPr>
              <a:t>officials</a:t>
            </a:r>
            <a:r>
              <a:rPr lang="fi-FI" sz="2800" dirty="0" smtClean="0">
                <a:solidFill>
                  <a:schemeClr val="bg1"/>
                </a:solidFill>
              </a:rPr>
              <a:t>, just pure </a:t>
            </a:r>
            <a:r>
              <a:rPr lang="fi-FI" sz="2800" dirty="0" err="1" smtClean="0">
                <a:solidFill>
                  <a:schemeClr val="bg1"/>
                </a:solidFill>
              </a:rPr>
              <a:t>teamwork</a:t>
            </a:r>
            <a:r>
              <a:rPr lang="fi-FI" sz="2800" dirty="0" smtClean="0">
                <a:solidFill>
                  <a:schemeClr val="bg1"/>
                </a:solidFill>
              </a:rPr>
              <a:t>…</a:t>
            </a:r>
            <a:endParaRPr lang="fi-FI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04794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83</TotalTime>
  <Words>167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</vt:lpstr>
      <vt:lpstr>Delcos Tiles</vt:lpstr>
      <vt:lpstr>Aperiodic tiles</vt:lpstr>
      <vt:lpstr>PowerPoint Presentation</vt:lpstr>
      <vt:lpstr>The project goals and objectives</vt:lpstr>
      <vt:lpstr>Timetable and stages</vt:lpstr>
      <vt:lpstr>Methods and tools</vt:lpstr>
      <vt:lpstr>The team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Delcos tiles</dc:title>
  <dc:creator>Administrator</dc:creator>
  <cp:lastModifiedBy>Administrator</cp:lastModifiedBy>
  <cp:revision>10</cp:revision>
  <dcterms:created xsi:type="dcterms:W3CDTF">2013-01-29T08:55:07Z</dcterms:created>
  <dcterms:modified xsi:type="dcterms:W3CDTF">2013-02-06T09:15:40Z</dcterms:modified>
</cp:coreProperties>
</file>