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76837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1387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1891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35713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46553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31849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36788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0059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24782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8941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12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63567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702624" cy="936103"/>
          </a:xfrm>
        </p:spPr>
        <p:txBody>
          <a:bodyPr>
            <a:normAutofit/>
          </a:bodyPr>
          <a:lstStyle/>
          <a:p>
            <a:r>
              <a:rPr lang="fi-FI" dirty="0" smtClean="0">
                <a:solidFill>
                  <a:schemeClr val="accent3"/>
                </a:solidFill>
              </a:rPr>
              <a:t>Esittäytyminen</a:t>
            </a:r>
            <a:endParaRPr lang="fi-FI" dirty="0">
              <a:solidFill>
                <a:schemeClr val="accent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772816"/>
            <a:ext cx="7272808" cy="4104456"/>
          </a:xfrm>
        </p:spPr>
        <p:txBody>
          <a:bodyPr/>
          <a:lstStyle/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r>
              <a:rPr lang="fi-FI" dirty="0" smtClean="0"/>
              <a:t>Vastaa esitettyihin kysymyksiin omalta kohdaltasi lyhyesti. Korvaa kysymykset omilla vastauksillasi.</a:t>
            </a:r>
          </a:p>
          <a:p>
            <a:r>
              <a:rPr lang="fi-FI" dirty="0" smtClean="0"/>
              <a:t>Kiitos!</a:t>
            </a:r>
            <a:endParaRPr lang="fi-FI" dirty="0"/>
          </a:p>
        </p:txBody>
      </p:sp>
      <p:pic>
        <p:nvPicPr>
          <p:cNvPr id="5" name="Picture 2" descr="C:\Users\m0502532\Documents\SUMMIT\Final_summi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419067"/>
            <a:ext cx="3024336" cy="2197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24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Elise Vanhanen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000" dirty="0"/>
              <a:t>Olen Elise Vanhanen ja toimin Turun </a:t>
            </a:r>
            <a:r>
              <a:rPr lang="fi-FI" sz="2000" dirty="0" err="1"/>
              <a:t>AMK:n</a:t>
            </a:r>
            <a:r>
              <a:rPr lang="fi-FI" sz="2000" dirty="0"/>
              <a:t> Taideakatemialla täydennyskoulutus- ja palvelupäällikkönä sekä 55 </a:t>
            </a:r>
            <a:r>
              <a:rPr lang="fi-FI" sz="2000" dirty="0" smtClean="0"/>
              <a:t>%:</a:t>
            </a:r>
            <a:r>
              <a:rPr lang="fi-FI" sz="2000" dirty="0" err="1" smtClean="0"/>
              <a:t>sti</a:t>
            </a:r>
            <a:r>
              <a:rPr lang="fi-FI" sz="2000" dirty="0" smtClean="0"/>
              <a:t> Taide </a:t>
            </a:r>
            <a:r>
              <a:rPr lang="fi-FI" sz="2000" dirty="0"/>
              <a:t>työelämän </a:t>
            </a:r>
            <a:r>
              <a:rPr lang="fi-FI" sz="2000" dirty="0" smtClean="0"/>
              <a:t>laadun ja  </a:t>
            </a:r>
            <a:r>
              <a:rPr lang="fi-FI" sz="2000" dirty="0"/>
              <a:t>innovaatiokyvykkyyden lisääjänä – hankkeen Turun osaprojektin </a:t>
            </a:r>
            <a:r>
              <a:rPr lang="fi-FI" sz="2000" dirty="0" smtClean="0"/>
              <a:t>projektikoordinaattorina</a:t>
            </a:r>
            <a:r>
              <a:rPr lang="fi-FI" sz="2000" dirty="0" smtClean="0"/>
              <a:t>.</a:t>
            </a:r>
          </a:p>
          <a:p>
            <a:endParaRPr lang="fi-FI" sz="2000" dirty="0" smtClean="0"/>
          </a:p>
          <a:p>
            <a:endParaRPr lang="fi-FI" sz="2000" dirty="0"/>
          </a:p>
          <a:p>
            <a:r>
              <a:rPr lang="fi-FI" sz="2000" dirty="0"/>
              <a:t>Tuon mukanani mm. taidelähtöisten menetelmien käytettävyyskokemuksia sekä työyhteisön </a:t>
            </a:r>
            <a:r>
              <a:rPr lang="fi-FI" sz="2000" dirty="0" err="1"/>
              <a:t>työhyvinvoinnin</a:t>
            </a:r>
            <a:r>
              <a:rPr lang="fi-FI" sz="2000" dirty="0"/>
              <a:t> että esimies- ja johtamistyön kehittämisen näkökulmasta ja </a:t>
            </a:r>
            <a:r>
              <a:rPr lang="fi-FI" sz="2000" dirty="0" smtClean="0"/>
              <a:t> </a:t>
            </a:r>
            <a:r>
              <a:rPr lang="fi-FI" sz="2000" dirty="0"/>
              <a:t>kokemukseni </a:t>
            </a:r>
            <a:r>
              <a:rPr lang="fi-FI" sz="2000" dirty="0" smtClean="0"/>
              <a:t>Taideakatemian </a:t>
            </a:r>
            <a:r>
              <a:rPr lang="fi-FI" sz="2000" dirty="0" smtClean="0"/>
              <a:t>palvelutoiminta työskentelystä.</a:t>
            </a:r>
            <a:endParaRPr lang="fi-FI" sz="2000" dirty="0"/>
          </a:p>
          <a:p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1556683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TAIKA 1. JA 2.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FontTx/>
              <a:buNone/>
              <a:defRPr/>
            </a:pPr>
            <a:r>
              <a:rPr lang="fi-FI" sz="8000" dirty="0" smtClean="0"/>
              <a:t>Hankkeen fokusalueet:</a:t>
            </a:r>
          </a:p>
          <a:p>
            <a:pPr marL="0" indent="0">
              <a:buFontTx/>
              <a:buNone/>
              <a:defRPr/>
            </a:pPr>
            <a:endParaRPr lang="fi-FI" sz="8000" dirty="0" smtClean="0"/>
          </a:p>
          <a:p>
            <a:pPr marL="0" indent="0">
              <a:buFontTx/>
              <a:buNone/>
              <a:defRPr/>
            </a:pPr>
            <a:r>
              <a:rPr lang="fi-FI" sz="8000" dirty="0" smtClean="0"/>
              <a:t> </a:t>
            </a:r>
            <a:r>
              <a:rPr lang="fi-FI" sz="8000" dirty="0"/>
              <a:t>1. Johtaminen ja esimiestyö </a:t>
            </a:r>
            <a:r>
              <a:rPr lang="fi-FI" sz="8000" dirty="0" smtClean="0"/>
              <a:t>; uusia </a:t>
            </a:r>
            <a:r>
              <a:rPr lang="fi-FI" sz="8000" dirty="0"/>
              <a:t>toimintatapoja innovaatiokykyisyyden, </a:t>
            </a:r>
            <a:r>
              <a:rPr lang="fi-FI" sz="8000" dirty="0" smtClean="0"/>
              <a:t>esimies- ja johtamistyön, hyvinvoinnin </a:t>
            </a:r>
            <a:r>
              <a:rPr lang="fi-FI" sz="8000" dirty="0"/>
              <a:t>ja työelämän laadun parantamiseksi</a:t>
            </a:r>
            <a:r>
              <a:rPr lang="fi-FI" sz="8000" dirty="0" smtClean="0"/>
              <a:t>. (Turun osaprojekti keskittyy)</a:t>
            </a:r>
            <a:endParaRPr lang="fi-FI" sz="8000" dirty="0"/>
          </a:p>
          <a:p>
            <a:pPr marL="0" indent="0">
              <a:buFontTx/>
              <a:buNone/>
              <a:defRPr/>
            </a:pPr>
            <a:endParaRPr lang="fi-FI" sz="8000" dirty="0"/>
          </a:p>
          <a:p>
            <a:pPr marL="0" indent="0">
              <a:buFontTx/>
              <a:buNone/>
              <a:defRPr/>
            </a:pPr>
            <a:r>
              <a:rPr lang="fi-FI" sz="8000" dirty="0"/>
              <a:t>2. </a:t>
            </a:r>
            <a:r>
              <a:rPr lang="fi-FI" sz="8000" dirty="0" err="1"/>
              <a:t>Mentorointijärjestelmän</a:t>
            </a:r>
            <a:r>
              <a:rPr lang="fi-FI" sz="8000" dirty="0"/>
              <a:t> </a:t>
            </a:r>
            <a:r>
              <a:rPr lang="fi-FI" sz="8000" dirty="0" smtClean="0"/>
              <a:t>kehittäminen; </a:t>
            </a:r>
            <a:r>
              <a:rPr lang="fi-FI" sz="8000" dirty="0" err="1" smtClean="0"/>
              <a:t>moniammatillinen</a:t>
            </a:r>
            <a:r>
              <a:rPr lang="fi-FI" sz="8000" dirty="0" smtClean="0"/>
              <a:t> työskentely, menetelmien </a:t>
            </a:r>
            <a:r>
              <a:rPr lang="fi-FI" sz="8000" dirty="0"/>
              <a:t>juurruttaminen.</a:t>
            </a:r>
          </a:p>
          <a:p>
            <a:pPr marL="0" indent="0">
              <a:buFontTx/>
              <a:buNone/>
              <a:defRPr/>
            </a:pPr>
            <a:endParaRPr lang="fi-FI" sz="8000" dirty="0"/>
          </a:p>
          <a:p>
            <a:pPr marL="0" indent="0">
              <a:buFontTx/>
              <a:buNone/>
              <a:defRPr/>
            </a:pPr>
            <a:r>
              <a:rPr lang="fi-FI" sz="8000" dirty="0"/>
              <a:t>3. Vaikutukset, vaikuttavuuden </a:t>
            </a:r>
            <a:r>
              <a:rPr lang="fi-FI" sz="8000" dirty="0" smtClean="0"/>
              <a:t>arviointi; laadullinen </a:t>
            </a:r>
            <a:r>
              <a:rPr lang="fi-FI" sz="8000" dirty="0" err="1" smtClean="0"/>
              <a:t>kriteeristö</a:t>
            </a:r>
            <a:r>
              <a:rPr lang="fi-FI" sz="8000" dirty="0"/>
              <a:t>, mittarit.</a:t>
            </a:r>
          </a:p>
          <a:p>
            <a:pPr>
              <a:defRPr/>
            </a:pPr>
            <a:endParaRPr lang="fi-FI" sz="8000" dirty="0"/>
          </a:p>
          <a:p>
            <a:pPr marL="0" indent="0">
              <a:buFontTx/>
              <a:buNone/>
              <a:defRPr/>
            </a:pPr>
            <a:r>
              <a:rPr lang="fi-FI" sz="8000" dirty="0"/>
              <a:t>4. </a:t>
            </a:r>
            <a:r>
              <a:rPr lang="fi-FI" sz="8000" dirty="0" smtClean="0"/>
              <a:t>Mallinnus; kuvataan </a:t>
            </a:r>
            <a:r>
              <a:rPr lang="fi-FI" sz="8000" dirty="0"/>
              <a:t>taiteellisen työprosessin vaiheet ja tarkastellaan niitä johtamisen kehittämistyön välineinä. Vaiheittain etenevän työprosessin hyvät käytännöt mallinnetaan osaksi johtamis- ja kehittämistyötä.</a:t>
            </a:r>
          </a:p>
          <a:p>
            <a:pPr marL="0" indent="0">
              <a:buNone/>
            </a:pPr>
            <a:endParaRPr lang="fi-FI" sz="11200" dirty="0" smtClean="0"/>
          </a:p>
          <a:p>
            <a:pPr marL="0" indent="0">
              <a:buNone/>
            </a:pPr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91298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TAIKA 1. ja 2. </a:t>
            </a:r>
            <a:r>
              <a:rPr lang="fi-FI" dirty="0" smtClean="0"/>
              <a:t>kohderyhmät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sz="2600" dirty="0" smtClean="0"/>
              <a:t>Yritysten ja organisaatioiden esimiehet/työyhteisö </a:t>
            </a:r>
            <a:r>
              <a:rPr lang="fi-FI" sz="2600" dirty="0"/>
              <a:t>– työyhteisön </a:t>
            </a:r>
            <a:r>
              <a:rPr lang="fi-FI" sz="2600" dirty="0" smtClean="0"/>
              <a:t>kehittäjät </a:t>
            </a:r>
            <a:r>
              <a:rPr lang="fi-FI" sz="2600" dirty="0"/>
              <a:t>– </a:t>
            </a:r>
            <a:r>
              <a:rPr lang="fi-FI" sz="2600" dirty="0" smtClean="0"/>
              <a:t>taiteilijat</a:t>
            </a:r>
          </a:p>
          <a:p>
            <a:endParaRPr lang="fi-FI" sz="2600" dirty="0"/>
          </a:p>
          <a:p>
            <a:r>
              <a:rPr lang="fi-FI" sz="2600" dirty="0"/>
              <a:t>Uudistetaan yrityksen johtamis- ja kehittämistyötä taidelähtöisten menetelmien kautta</a:t>
            </a:r>
          </a:p>
          <a:p>
            <a:endParaRPr lang="fi-FI" sz="2600" dirty="0"/>
          </a:p>
          <a:p>
            <a:r>
              <a:rPr lang="fi-FI" sz="2600" dirty="0"/>
              <a:t>Kehitetään olemassa olevia taidelähtöisiä menetelmiä käytettävämpään muotoon ja tuodaan uusia taidemuotoja </a:t>
            </a:r>
            <a:r>
              <a:rPr lang="fi-FI" sz="2400" dirty="0"/>
              <a:t>kehitysalustalle</a:t>
            </a:r>
          </a:p>
          <a:p>
            <a:endParaRPr lang="fi-FI" sz="2600" dirty="0"/>
          </a:p>
          <a:p>
            <a:r>
              <a:rPr lang="fi-FI" sz="2600" dirty="0"/>
              <a:t>Uusia toimintatapoja - ja muotoja henkilöstöjohtamiseen</a:t>
            </a:r>
          </a:p>
          <a:p>
            <a:endParaRPr lang="fi-FI" sz="2600" dirty="0"/>
          </a:p>
          <a:p>
            <a:r>
              <a:rPr lang="fi-FI" sz="2600" dirty="0"/>
              <a:t>Luovuutta tukevat toimintatavat työyhteisön arkeen</a:t>
            </a:r>
          </a:p>
          <a:p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589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”</a:t>
            </a:r>
            <a:r>
              <a:rPr lang="fi-FI" sz="3600" dirty="0" smtClean="0"/>
              <a:t>Tanssin, laulan – missä ja milloinka vain”</a:t>
            </a:r>
            <a:endParaRPr lang="fi-FI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135" y="1600200"/>
            <a:ext cx="6801729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2620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SUMMITISTA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sz="2400" dirty="0" smtClean="0"/>
              <a:t>Taidelähtöiset interventiot, taidelähtöiset työmenetelmät, taidetyöpajat, luovat menetelmät, toiminnalliset menetelmät, luovat prosessit, </a:t>
            </a:r>
            <a:r>
              <a:rPr lang="fi-FI" sz="2400" dirty="0" smtClean="0"/>
              <a:t>taideperusteiset menetelmät, teatterilähtöiset menetelmät?</a:t>
            </a:r>
          </a:p>
          <a:p>
            <a:endParaRPr lang="fi-FI" sz="2400" dirty="0"/>
          </a:p>
          <a:p>
            <a:endParaRPr lang="fi-FI" sz="2400" dirty="0" smtClean="0"/>
          </a:p>
          <a:p>
            <a:r>
              <a:rPr lang="fi-FI" sz="2400" dirty="0" smtClean="0"/>
              <a:t>Miten pääsemme työpaikoille, miten vakuutamme johtajat</a:t>
            </a:r>
            <a:r>
              <a:rPr lang="fi-FI" sz="2400" dirty="0" smtClean="0"/>
              <a:t>?</a:t>
            </a:r>
          </a:p>
          <a:p>
            <a:endParaRPr lang="fi-FI" sz="2400" dirty="0"/>
          </a:p>
          <a:p>
            <a:endParaRPr lang="fi-FI" sz="2200" dirty="0" smtClean="0"/>
          </a:p>
          <a:p>
            <a:endParaRPr lang="fi-FI" sz="2400" dirty="0" smtClean="0"/>
          </a:p>
          <a:p>
            <a:r>
              <a:rPr lang="fi-FI" sz="2400" dirty="0"/>
              <a:t>T</a:t>
            </a:r>
            <a:r>
              <a:rPr lang="fi-FI" sz="2400" dirty="0" smtClean="0"/>
              <a:t>aiteilijan palveluviestintä, yhteinen kieli, palvelun paketointi, palvelumuotoilu?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17083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250</Words>
  <Application>Microsoft Office PowerPoint</Application>
  <PresentationFormat>Näytössä katseltava diaesitys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6</vt:i4>
      </vt:variant>
    </vt:vector>
  </HeadingPairs>
  <TitlesOfParts>
    <vt:vector size="7" baseType="lpstr">
      <vt:lpstr>Office Theme</vt:lpstr>
      <vt:lpstr>Esittäytyminen</vt:lpstr>
      <vt:lpstr>Elise Vanhanen</vt:lpstr>
      <vt:lpstr>TAIKA 1. JA 2.</vt:lpstr>
      <vt:lpstr>TAIKA 1. ja 2. kohderyhmät</vt:lpstr>
      <vt:lpstr>”Tanssin, laulan – missä ja milloinka vain”</vt:lpstr>
      <vt:lpstr>SUMMITISTA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Esittely-sarja</dc:title>
  <dc:creator>Administrator</dc:creator>
  <cp:lastModifiedBy>Vanhanen Elise</cp:lastModifiedBy>
  <cp:revision>22</cp:revision>
  <dcterms:created xsi:type="dcterms:W3CDTF">2013-03-15T12:02:28Z</dcterms:created>
  <dcterms:modified xsi:type="dcterms:W3CDTF">2013-04-22T11:52:33Z</dcterms:modified>
</cp:coreProperties>
</file>