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61" r:id="rId12"/>
    <p:sldId id="271" r:id="rId13"/>
    <p:sldId id="272" r:id="rId14"/>
    <p:sldId id="273" r:id="rId15"/>
    <p:sldId id="274" r:id="rId16"/>
    <p:sldId id="275" r:id="rId17"/>
    <p:sldId id="262" r:id="rId1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510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6C326-85D8-4370-B5D0-2F7EC7F44CDE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C4680-C9B6-4D7C-B88E-8D97E508354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6294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25719" y="685728"/>
            <a:ext cx="5006564" cy="3428634"/>
          </a:xfrm>
          <a:ln/>
        </p:spPr>
      </p:sp>
      <p:sp>
        <p:nvSpPr>
          <p:cNvPr id="1413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smtClean="0"/>
              <a:t>Kehitetään kulttuuripalvelujen tavoitettavuutta ja vaikuttavuutta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25719" y="685728"/>
            <a:ext cx="5006564" cy="3428634"/>
          </a:xfrm>
          <a:ln/>
        </p:spPr>
      </p:sp>
      <p:sp>
        <p:nvSpPr>
          <p:cNvPr id="147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smtClean="0"/>
              <a:t>luoda yhteyksiä lakisääteisiä kulttuuripalveluja tarjoavien toimijoiden ja alan koulutusta järjestävän Metropolian välille</a:t>
            </a:r>
          </a:p>
          <a:p>
            <a:pPr eaLnBrk="1" hangingPunct="1"/>
            <a:r>
              <a:rPr lang="fi-FI" smtClean="0"/>
              <a:t>tavoittaa etenkin ne kaupunkilaiset, jotka jäävät kulttuuri- ja taidekokemusten katvealueelle, kuten lapset, nuoret, maahanmuuttajat ja vanhukset.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Vastaa esitettyihin kysymyksiin omalta kohdaltasi lyhyesti. Korvaa kysymykset omilla vastauksillasi.</a:t>
            </a:r>
          </a:p>
          <a:p>
            <a:r>
              <a:rPr lang="fi-FI" dirty="0" smtClean="0"/>
              <a:t>Kiitos!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4287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571500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00012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428750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85737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8" name="Otsikko 9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4000" b="1" smtClean="0"/>
              <a:t>How?</a:t>
            </a:r>
            <a:r>
              <a:rPr lang="en-GB" sz="4000" smtClean="0"/>
              <a:t/>
            </a:r>
            <a:br>
              <a:rPr lang="en-GB" sz="4000" smtClean="0"/>
            </a:br>
            <a:endParaRPr lang="fi-FI" sz="4000" b="1" i="1" smtClean="0"/>
          </a:p>
        </p:txBody>
      </p:sp>
      <p:sp>
        <p:nvSpPr>
          <p:cNvPr id="151559" name="Content Placeholder 12"/>
          <p:cNvSpPr>
            <a:spLocks noGrp="1"/>
          </p:cNvSpPr>
          <p:nvPr>
            <p:ph sz="half" idx="4294967295"/>
          </p:nvPr>
        </p:nvSpPr>
        <p:spPr>
          <a:xfrm>
            <a:off x="1692275" y="1557338"/>
            <a:ext cx="5832475" cy="4464050"/>
          </a:xfrm>
        </p:spPr>
        <p:txBody>
          <a:bodyPr/>
          <a:lstStyle/>
          <a:p>
            <a:pPr eaLnBrk="1" hangingPunct="1"/>
            <a:r>
              <a:rPr lang="en-GB" smtClean="0"/>
              <a:t>work life projects in a close contact with educational and cultural life in the area. </a:t>
            </a:r>
          </a:p>
          <a:p>
            <a:pPr eaLnBrk="1" hangingPunct="1"/>
            <a:r>
              <a:rPr lang="en-GB" smtClean="0"/>
              <a:t>developing the education of instrumental teachers and the early childhood music teachers</a:t>
            </a:r>
            <a:endParaRPr lang="fi-FI" smtClean="0"/>
          </a:p>
        </p:txBody>
      </p:sp>
      <p:sp>
        <p:nvSpPr>
          <p:cNvPr id="151560" name="TextBox 15"/>
          <p:cNvSpPr txBox="1">
            <a:spLocks noChangeArrowheads="1"/>
          </p:cNvSpPr>
          <p:nvPr/>
        </p:nvSpPr>
        <p:spPr bwMode="auto">
          <a:xfrm>
            <a:off x="3714750" y="65722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fi-FI" sz="180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50" y="6429375"/>
            <a:ext cx="1493838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2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Kulttuurisilta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Hanke/idea käytännössä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Kerro hankkeessasi/muussa työssäsi käytetyistä tärkeimmistä menetelmistä ja työmuodoista</a:t>
            </a:r>
          </a:p>
          <a:p>
            <a:endParaRPr lang="fi-FI" dirty="0"/>
          </a:p>
          <a:p>
            <a:endParaRPr lang="fi-FI" dirty="0" smtClean="0"/>
          </a:p>
          <a:p>
            <a:r>
              <a:rPr lang="fi-FI" sz="2800" i="1" dirty="0"/>
              <a:t>Jos sinulta löytyy </a:t>
            </a:r>
            <a:r>
              <a:rPr lang="fi-FI" sz="2800" i="1" dirty="0" smtClean="0"/>
              <a:t>muutama havainnollinen </a:t>
            </a:r>
            <a:r>
              <a:rPr lang="fi-FI" sz="2800" i="1" dirty="0"/>
              <a:t>tai muuten vaan </a:t>
            </a:r>
            <a:r>
              <a:rPr lang="fi-FI" sz="2800" i="1" dirty="0" smtClean="0"/>
              <a:t>kiva valokuva liittyen </a:t>
            </a:r>
            <a:r>
              <a:rPr lang="fi-FI" sz="2800" i="1" dirty="0"/>
              <a:t>hankkeeseesi tai ideaasi, </a:t>
            </a:r>
            <a:r>
              <a:rPr lang="fi-FI" sz="2800" i="1" dirty="0" smtClean="0"/>
              <a:t>voit </a:t>
            </a:r>
            <a:r>
              <a:rPr lang="fi-FI" sz="2800" i="1" smtClean="0"/>
              <a:t>liittää ne mukaan </a:t>
            </a:r>
            <a:r>
              <a:rPr lang="fi-FI" sz="2800" i="1" dirty="0" smtClean="0"/>
              <a:t>esitykseen</a:t>
            </a:r>
            <a:endParaRPr lang="fi-FI" sz="2800" i="1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i-FI" smtClean="0"/>
          </a:p>
        </p:txBody>
      </p:sp>
      <p:pic>
        <p:nvPicPr>
          <p:cNvPr id="32771" name="Picture 3" descr="_MG_96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6" descr="Juhlatuulella250209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00213"/>
            <a:ext cx="4176713" cy="4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03" name="Picture 5" descr="Juhlatuulella250209 1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73238"/>
            <a:ext cx="4535487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i-FI" smtClean="0"/>
          </a:p>
        </p:txBody>
      </p:sp>
      <p:pic>
        <p:nvPicPr>
          <p:cNvPr id="41987" name="Picture 3" descr="_MG_004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i-FI" smtClean="0"/>
          </a:p>
        </p:txBody>
      </p:sp>
      <p:pic>
        <p:nvPicPr>
          <p:cNvPr id="259075" name="Picture 2" descr="IMG_16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825"/>
            <a:ext cx="9144000" cy="610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i-FI" smtClean="0"/>
          </a:p>
        </p:txBody>
      </p:sp>
      <p:pic>
        <p:nvPicPr>
          <p:cNvPr id="40963" name="Picture 2" descr="_MG_81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Koulutuskonseptit</a:t>
            </a:r>
          </a:p>
          <a:p>
            <a:pPr lvl="1"/>
            <a:r>
              <a:rPr lang="fi-FI" dirty="0" smtClean="0"/>
              <a:t>Taide yhteisön tukena (</a:t>
            </a:r>
            <a:r>
              <a:rPr lang="fi-FI" dirty="0" err="1" smtClean="0"/>
              <a:t>Metropolian</a:t>
            </a:r>
            <a:r>
              <a:rPr lang="fi-FI" dirty="0" smtClean="0"/>
              <a:t> erikoistumisopinnot lv 13-14)</a:t>
            </a:r>
            <a:endParaRPr lang="fi-FI" dirty="0" smtClean="0"/>
          </a:p>
          <a:p>
            <a:r>
              <a:rPr lang="fi-FI" dirty="0" smtClean="0"/>
              <a:t>Yleisöyhteistyökonseptit</a:t>
            </a:r>
          </a:p>
          <a:p>
            <a:pPr lvl="1"/>
            <a:r>
              <a:rPr lang="fi-FI" dirty="0" smtClean="0"/>
              <a:t>Konserttikeskustelut</a:t>
            </a:r>
          </a:p>
          <a:p>
            <a:pPr lvl="1"/>
            <a:r>
              <a:rPr lang="fi-FI" dirty="0" smtClean="0"/>
              <a:t>Aamupäivä musiikin seurassa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Laura </a:t>
            </a:r>
            <a:r>
              <a:rPr lang="fi-FI" dirty="0" err="1" smtClean="0"/>
              <a:t>Huhtinen-Hildén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fi-FI" dirty="0" smtClean="0"/>
          </a:p>
          <a:p>
            <a:r>
              <a:rPr lang="fi-FI" dirty="0" smtClean="0"/>
              <a:t>FT, </a:t>
            </a:r>
            <a:r>
              <a:rPr lang="fi-FI" dirty="0" err="1" smtClean="0"/>
              <a:t>MuM</a:t>
            </a:r>
            <a:r>
              <a:rPr lang="fi-FI" dirty="0" smtClean="0"/>
              <a:t>, musiikkiterapeutti</a:t>
            </a:r>
          </a:p>
          <a:p>
            <a:r>
              <a:rPr lang="fi-FI" dirty="0" smtClean="0"/>
              <a:t>Musiikkikasvatuksen lehtori, projektipäällikkö (taiteen soveltava käyttö ja tämän teema-alueen kehittäminen </a:t>
            </a:r>
            <a:r>
              <a:rPr lang="fi-FI" dirty="0" err="1" smtClean="0"/>
              <a:t>Metropoliassa</a:t>
            </a:r>
            <a:r>
              <a:rPr lang="fi-FI" dirty="0" smtClean="0"/>
              <a:t>)</a:t>
            </a:r>
            <a:endParaRPr lang="fi-FI" dirty="0" smtClean="0"/>
          </a:p>
          <a:p>
            <a:r>
              <a:rPr lang="fi-FI" dirty="0" smtClean="0"/>
              <a:t>Taiteen hyvinvointivaikutuksia hyödyntävän ammattitaidon kehittäminen, Taiteen soveltavan käytön mahdollisuudet, asiantuntijuus, oppiminen, koulutuksen kehittäminen paremmin oppimista tukevaksi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420938"/>
            <a:ext cx="5761037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14313"/>
            <a:ext cx="17176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7" name="Text Placeholder 9"/>
          <p:cNvSpPr>
            <a:spLocks noGrp="1"/>
          </p:cNvSpPr>
          <p:nvPr>
            <p:ph type="body" idx="4294967295"/>
          </p:nvPr>
        </p:nvSpPr>
        <p:spPr>
          <a:xfrm>
            <a:off x="1042988" y="6165850"/>
            <a:ext cx="6643687" cy="477838"/>
          </a:xfrm>
        </p:spPr>
        <p:txBody>
          <a:bodyPr anchor="b"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fi-FI" sz="1200" smtClean="0">
                <a:solidFill>
                  <a:srgbClr val="7F7F7F"/>
                </a:solidFill>
              </a:rPr>
              <a:t>© The ”CultureBridge”Project 2008 |Helsinki Metropolia University of Applied Sciences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fi-FI" sz="1200" smtClean="0">
                <a:solidFill>
                  <a:srgbClr val="7F7F7F"/>
                </a:solidFill>
              </a:rPr>
              <a:t>Laura Huhtinen-Hildén</a:t>
            </a:r>
          </a:p>
        </p:txBody>
      </p:sp>
      <p:pic>
        <p:nvPicPr>
          <p:cNvPr id="13926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263"/>
            <a:ext cx="8964613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1" name="Picture 8" descr="Musiikin koulutusohjelm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263"/>
            <a:ext cx="20510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3" name="Picture 9" descr="leverageEU_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2533650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4" name="Picture 10" descr="alue_E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33375"/>
            <a:ext cx="28082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852738"/>
            <a:ext cx="8002587" cy="32734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4400" b="1" smtClean="0"/>
              <a:t>The “CultureBridge” Project</a:t>
            </a:r>
          </a:p>
          <a:p>
            <a:pPr algn="ctr" eaLnBrk="1" hangingPunct="1">
              <a:buFontTx/>
              <a:buNone/>
            </a:pPr>
            <a:endParaRPr lang="en-GB" sz="4400" b="1" smtClean="0"/>
          </a:p>
          <a:p>
            <a:pPr algn="ctr" eaLnBrk="1" hangingPunct="1">
              <a:buFontTx/>
              <a:buNone/>
            </a:pPr>
            <a:r>
              <a:rPr lang="en-GB" b="1" i="1" smtClean="0"/>
              <a:t>Department of Music </a:t>
            </a:r>
          </a:p>
          <a:p>
            <a:pPr algn="ctr" eaLnBrk="1" hangingPunct="1">
              <a:buFontTx/>
              <a:buNone/>
            </a:pPr>
            <a:r>
              <a:rPr lang="en-GB" b="1" i="1" smtClean="0"/>
              <a:t>Helsinki Metropolia University of Applied Sciences</a:t>
            </a:r>
            <a:r>
              <a:rPr lang="en-GB" smtClean="0"/>
              <a:t> </a:t>
            </a:r>
            <a:endParaRPr lang="fi-FI" smtClean="0"/>
          </a:p>
        </p:txBody>
      </p:sp>
      <p:pic>
        <p:nvPicPr>
          <p:cNvPr id="140290" name="Picture 4"/>
          <p:cNvPicPr>
            <a:picLocks noChangeAspect="1" noChangeArrowheads="1"/>
          </p:cNvPicPr>
          <p:nvPr>
            <p:ph type="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476250"/>
            <a:ext cx="8208963" cy="1296988"/>
          </a:xfrm>
        </p:spPr>
      </p:pic>
      <p:pic>
        <p:nvPicPr>
          <p:cNvPr id="14029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661025"/>
            <a:ext cx="17176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4287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3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571500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3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00012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428750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1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85737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2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765175"/>
            <a:ext cx="5329237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3" name="Content Placeholder 12"/>
          <p:cNvSpPr>
            <a:spLocks noGrp="1"/>
          </p:cNvSpPr>
          <p:nvPr>
            <p:ph sz="half" idx="4294967295"/>
          </p:nvPr>
        </p:nvSpPr>
        <p:spPr>
          <a:xfrm>
            <a:off x="1116013" y="1773238"/>
            <a:ext cx="5286375" cy="3902075"/>
          </a:xfrm>
        </p:spPr>
        <p:txBody>
          <a:bodyPr/>
          <a:lstStyle/>
          <a:p>
            <a:pPr eaLnBrk="1" hangingPunct="1"/>
            <a:r>
              <a:rPr lang="en-GB" sz="2400" b="1" i="1" smtClean="0"/>
              <a:t>The CultureBridge joins four cities (Helsinki, Espoo, Vantaa and Kauniainen) in a project that aims to develop new models for broadening the use of music and arts education.</a:t>
            </a:r>
            <a:r>
              <a:rPr lang="fi-FI" sz="2400" smtClean="0"/>
              <a:t> </a:t>
            </a:r>
            <a:endParaRPr lang="fi-FI" sz="2400" b="1" i="1" smtClean="0"/>
          </a:p>
          <a:p>
            <a:pPr eaLnBrk="1" hangingPunct="1"/>
            <a:r>
              <a:rPr lang="en-GB" sz="2400" b="1" i="1" smtClean="0"/>
              <a:t>This project is financed by the European Regional Development Fund and  the State Provincial Office of Southern Finland.</a:t>
            </a:r>
            <a:r>
              <a:rPr lang="fi-FI" sz="2400" smtClean="0"/>
              <a:t> </a:t>
            </a:r>
          </a:p>
        </p:txBody>
      </p:sp>
      <p:sp>
        <p:nvSpPr>
          <p:cNvPr id="142344" name="TextBox 15"/>
          <p:cNvSpPr txBox="1">
            <a:spLocks noChangeArrowheads="1"/>
          </p:cNvSpPr>
          <p:nvPr/>
        </p:nvSpPr>
        <p:spPr bwMode="auto">
          <a:xfrm>
            <a:off x="3714750" y="65722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fi-FI" sz="180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50" y="6429375"/>
            <a:ext cx="1493838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2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Kulttuurisilta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4287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571500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00012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428750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1857375"/>
            <a:ext cx="2143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90" name="Otsikko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4000" b="1" smtClean="0"/>
              <a:t>Why?</a:t>
            </a:r>
            <a:endParaRPr lang="fi-FI" sz="4000" b="1" smtClean="0"/>
          </a:p>
        </p:txBody>
      </p:sp>
      <p:sp>
        <p:nvSpPr>
          <p:cNvPr id="144391" name="Content Placeholder 12"/>
          <p:cNvSpPr>
            <a:spLocks noGrp="1"/>
          </p:cNvSpPr>
          <p:nvPr>
            <p:ph sz="half" idx="4294967295"/>
          </p:nvPr>
        </p:nvSpPr>
        <p:spPr>
          <a:xfrm>
            <a:off x="395288" y="1557338"/>
            <a:ext cx="7632700" cy="4568825"/>
          </a:xfrm>
        </p:spPr>
        <p:txBody>
          <a:bodyPr/>
          <a:lstStyle/>
          <a:p>
            <a:r>
              <a:rPr lang="en-GB" sz="4000" smtClean="0"/>
              <a:t>music for good life</a:t>
            </a:r>
          </a:p>
          <a:p>
            <a:r>
              <a:rPr lang="en-GB" sz="4000" smtClean="0"/>
              <a:t>arts/culture fails to reach </a:t>
            </a:r>
          </a:p>
          <a:p>
            <a:r>
              <a:rPr lang="en-GB" sz="4000" smtClean="0"/>
              <a:t>development of new means</a:t>
            </a:r>
          </a:p>
          <a:p>
            <a:r>
              <a:rPr lang="en-GB" sz="4000" smtClean="0"/>
              <a:t>changing professional roles</a:t>
            </a:r>
          </a:p>
          <a:p>
            <a:r>
              <a:rPr lang="en-GB" sz="4000" smtClean="0"/>
              <a:t>challenges to the education</a:t>
            </a:r>
          </a:p>
          <a:p>
            <a:r>
              <a:rPr lang="en-GB" sz="4000" smtClean="0"/>
              <a:t>interaction with the working life</a:t>
            </a:r>
            <a:endParaRPr lang="fi-FI" sz="4000" smtClean="0"/>
          </a:p>
        </p:txBody>
      </p:sp>
      <p:sp>
        <p:nvSpPr>
          <p:cNvPr id="144392" name="TextBox 15"/>
          <p:cNvSpPr txBox="1">
            <a:spLocks noChangeArrowheads="1"/>
          </p:cNvSpPr>
          <p:nvPr/>
        </p:nvSpPr>
        <p:spPr bwMode="auto">
          <a:xfrm>
            <a:off x="3714750" y="65722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fi-FI" sz="180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50" y="6429375"/>
            <a:ext cx="1493838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2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Kulttuurisilta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TextBox 15"/>
          <p:cNvSpPr txBox="1">
            <a:spLocks noChangeArrowheads="1"/>
          </p:cNvSpPr>
          <p:nvPr/>
        </p:nvSpPr>
        <p:spPr bwMode="auto">
          <a:xfrm>
            <a:off x="3714750" y="65722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fi-FI" sz="180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50" y="6429375"/>
            <a:ext cx="1493838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2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Kulttuurisilta 2008</a:t>
            </a:r>
          </a:p>
        </p:txBody>
      </p:sp>
      <p:pic>
        <p:nvPicPr>
          <p:cNvPr id="145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5724525" cy="42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813" y="1268413"/>
            <a:ext cx="3913187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3" name="TextBox 13"/>
          <p:cNvSpPr txBox="1">
            <a:spLocks noChangeArrowheads="1"/>
          </p:cNvSpPr>
          <p:nvPr/>
        </p:nvSpPr>
        <p:spPr bwMode="auto">
          <a:xfrm>
            <a:off x="5435600" y="1844675"/>
            <a:ext cx="3671888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4000"/>
              <a:t>New means and models for music education in the society</a:t>
            </a:r>
            <a:endParaRPr lang="fi-FI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TextBox 15"/>
          <p:cNvSpPr txBox="1">
            <a:spLocks noChangeArrowheads="1"/>
          </p:cNvSpPr>
          <p:nvPr/>
        </p:nvSpPr>
        <p:spPr bwMode="auto">
          <a:xfrm>
            <a:off x="3714750" y="65722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fi-FI" sz="180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50" y="6429375"/>
            <a:ext cx="1493838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2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Kulttuurisilta 2008</a:t>
            </a:r>
          </a:p>
        </p:txBody>
      </p:sp>
      <p:sp>
        <p:nvSpPr>
          <p:cNvPr id="146435" name="TextBox 13"/>
          <p:cNvSpPr txBox="1">
            <a:spLocks noChangeArrowheads="1"/>
          </p:cNvSpPr>
          <p:nvPr/>
        </p:nvSpPr>
        <p:spPr bwMode="auto">
          <a:xfrm>
            <a:off x="6286500" y="2571750"/>
            <a:ext cx="15716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”Luovuus </a:t>
            </a:r>
          </a:p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osana</a:t>
            </a:r>
          </a:p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kasvua”</a:t>
            </a:r>
          </a:p>
        </p:txBody>
      </p:sp>
      <p:sp>
        <p:nvSpPr>
          <p:cNvPr id="146436" name="TextBox 8"/>
          <p:cNvSpPr txBox="1">
            <a:spLocks noChangeArrowheads="1"/>
          </p:cNvSpPr>
          <p:nvPr/>
        </p:nvSpPr>
        <p:spPr bwMode="auto">
          <a:xfrm>
            <a:off x="6215063" y="2357438"/>
            <a:ext cx="1579562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”Liikunta</a:t>
            </a:r>
          </a:p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on</a:t>
            </a:r>
          </a:p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terveellinen</a:t>
            </a:r>
          </a:p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tapa</a:t>
            </a:r>
          </a:p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leikkiä.”</a:t>
            </a:r>
          </a:p>
        </p:txBody>
      </p:sp>
      <p:pic>
        <p:nvPicPr>
          <p:cNvPr id="1464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75"/>
            <a:ext cx="48577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285875"/>
            <a:ext cx="38576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9" name="TextBox 11"/>
          <p:cNvSpPr txBox="1">
            <a:spLocks noChangeArrowheads="1"/>
          </p:cNvSpPr>
          <p:nvPr/>
        </p:nvSpPr>
        <p:spPr bwMode="auto">
          <a:xfrm>
            <a:off x="5148263" y="1484313"/>
            <a:ext cx="361156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buClr>
                <a:schemeClr val="tx1"/>
              </a:buClr>
            </a:pPr>
            <a:r>
              <a:rPr lang="en-GB" sz="4000"/>
              <a:t>Working methods to meet the needs of each individual</a:t>
            </a:r>
            <a:endParaRPr lang="fi-FI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TextBox 15"/>
          <p:cNvSpPr txBox="1">
            <a:spLocks noChangeArrowheads="1"/>
          </p:cNvSpPr>
          <p:nvPr/>
        </p:nvSpPr>
        <p:spPr bwMode="auto">
          <a:xfrm>
            <a:off x="3714750" y="65722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fi-FI" sz="180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50" y="6429375"/>
            <a:ext cx="1493838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2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Kulttuurisilta 2008</a:t>
            </a:r>
          </a:p>
        </p:txBody>
      </p:sp>
      <p:sp>
        <p:nvSpPr>
          <p:cNvPr id="148483" name="TextBox 13"/>
          <p:cNvSpPr txBox="1">
            <a:spLocks noChangeArrowheads="1"/>
          </p:cNvSpPr>
          <p:nvPr/>
        </p:nvSpPr>
        <p:spPr bwMode="auto">
          <a:xfrm>
            <a:off x="6286500" y="2571750"/>
            <a:ext cx="15716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”Luovuus </a:t>
            </a:r>
          </a:p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osana</a:t>
            </a:r>
          </a:p>
          <a:p>
            <a:pPr algn="ctr"/>
            <a:r>
              <a:rPr lang="fi-FI" sz="2800">
                <a:solidFill>
                  <a:schemeClr val="bg1"/>
                </a:solidFill>
                <a:latin typeface="Abadi MT Condensed Light"/>
              </a:rPr>
              <a:t>kasvua”</a:t>
            </a:r>
          </a:p>
        </p:txBody>
      </p:sp>
      <p:pic>
        <p:nvPicPr>
          <p:cNvPr id="148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75"/>
            <a:ext cx="664527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285875"/>
            <a:ext cx="38576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6" name="TextBox 8"/>
          <p:cNvSpPr txBox="1">
            <a:spLocks noChangeArrowheads="1"/>
          </p:cNvSpPr>
          <p:nvPr/>
        </p:nvSpPr>
        <p:spPr bwMode="auto">
          <a:xfrm>
            <a:off x="5580063" y="1670050"/>
            <a:ext cx="33845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chemeClr val="tx1"/>
              </a:buClr>
            </a:pPr>
            <a:r>
              <a:rPr lang="en-GB"/>
              <a:t>New ways to develop the education of future music pedagogues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341</Words>
  <Application>Microsoft Office PowerPoint</Application>
  <PresentationFormat>On-screen Show (4:3)</PresentationFormat>
  <Paragraphs>63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Esittäytyminen</vt:lpstr>
      <vt:lpstr>Laura Huhtinen-Hildén</vt:lpstr>
      <vt:lpstr>PowerPoint Presentation</vt:lpstr>
      <vt:lpstr>PowerPoint Presentation</vt:lpstr>
      <vt:lpstr>PowerPoint Presentation</vt:lpstr>
      <vt:lpstr>Why?</vt:lpstr>
      <vt:lpstr>PowerPoint Presentation</vt:lpstr>
      <vt:lpstr>PowerPoint Presentation</vt:lpstr>
      <vt:lpstr>PowerPoint Presentation</vt:lpstr>
      <vt:lpstr>How? </vt:lpstr>
      <vt:lpstr>Hanke/idea käytännössä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Hankkeen/idean jatko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Laura Huhtinen-Hilden</cp:lastModifiedBy>
  <cp:revision>10</cp:revision>
  <dcterms:created xsi:type="dcterms:W3CDTF">2013-03-15T12:02:28Z</dcterms:created>
  <dcterms:modified xsi:type="dcterms:W3CDTF">2013-04-15T08:33:11Z</dcterms:modified>
</cp:coreProperties>
</file>