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33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06381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95223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29547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5325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53422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81554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68902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97452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19023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6389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16268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B8E584-1823-4360-83E2-EB9294BFFB9D}" type="datetimeFigureOut">
              <a:rPr lang="fi-FI" smtClean="0"/>
              <a:t>24.4.2013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3BF23-B23C-42A6-A52B-05292A9EFC31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47676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692696"/>
            <a:ext cx="6440760" cy="4946104"/>
          </a:xfrm>
        </p:spPr>
        <p:txBody>
          <a:bodyPr/>
          <a:lstStyle/>
          <a:p>
            <a:r>
              <a:rPr lang="fi-FI" dirty="0" smtClean="0"/>
              <a:t>PALVELUT</a:t>
            </a:r>
          </a:p>
          <a:p>
            <a:pPr marL="514350" indent="-514350" algn="l">
              <a:buFont typeface="+mj-lt"/>
              <a:buAutoNum type="arabicPeriod"/>
            </a:pPr>
            <a:r>
              <a:rPr lang="fi-FI" dirty="0" smtClean="0"/>
              <a:t>koulutuspalvelut</a:t>
            </a:r>
          </a:p>
          <a:p>
            <a:pPr marL="514350" indent="-514350" algn="l">
              <a:buFont typeface="+mj-lt"/>
              <a:buAutoNum type="arabicPeriod"/>
            </a:pPr>
            <a:r>
              <a:rPr lang="fi-FI" dirty="0" smtClean="0"/>
              <a:t>kehittämispalvelut</a:t>
            </a:r>
          </a:p>
          <a:p>
            <a:pPr marL="514350" indent="-514350" algn="l">
              <a:buFont typeface="+mj-lt"/>
              <a:buAutoNum type="arabicPeriod"/>
            </a:pPr>
            <a:r>
              <a:rPr lang="fi-FI" dirty="0" smtClean="0"/>
              <a:t>tilaustuotepalvelut</a:t>
            </a:r>
          </a:p>
          <a:p>
            <a:pPr algn="l"/>
            <a:endParaRPr lang="fi-FI" dirty="0"/>
          </a:p>
          <a:p>
            <a:pPr algn="l"/>
            <a:r>
              <a:rPr lang="fi-FI" dirty="0" smtClean="0"/>
              <a:t>yhteisenä nimittäjänä ”pedagoginen sensitiivisyys”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949060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692696"/>
            <a:ext cx="7992888" cy="5904656"/>
          </a:xfrm>
        </p:spPr>
        <p:txBody>
          <a:bodyPr>
            <a:normAutofit fontScale="85000" lnSpcReduction="10000"/>
          </a:bodyPr>
          <a:lstStyle/>
          <a:p>
            <a:r>
              <a:rPr lang="fi-FI" dirty="0" smtClean="0"/>
              <a:t>2 </a:t>
            </a:r>
            <a:r>
              <a:rPr lang="fi-FI" dirty="0" err="1" smtClean="0"/>
              <a:t>casea</a:t>
            </a:r>
            <a:endParaRPr lang="fi-FI" dirty="0" smtClean="0"/>
          </a:p>
          <a:p>
            <a:pPr algn="l"/>
            <a:r>
              <a:rPr lang="fi-FI" dirty="0" err="1" smtClean="0"/>
              <a:t>MiMo</a:t>
            </a:r>
            <a:r>
              <a:rPr lang="fi-FI" dirty="0"/>
              <a:t> </a:t>
            </a:r>
            <a:r>
              <a:rPr lang="fi-FI" dirty="0" err="1" smtClean="0"/>
              <a:t>ABM-koulutus</a:t>
            </a:r>
            <a:r>
              <a:rPr lang="fi-FI" dirty="0" smtClean="0"/>
              <a:t>: kehittämispalvelu koulutustuotteen avulla</a:t>
            </a:r>
          </a:p>
          <a:p>
            <a:pPr marL="285750" indent="-285750" algn="l">
              <a:buFontTx/>
              <a:buChar char="-"/>
            </a:pPr>
            <a:r>
              <a:rPr lang="fi-FI" sz="1800" dirty="0" smtClean="0"/>
              <a:t>syrjäytyneiden nuorten parissa työskentelevien organisaatioiden työn kehittäminen</a:t>
            </a:r>
          </a:p>
          <a:p>
            <a:pPr marL="285750" indent="-285750" algn="l">
              <a:buFontTx/>
              <a:buChar char="-"/>
            </a:pPr>
            <a:r>
              <a:rPr lang="fi-FI" sz="1800" dirty="0" err="1" smtClean="0"/>
              <a:t>moniammatillisuus</a:t>
            </a:r>
            <a:r>
              <a:rPr lang="fi-FI" sz="1800" dirty="0" smtClean="0"/>
              <a:t> taidelähtöisten menetelmien avulla</a:t>
            </a:r>
          </a:p>
          <a:p>
            <a:pPr marL="285750" indent="-285750" algn="l">
              <a:buFontTx/>
              <a:buChar char="-"/>
            </a:pPr>
            <a:r>
              <a:rPr lang="fi-FI" sz="1800" dirty="0" smtClean="0"/>
              <a:t>”</a:t>
            </a:r>
            <a:r>
              <a:rPr lang="fi-FI" sz="1800" dirty="0" err="1" smtClean="0"/>
              <a:t>art-based</a:t>
            </a:r>
            <a:r>
              <a:rPr lang="fi-FI" sz="1800" dirty="0" smtClean="0"/>
              <a:t> </a:t>
            </a:r>
            <a:r>
              <a:rPr lang="fi-FI" sz="1800" dirty="0" err="1" smtClean="0"/>
              <a:t>work</a:t>
            </a:r>
            <a:r>
              <a:rPr lang="fi-FI" sz="1800" dirty="0" smtClean="0"/>
              <a:t> </a:t>
            </a:r>
            <a:r>
              <a:rPr lang="fi-FI" sz="1800" dirty="0" err="1" smtClean="0"/>
              <a:t>development</a:t>
            </a:r>
            <a:r>
              <a:rPr lang="fi-FI" sz="1800" dirty="0" smtClean="0"/>
              <a:t> </a:t>
            </a:r>
            <a:r>
              <a:rPr lang="fi-FI" sz="1800" dirty="0" err="1" smtClean="0"/>
              <a:t>method</a:t>
            </a:r>
            <a:r>
              <a:rPr lang="fi-FI" sz="1800" dirty="0" smtClean="0"/>
              <a:t>”</a:t>
            </a:r>
          </a:p>
          <a:p>
            <a:pPr algn="l"/>
            <a:r>
              <a:rPr lang="fi-FI" sz="1800" dirty="0" smtClean="0"/>
              <a:t>tarve/lisäarvo: </a:t>
            </a:r>
          </a:p>
          <a:p>
            <a:pPr marL="285750" indent="-285750" algn="l">
              <a:buFontTx/>
              <a:buChar char="-"/>
            </a:pPr>
            <a:r>
              <a:rPr lang="fi-FI" sz="1800" dirty="0" smtClean="0"/>
              <a:t>uusia näkökulmia ja toimintatapoja nuorten parissa tehtävään työhön, huomataan ongelmia, joita ei ole huomattu</a:t>
            </a:r>
          </a:p>
          <a:p>
            <a:pPr marL="285750" indent="-285750" algn="l">
              <a:buFontTx/>
              <a:buChar char="-"/>
            </a:pPr>
            <a:r>
              <a:rPr lang="fi-FI" sz="1800" dirty="0" smtClean="0"/>
              <a:t>parantuneet tulokset</a:t>
            </a:r>
          </a:p>
          <a:p>
            <a:pPr marL="285750" indent="-285750" algn="l">
              <a:buFontTx/>
              <a:buChar char="-"/>
            </a:pPr>
            <a:r>
              <a:rPr lang="fi-FI" sz="1800" dirty="0" err="1" smtClean="0"/>
              <a:t>työhyvinvoinnin</a:t>
            </a:r>
            <a:r>
              <a:rPr lang="fi-FI" sz="1800" dirty="0" smtClean="0"/>
              <a:t> lisääntyminen</a:t>
            </a:r>
          </a:p>
          <a:p>
            <a:pPr algn="l"/>
            <a:r>
              <a:rPr lang="fi-FI" dirty="0" err="1" smtClean="0"/>
              <a:t>OPS-työn</a:t>
            </a:r>
            <a:r>
              <a:rPr lang="fi-FI" dirty="0" smtClean="0"/>
              <a:t> kehittämisen malli ja koulutus: ”AKM muutoksen polku”</a:t>
            </a:r>
          </a:p>
          <a:p>
            <a:pPr marL="285750" indent="-285750" algn="l">
              <a:buFontTx/>
              <a:buChar char="-"/>
            </a:pPr>
            <a:r>
              <a:rPr lang="fi-FI" sz="1800" dirty="0" smtClean="0"/>
              <a:t>kohderyhmänä koulutusorganisaatiot (korkeakoulutus , II asteen </a:t>
            </a:r>
            <a:r>
              <a:rPr lang="fi-FI" sz="1800" dirty="0" err="1" smtClean="0"/>
              <a:t>amm</a:t>
            </a:r>
            <a:r>
              <a:rPr lang="fi-FI" sz="1800" dirty="0" smtClean="0"/>
              <a:t>. koulutus)</a:t>
            </a:r>
          </a:p>
          <a:p>
            <a:pPr algn="l"/>
            <a:r>
              <a:rPr lang="fi-FI" sz="1800" dirty="0" smtClean="0"/>
              <a:t>tarve/lisäarvo:</a:t>
            </a:r>
          </a:p>
          <a:p>
            <a:pPr marL="285750" indent="-285750" algn="l">
              <a:buFontTx/>
              <a:buChar char="-"/>
            </a:pPr>
            <a:r>
              <a:rPr lang="fi-FI" sz="1800" dirty="0" smtClean="0"/>
              <a:t>opiskelijan koetun oppimisen sirpaleisuuden vähentäminen</a:t>
            </a:r>
          </a:p>
          <a:p>
            <a:pPr marL="285750" indent="-285750" algn="l">
              <a:buFontTx/>
              <a:buChar char="-"/>
            </a:pPr>
            <a:r>
              <a:rPr lang="fi-FI" sz="1800" dirty="0" smtClean="0"/>
              <a:t>erilaisten opintopolkujen hallintaan helpotusta</a:t>
            </a:r>
          </a:p>
          <a:p>
            <a:pPr marL="285750" indent="-285750" algn="l">
              <a:buFontTx/>
              <a:buChar char="-"/>
            </a:pPr>
            <a:r>
              <a:rPr lang="fi-FI" sz="1800" dirty="0" smtClean="0"/>
              <a:t>koulutuksen järjestämisen koulutusta, malli opiskelijan osaamisen tukemiseen</a:t>
            </a:r>
          </a:p>
          <a:p>
            <a:pPr marL="285750" indent="-285750" algn="l">
              <a:buFontTx/>
              <a:buChar char="-"/>
            </a:pPr>
            <a:r>
              <a:rPr lang="fi-FI" sz="1800" dirty="0" smtClean="0"/>
              <a:t>helpotusta </a:t>
            </a:r>
            <a:r>
              <a:rPr lang="fi-FI" sz="1800" dirty="0" err="1" smtClean="0"/>
              <a:t>OPS-työhön</a:t>
            </a:r>
            <a:r>
              <a:rPr lang="fi-FI" sz="1800" dirty="0" smtClean="0"/>
              <a:t>, laatujärjestelmän kehittäminen</a:t>
            </a:r>
          </a:p>
          <a:p>
            <a:pPr marL="285750" indent="-285750" algn="l">
              <a:buFontTx/>
              <a:buChar char="-"/>
            </a:pPr>
            <a:r>
              <a:rPr lang="fi-FI" sz="1800" dirty="0" smtClean="0"/>
              <a:t>kokonaisnäkemys </a:t>
            </a:r>
            <a:r>
              <a:rPr lang="fi-FI" sz="1800" dirty="0" err="1" smtClean="0"/>
              <a:t>TKI-toiminnan</a:t>
            </a:r>
            <a:r>
              <a:rPr lang="fi-FI" sz="1800" dirty="0" smtClean="0"/>
              <a:t> ja opetuksen integroitumiseen </a:t>
            </a:r>
            <a:r>
              <a:rPr lang="fi-FI" sz="1800" dirty="0" err="1" smtClean="0"/>
              <a:t>OPS-työssä</a:t>
            </a:r>
            <a:endParaRPr lang="fi-FI" sz="1800" dirty="0" smtClean="0"/>
          </a:p>
        </p:txBody>
      </p:sp>
    </p:spTree>
    <p:extLst>
      <p:ext uri="{BB962C8B-B14F-4D97-AF65-F5344CB8AC3E}">
        <p14:creationId xmlns:p14="http://schemas.microsoft.com/office/powerpoint/2010/main" val="2899762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692696"/>
            <a:ext cx="7992888" cy="5904656"/>
          </a:xfrm>
        </p:spPr>
        <p:txBody>
          <a:bodyPr>
            <a:normAutofit/>
          </a:bodyPr>
          <a:lstStyle/>
          <a:p>
            <a:r>
              <a:rPr lang="fi-FI" sz="1800" dirty="0"/>
              <a:t>palvelun tuottamisen edellytykset </a:t>
            </a:r>
          </a:p>
          <a:p>
            <a:pPr algn="l"/>
            <a:r>
              <a:rPr lang="fi-FI" sz="1800" dirty="0" smtClean="0"/>
              <a:t>- osaamiset </a:t>
            </a:r>
            <a:r>
              <a:rPr lang="fi-FI" sz="1800" dirty="0"/>
              <a:t>ja henkilöt</a:t>
            </a:r>
          </a:p>
          <a:p>
            <a:pPr algn="l"/>
            <a:r>
              <a:rPr lang="fi-FI" sz="1800" dirty="0"/>
              <a:t>- tilat, välineet</a:t>
            </a:r>
          </a:p>
          <a:p>
            <a:pPr algn="l"/>
            <a:r>
              <a:rPr lang="fi-FI" sz="1800" dirty="0" smtClean="0"/>
              <a:t>- luvat</a:t>
            </a:r>
            <a:r>
              <a:rPr lang="fi-FI" sz="1800" dirty="0"/>
              <a:t>, </a:t>
            </a:r>
            <a:r>
              <a:rPr lang="fi-FI" sz="1800" dirty="0" smtClean="0"/>
              <a:t>oikeudet</a:t>
            </a:r>
          </a:p>
          <a:p>
            <a:pPr algn="l"/>
            <a:r>
              <a:rPr lang="fi-FI" dirty="0" err="1" smtClean="0"/>
              <a:t>MiMo</a:t>
            </a:r>
            <a:r>
              <a:rPr lang="fi-FI" dirty="0" smtClean="0"/>
              <a:t> </a:t>
            </a:r>
            <a:r>
              <a:rPr lang="fi-FI" dirty="0" err="1" smtClean="0"/>
              <a:t>ABM-koulutus</a:t>
            </a:r>
            <a:r>
              <a:rPr lang="fi-FI" dirty="0" smtClean="0"/>
              <a:t>:</a:t>
            </a:r>
            <a:endParaRPr lang="fi-FI" sz="1800" dirty="0" smtClean="0"/>
          </a:p>
          <a:p>
            <a:pPr marL="457200" indent="-457200" algn="l">
              <a:buFontTx/>
              <a:buChar char="-"/>
            </a:pPr>
            <a:r>
              <a:rPr lang="fi-FI" sz="1800" dirty="0" err="1" smtClean="0"/>
              <a:t>moniammatillinen</a:t>
            </a:r>
            <a:r>
              <a:rPr lang="fi-FI" sz="1800" dirty="0" smtClean="0"/>
              <a:t> osaaminen</a:t>
            </a:r>
            <a:endParaRPr lang="fi-FI" sz="1800" dirty="0"/>
          </a:p>
          <a:p>
            <a:pPr marL="285750" indent="-285750" algn="l">
              <a:buFontTx/>
              <a:buChar char="-"/>
            </a:pPr>
            <a:r>
              <a:rPr lang="fi-FI" sz="1800" dirty="0" smtClean="0"/>
              <a:t>….</a:t>
            </a:r>
          </a:p>
          <a:p>
            <a:pPr algn="l"/>
            <a:r>
              <a:rPr lang="fi-FI" dirty="0" err="1" smtClean="0"/>
              <a:t>OPS-työn</a:t>
            </a:r>
            <a:r>
              <a:rPr lang="fi-FI" dirty="0" smtClean="0"/>
              <a:t> kehittämisen malli ja koulutus: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126618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136</Words>
  <Application>Microsoft Office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Turun ammattikorkeakoulu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Linjama Eero</dc:creator>
  <cp:lastModifiedBy>Linjama Eero</cp:lastModifiedBy>
  <cp:revision>7</cp:revision>
  <dcterms:created xsi:type="dcterms:W3CDTF">2013-04-24T10:08:51Z</dcterms:created>
  <dcterms:modified xsi:type="dcterms:W3CDTF">2013-04-24T11:02:37Z</dcterms:modified>
</cp:coreProperties>
</file>