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1"/>
  </p:notesMasterIdLst>
  <p:sldIdLst>
    <p:sldId id="299" r:id="rId3"/>
    <p:sldId id="268" r:id="rId4"/>
    <p:sldId id="298" r:id="rId5"/>
    <p:sldId id="270" r:id="rId6"/>
    <p:sldId id="259" r:id="rId7"/>
    <p:sldId id="264" r:id="rId8"/>
    <p:sldId id="265" r:id="rId9"/>
    <p:sldId id="266" r:id="rId10"/>
    <p:sldId id="289" r:id="rId11"/>
    <p:sldId id="290" r:id="rId12"/>
    <p:sldId id="293" r:id="rId13"/>
    <p:sldId id="294" r:id="rId14"/>
    <p:sldId id="279" r:id="rId15"/>
    <p:sldId id="281" r:id="rId16"/>
    <p:sldId id="282" r:id="rId17"/>
    <p:sldId id="283" r:id="rId18"/>
    <p:sldId id="284" r:id="rId19"/>
    <p:sldId id="286" r:id="rId20"/>
    <p:sldId id="292" r:id="rId21"/>
    <p:sldId id="296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26" r:id="rId38"/>
    <p:sldId id="327" r:id="rId39"/>
    <p:sldId id="328" r:id="rId4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1" d="100"/>
          <a:sy n="41" d="100"/>
        </p:scale>
        <p:origin x="-11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36CDD-8FDD-4769-8A6E-54E0D0ADE287}" type="datetimeFigureOut">
              <a:rPr lang="fi-FI" smtClean="0"/>
              <a:pPr/>
              <a:t>7.2.2013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D4D33-BC89-4CD8-B2C2-D38A223C619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066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D4D33-BC89-4CD8-B2C2-D38A223C619E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19300" cy="50292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905500" cy="50292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5AE23-8302-4393-B061-6C96EBE7DCC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31EC5-8320-4267-909E-548FD1B6997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F4F0B-5CBE-46A7-A191-07977D385DB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96A3F-0E38-4CA1-819E-29E5A1C49E2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72A0E-9926-464A-950B-B1A6A88F336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1E19D-8968-4141-BB69-7E1ED7DC8B7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665F2-B019-4847-BA3D-648D6995B64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AB0C-0861-4FC4-8E30-69E82FE3A7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2C251-9F71-45C0-9D89-3BBB2E345A2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B48AB-F46B-415F-BDEC-F7882205DB4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E5910-0753-4165-8245-2F37D2A1D42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9624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9624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77200" cy="1143000"/>
          </a:xfrm>
          <a:prstGeom prst="rect">
            <a:avLst/>
          </a:prstGeom>
          <a:gradFill rotWithShape="0">
            <a:gsLst>
              <a:gs pos="0">
                <a:schemeClr val="bg1">
                  <a:alpha val="57999"/>
                </a:schemeClr>
              </a:gs>
              <a:gs pos="100000">
                <a:srgbClr val="FFFFFF">
                  <a:alpha val="57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8077200" cy="3886200"/>
          </a:xfrm>
          <a:prstGeom prst="rect">
            <a:avLst/>
          </a:prstGeom>
          <a:gradFill rotWithShape="0">
            <a:gsLst>
              <a:gs pos="0">
                <a:schemeClr val="bg1">
                  <a:alpha val="57999"/>
                </a:schemeClr>
              </a:gs>
              <a:gs pos="100000">
                <a:srgbClr val="FFFFFF">
                  <a:alpha val="57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 smtClean="0"/>
          </a:p>
        </p:txBody>
      </p:sp>
      <p:pic>
        <p:nvPicPr>
          <p:cNvPr id="1028" name="Picture 8" descr="saimaan_amk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9552" y="6165304"/>
            <a:ext cx="1556229" cy="5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5003800" y="6525344"/>
            <a:ext cx="36006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i-FI" sz="1000" dirty="0">
                <a:latin typeface="Arial" charset="0"/>
              </a:rPr>
              <a:t>Timo Lehtoviita </a:t>
            </a:r>
            <a:r>
              <a:rPr lang="fi-FI" sz="1000" baseline="0" dirty="0" smtClean="0">
                <a:latin typeface="Arial" charset="0"/>
              </a:rPr>
              <a:t> 7.2.2013</a:t>
            </a:r>
            <a:r>
              <a:rPr lang="fi-FI" sz="1000" dirty="0" smtClean="0">
                <a:latin typeface="Arial" charset="0"/>
              </a:rPr>
              <a:t> </a:t>
            </a:r>
            <a:endParaRPr lang="fi-FI" sz="1000" dirty="0">
              <a:latin typeface="Arial" charset="0"/>
            </a:endParaRPr>
          </a:p>
        </p:txBody>
      </p:sp>
      <p:sp>
        <p:nvSpPr>
          <p:cNvPr id="2" name="Alatunnisteen paikkamerkki 1"/>
          <p:cNvSpPr>
            <a:spLocks noGrp="1"/>
          </p:cNvSpPr>
          <p:nvPr>
            <p:ph type="ftr" sz="quarter" idx="3"/>
          </p:nvPr>
        </p:nvSpPr>
        <p:spPr>
          <a:xfrm>
            <a:off x="539552" y="6309320"/>
            <a:ext cx="548024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 dirty="0"/>
          </a:p>
        </p:txBody>
      </p:sp>
      <p:pic>
        <p:nvPicPr>
          <p:cNvPr id="7" name="Kuva 6" descr="http://www.rakennerahastot.fi/rakennerahastot/tiedostot/materiaalit/vipuvoimaaEU_rgb.jpg"/>
          <p:cNvPicPr/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31840" y="6309320"/>
            <a:ext cx="1224137" cy="47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uva 7" descr="http://www.rakennerahastot.fi/rakennerahastot/tiedostot/materiaalit/logot/alue.jpg"/>
          <p:cNvPicPr/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982965" y="6309321"/>
            <a:ext cx="8851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67D"/>
          </a:solidFill>
          <a:latin typeface="Arial" charset="0"/>
          <a:ea typeface="Geneva" pitchFamily="-1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C79BCAFE-7C02-43AF-A493-4CB1B13E3BF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buildingsmart.fi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ildingsmart.fi/files/buildingsmart.kotisivukone.com/YTV2012/ytv2012_osa_2_lahtotilanne.pdf" TargetMode="External"/><Relationship Id="rId2" Type="http://schemas.openxmlformats.org/officeDocument/2006/relationships/hyperlink" Target="http://www.buildingsmart.fi/files/buildingsmart.kotisivukone.com/YTV2012/ytv2012_osa_1_yleinen_osuu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uildingsmart.fi/files/buildingsmart.kotisivukone.com/YTV2012/ytv2012_osa_5_rak.pdf" TargetMode="External"/><Relationship Id="rId5" Type="http://schemas.openxmlformats.org/officeDocument/2006/relationships/hyperlink" Target="http://www.buildingsmart.fi/files/buildingsmart.kotisivukone.com/YTV2012/ytv2012_osa_4_tate.pdf" TargetMode="External"/><Relationship Id="rId4" Type="http://schemas.openxmlformats.org/officeDocument/2006/relationships/hyperlink" Target="http://www.buildingsmart.fi/files/buildingsmart.kotisivukone.com/YTV2012/ytv2012_osa_3_ark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ildingsmart.fi/files/buildingsmart.kotisivukone.com/YTV2012/ytv2012_osa_7_maaralaskenta.pdf" TargetMode="External"/><Relationship Id="rId2" Type="http://schemas.openxmlformats.org/officeDocument/2006/relationships/hyperlink" Target="http://www.buildingsmart.fi/files/buildingsmart.kotisivukone.com/YTV2012/ytv2012_osa_6_laadunvarmistus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uildingsmart.fi/files/buildingsmart.kotisivukone.com/YTV2012/ytv2012_osa_9_tate_analyysit.pdf" TargetMode="External"/><Relationship Id="rId4" Type="http://schemas.openxmlformats.org/officeDocument/2006/relationships/hyperlink" Target="http://www.buildingsmart.fi/files/buildingsmart.kotisivukone.com/YTV2012/ytv2012_osa_8_havainnollistaminen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ildingsmart.fi/files/buildingsmart.kotisivukone.com/YTV2012/ytv2012_osa_11_projektin_johtaminen.pdf" TargetMode="External"/><Relationship Id="rId2" Type="http://schemas.openxmlformats.org/officeDocument/2006/relationships/hyperlink" Target="http://www.buildingsmart.fi/files/buildingsmart.kotisivukone.com/YTV2012/ytv2012_osa_10_energia-analyysi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uildingsmart.fi/files/buildingsmart.kotisivukone.com/YTV2012/ytv2012_osa_13_rakentaminen.pdf" TargetMode="External"/><Relationship Id="rId4" Type="http://schemas.openxmlformats.org/officeDocument/2006/relationships/hyperlink" Target="http://www.buildingsmart.fi/files/buildingsmart.kotisivukone.com/YTV2012/ytv2012_osa_12_yllapito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ildingsmart.fi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800" b="1" dirty="0" err="1" smtClean="0"/>
              <a:t>TOKA-projektin</a:t>
            </a:r>
            <a:r>
              <a:rPr lang="fi-FI" sz="2800" b="1" dirty="0" smtClean="0"/>
              <a:t> kuvaus ja tilannekatsaus sekä pohdintaa </a:t>
            </a:r>
            <a:r>
              <a:rPr lang="fi-FI" sz="2800" b="1" dirty="0" err="1" smtClean="0"/>
              <a:t>TOKAINFRA-projektin</a:t>
            </a:r>
            <a:r>
              <a:rPr lang="fi-FI" sz="2800" b="1" dirty="0" smtClean="0"/>
              <a:t> toteutusmahdollisuuksista</a:t>
            </a:r>
            <a:endParaRPr lang="fi-FI" sz="2800" dirty="0"/>
          </a:p>
        </p:txBody>
      </p:sp>
      <p:sp>
        <p:nvSpPr>
          <p:cNvPr id="5" name="Tekstin paikkamerkki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sz="2000" dirty="0" smtClean="0"/>
              <a:t>Timo Lehtoviita</a:t>
            </a:r>
          </a:p>
          <a:p>
            <a:r>
              <a:rPr lang="fi-FI" sz="2000" dirty="0" smtClean="0"/>
              <a:t>Saimaan ammattikorkeakoulu</a:t>
            </a:r>
          </a:p>
          <a:p>
            <a:r>
              <a:rPr lang="fi-FI" sz="2000" dirty="0" smtClean="0"/>
              <a:t>Rakennustekniikka</a:t>
            </a:r>
          </a:p>
          <a:p>
            <a:r>
              <a:rPr lang="fi-FI" sz="2000" dirty="0" smtClean="0"/>
              <a:t>Lehtori, </a:t>
            </a:r>
            <a:r>
              <a:rPr lang="fi-FI" sz="2000" dirty="0" err="1" smtClean="0"/>
              <a:t>TOKA-projektin</a:t>
            </a:r>
            <a:r>
              <a:rPr lang="fi-FI" sz="2000" dirty="0" smtClean="0"/>
              <a:t> projektipäällikkö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Rahoitus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Kokonaiskustannukset  206 740 euroa</a:t>
            </a:r>
          </a:p>
          <a:p>
            <a:r>
              <a:rPr lang="fi-FI" dirty="0" smtClean="0"/>
              <a:t>Rahoitus:</a:t>
            </a:r>
          </a:p>
          <a:p>
            <a:pPr lvl="1"/>
            <a:r>
              <a:rPr lang="fi-FI" dirty="0" smtClean="0"/>
              <a:t>EAKR- ja valtion rahoitus 103370 euroa</a:t>
            </a:r>
          </a:p>
          <a:p>
            <a:pPr lvl="1"/>
            <a:r>
              <a:rPr lang="fi-FI" dirty="0" smtClean="0"/>
              <a:t>Kuntien rahoitus 53370 euroa  (ok)</a:t>
            </a:r>
          </a:p>
          <a:p>
            <a:pPr lvl="1"/>
            <a:r>
              <a:rPr lang="fi-FI" dirty="0" smtClean="0"/>
              <a:t>Yksityinen rahoitus 50000 euroa (ok)</a:t>
            </a:r>
          </a:p>
          <a:p>
            <a:pPr lvl="1"/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190403"/>
            <a:ext cx="8077200" cy="301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181567"/>
            <a:ext cx="8077200" cy="30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932040" y="3861048"/>
            <a:ext cx="3816424" cy="1752600"/>
          </a:xfrm>
        </p:spPr>
        <p:txBody>
          <a:bodyPr/>
          <a:lstStyle/>
          <a:p>
            <a:r>
              <a:rPr lang="fi-FI" dirty="0" err="1" smtClean="0">
                <a:hlinkClick r:id="rId2"/>
              </a:rPr>
              <a:t>www.buildingsmart.fi</a:t>
            </a:r>
            <a:r>
              <a:rPr lang="fi-FI" dirty="0" smtClean="0"/>
              <a:t> </a:t>
            </a:r>
          </a:p>
          <a:p>
            <a:r>
              <a:rPr lang="fi-FI" dirty="0" smtClean="0"/>
              <a:t>Julkaistu maaliskuussa 2012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72816"/>
            <a:ext cx="3602907" cy="414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67594"/>
          </a:xfrm>
        </p:spPr>
        <p:txBody>
          <a:bodyPr/>
          <a:lstStyle/>
          <a:p>
            <a:r>
              <a:rPr lang="fi-FI" dirty="0" smtClean="0"/>
              <a:t>Yleiset tietomallivaatimukset 2012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3400" y="1752600"/>
            <a:ext cx="6486872" cy="2828528"/>
          </a:xfrm>
        </p:spPr>
        <p:txBody>
          <a:bodyPr/>
          <a:lstStyle/>
          <a:p>
            <a:r>
              <a:rPr lang="fi-FI" sz="2800" b="1" dirty="0" smtClean="0">
                <a:hlinkClick r:id="rId2"/>
              </a:rPr>
              <a:t>Osa 1 Yleinen osuus</a:t>
            </a:r>
            <a:endParaRPr lang="fi-FI" sz="2800" b="1" dirty="0" smtClean="0"/>
          </a:p>
          <a:p>
            <a:r>
              <a:rPr lang="fi-FI" sz="2800" b="1" dirty="0" smtClean="0">
                <a:hlinkClick r:id="rId3"/>
              </a:rPr>
              <a:t>Osa 2 Lähtötilanteen mallinnus</a:t>
            </a:r>
            <a:endParaRPr lang="fi-FI" sz="2800" b="1" dirty="0" smtClean="0"/>
          </a:p>
          <a:p>
            <a:r>
              <a:rPr lang="fi-FI" sz="2800" b="1" dirty="0" smtClean="0">
                <a:hlinkClick r:id="rId4"/>
              </a:rPr>
              <a:t>Osa 3 Arkkitehtisuunnittelu</a:t>
            </a:r>
            <a:endParaRPr lang="fi-FI" sz="2800" b="1" dirty="0" smtClean="0"/>
          </a:p>
          <a:p>
            <a:r>
              <a:rPr lang="fi-FI" sz="2800" b="1" dirty="0" smtClean="0">
                <a:hlinkClick r:id="rId5"/>
              </a:rPr>
              <a:t>Osa 4 Talotekninen suunnittelu</a:t>
            </a:r>
            <a:endParaRPr lang="fi-FI" sz="2800" b="1" dirty="0" smtClean="0"/>
          </a:p>
          <a:p>
            <a:r>
              <a:rPr lang="fi-FI" sz="2800" b="1" dirty="0" smtClean="0">
                <a:hlinkClick r:id="rId6"/>
              </a:rPr>
              <a:t>Osa 5 Rakennesuunnittelu</a:t>
            </a:r>
            <a:endParaRPr lang="fi-FI" sz="2800" b="1" dirty="0" smtClean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b="1" dirty="0" smtClean="0">
                <a:latin typeface="+mj-lt"/>
                <a:hlinkClick r:id="rId2"/>
              </a:rPr>
              <a:t>Osa 6 Laadunvarmistus</a:t>
            </a:r>
            <a:endParaRPr lang="fi-FI" sz="2800" b="1" dirty="0" smtClean="0">
              <a:latin typeface="+mj-lt"/>
            </a:endParaRPr>
          </a:p>
          <a:p>
            <a:r>
              <a:rPr lang="fi-FI" sz="2800" b="1" dirty="0" smtClean="0">
                <a:latin typeface="+mj-lt"/>
                <a:hlinkClick r:id="rId3"/>
              </a:rPr>
              <a:t>Osa 7 Määrälaskenta</a:t>
            </a:r>
            <a:endParaRPr lang="fi-FI" sz="2800" b="1" dirty="0" smtClean="0">
              <a:latin typeface="+mj-lt"/>
            </a:endParaRPr>
          </a:p>
          <a:p>
            <a:r>
              <a:rPr lang="fi-FI" sz="2800" b="1" dirty="0" smtClean="0">
                <a:latin typeface="+mj-lt"/>
                <a:hlinkClick r:id="rId4"/>
              </a:rPr>
              <a:t>Osa 8 Havainnollistaminen</a:t>
            </a:r>
            <a:endParaRPr lang="fi-FI" sz="2800" b="1" dirty="0" smtClean="0">
              <a:latin typeface="+mj-lt"/>
            </a:endParaRPr>
          </a:p>
          <a:p>
            <a:r>
              <a:rPr lang="fi-FI" sz="2800" b="1" dirty="0" smtClean="0">
                <a:latin typeface="+mj-lt"/>
                <a:hlinkClick r:id="rId5"/>
              </a:rPr>
              <a:t>Osa 9 Mallien käyttö talotekniikan analyyseissä</a:t>
            </a:r>
            <a:endParaRPr lang="fi-FI" sz="2800" b="1" dirty="0" smtClean="0">
              <a:latin typeface="+mj-lt"/>
            </a:endParaRP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b="1" dirty="0" smtClean="0">
                <a:hlinkClick r:id="rId2"/>
              </a:rPr>
              <a:t>Osa 10 Energia-analyysit</a:t>
            </a:r>
            <a:endParaRPr lang="fi-FI" sz="2800" b="1" dirty="0" smtClean="0"/>
          </a:p>
          <a:p>
            <a:r>
              <a:rPr lang="fi-FI" sz="2800" b="1" dirty="0" smtClean="0">
                <a:hlinkClick r:id="rId3"/>
              </a:rPr>
              <a:t>Osa 11 Tietomallipohjaisen projektin johtaminen</a:t>
            </a:r>
            <a:endParaRPr lang="fi-FI" sz="2800" b="1" dirty="0" smtClean="0"/>
          </a:p>
          <a:p>
            <a:r>
              <a:rPr lang="fi-FI" sz="2800" b="1" dirty="0" smtClean="0">
                <a:hlinkClick r:id="rId4"/>
              </a:rPr>
              <a:t>Osa 12 Tietomallien hyödyntäminen rakennuksen käytön ja ylläpidon aikana</a:t>
            </a:r>
            <a:endParaRPr lang="fi-FI" sz="2800" b="1" dirty="0" smtClean="0"/>
          </a:p>
          <a:p>
            <a:r>
              <a:rPr lang="fi-FI" sz="2800" b="1" dirty="0" smtClean="0">
                <a:hlinkClick r:id="rId5"/>
              </a:rPr>
              <a:t>Osa 13 Tietomallien hyödyntäminen rakentamisessa</a:t>
            </a:r>
            <a:endParaRPr lang="fi-FI" sz="2800" b="1" dirty="0" smtClean="0"/>
          </a:p>
          <a:p>
            <a:r>
              <a:rPr lang="fi-FI" sz="2000" b="1" dirty="0" smtClean="0"/>
              <a:t>Osa 14 Tietomallien hyödyntäminen rakennusvalvonnassa on  vielä julkaisematta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’Tietomallivaatimukset 2012’ kattavat uudis- ja korjausrakentamiskohteet, sekä rakennusten käytön ja ylläpidon. </a:t>
            </a:r>
          </a:p>
          <a:p>
            <a:r>
              <a:rPr lang="fi-FI" sz="2000" dirty="0" smtClean="0"/>
              <a:t>Mallinnusvaatimuksissa esitetään vähimmäisvaatimukset mallinnukselle ja mallien tietosisällölle. </a:t>
            </a:r>
            <a:r>
              <a:rPr lang="fi-FI" sz="2000" u="sng" dirty="0" smtClean="0"/>
              <a:t>Vähimmäisvaatimukset on tarkoitettu noudatettavaksi kaikissa rakennushankkeissa, joissa näitä vaatimuksia halutaan käyttää</a:t>
            </a:r>
            <a:r>
              <a:rPr lang="fi-FI" sz="2000" dirty="0" smtClean="0"/>
              <a:t>. Vähimmäisvaatimusten lisäksi voidaan esittää lisävaatimuksia tapauskohtaisesti. </a:t>
            </a:r>
          </a:p>
          <a:p>
            <a:r>
              <a:rPr lang="fi-FI" sz="2000" dirty="0" smtClean="0"/>
              <a:t>Mallinnusvaatimukset ja – sisältö on esitettävä kaikissa suunnittelusopimuksissa sitovasti ja yhdenmukaisesti.</a:t>
            </a:r>
            <a:endParaRPr lang="fi-FI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3400" y="1752600"/>
            <a:ext cx="4830688" cy="2828528"/>
          </a:xfrm>
        </p:spPr>
        <p:txBody>
          <a:bodyPr/>
          <a:lstStyle/>
          <a:p>
            <a:r>
              <a:rPr lang="fi-FI" sz="2400" dirty="0" smtClean="0"/>
              <a:t>Tietomallintaminen ei ole pelkästään suunnittelun apuväline, tietomallintaminen on uusi parempaan tiedonhallintaan tähtäävä toimintatapa kaikissa rakennushankkeen eri vaiheissa käyttö- ja ylläpitovaiheeseen asti </a:t>
            </a:r>
            <a:endParaRPr lang="fi-FI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132856"/>
            <a:ext cx="380202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Uusia käsitteitä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Tietomalliselostus</a:t>
            </a:r>
          </a:p>
          <a:p>
            <a:r>
              <a:rPr lang="fi-FI" dirty="0" smtClean="0"/>
              <a:t>Tietomallikoordinaattori</a:t>
            </a:r>
          </a:p>
          <a:p>
            <a:r>
              <a:rPr lang="fi-FI" dirty="0" smtClean="0"/>
              <a:t>Tilamalli</a:t>
            </a:r>
          </a:p>
          <a:p>
            <a:r>
              <a:rPr lang="fi-FI" dirty="0" smtClean="0"/>
              <a:t>Vaatimusmalli</a:t>
            </a:r>
          </a:p>
          <a:p>
            <a:r>
              <a:rPr lang="fi-FI" dirty="0" smtClean="0"/>
              <a:t>Yhdistelmämalli jne..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i-FI" sz="6000" dirty="0" smtClean="0"/>
              <a:t>”TOKA”-projekti</a:t>
            </a:r>
            <a:endParaRPr lang="fi-FI" sz="6000" dirty="0"/>
          </a:p>
        </p:txBody>
      </p:sp>
      <p:sp>
        <p:nvSpPr>
          <p:cNvPr id="5" name="Alaotsikk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lvl="3"/>
            <a:r>
              <a:rPr lang="fi-FI" i="1" dirty="0" smtClean="0"/>
              <a:t>Pysyvää  </a:t>
            </a:r>
            <a:r>
              <a:rPr lang="fi-FI" sz="3600" i="1" dirty="0" smtClean="0"/>
              <a:t>t</a:t>
            </a:r>
            <a:r>
              <a:rPr lang="fi-FI" i="1" dirty="0" smtClean="0"/>
              <a:t>ietomalli</a:t>
            </a:r>
            <a:r>
              <a:rPr lang="fi-FI" sz="3600" i="1" dirty="0" smtClean="0"/>
              <a:t>o</a:t>
            </a:r>
            <a:r>
              <a:rPr lang="fi-FI" i="1" dirty="0" smtClean="0"/>
              <a:t>saamista rakennusalan toimijoille Etelä-</a:t>
            </a:r>
            <a:r>
              <a:rPr lang="fi-FI" sz="3600" i="1" dirty="0" smtClean="0"/>
              <a:t>Ka</a:t>
            </a:r>
            <a:r>
              <a:rPr lang="fi-FI" i="1" dirty="0" smtClean="0"/>
              <a:t>rjalassa. 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Osallistujien tavoitteet  ja tarpeet ?</a:t>
            </a:r>
          </a:p>
          <a:p>
            <a:r>
              <a:rPr lang="fi-FI" dirty="0" smtClean="0"/>
              <a:t>Sopiva koulutuspäivä viikossa ?</a:t>
            </a:r>
          </a:p>
          <a:p>
            <a:r>
              <a:rPr lang="fi-FI" dirty="0" smtClean="0"/>
              <a:t>Sisältötoiveita ?</a:t>
            </a:r>
          </a:p>
          <a:p>
            <a:r>
              <a:rPr lang="fi-FI" dirty="0" smtClean="0"/>
              <a:t>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Projektiin osallistuvat ryhmät</a:t>
            </a:r>
            <a:endParaRPr lang="fi-FI" dirty="0"/>
          </a:p>
        </p:txBody>
      </p:sp>
      <p:sp>
        <p:nvSpPr>
          <p:cNvPr id="4" name="Suorakulmio 3"/>
          <p:cNvSpPr/>
          <p:nvPr/>
        </p:nvSpPr>
        <p:spPr bwMode="auto">
          <a:xfrm>
            <a:off x="3131840" y="1916832"/>
            <a:ext cx="2520280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-16" charset="-128"/>
            </a:endParaRPr>
          </a:p>
        </p:txBody>
      </p:sp>
      <p:sp>
        <p:nvSpPr>
          <p:cNvPr id="5" name="Tekstikehys 4"/>
          <p:cNvSpPr txBox="1"/>
          <p:nvPr/>
        </p:nvSpPr>
        <p:spPr>
          <a:xfrm>
            <a:off x="3275856" y="227687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pilottiorganisaatio</a:t>
            </a:r>
            <a:endParaRPr lang="fi-FI" dirty="0"/>
          </a:p>
        </p:txBody>
      </p:sp>
      <p:sp>
        <p:nvSpPr>
          <p:cNvPr id="7" name="Suorakulmio 6"/>
          <p:cNvSpPr/>
          <p:nvPr/>
        </p:nvSpPr>
        <p:spPr bwMode="auto">
          <a:xfrm>
            <a:off x="6012160" y="3212976"/>
            <a:ext cx="1800200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-16" charset="-128"/>
            </a:endParaRPr>
          </a:p>
        </p:txBody>
      </p:sp>
      <p:sp>
        <p:nvSpPr>
          <p:cNvPr id="8" name="Suorakulmio 7"/>
          <p:cNvSpPr/>
          <p:nvPr/>
        </p:nvSpPr>
        <p:spPr bwMode="auto">
          <a:xfrm>
            <a:off x="6084168" y="4509120"/>
            <a:ext cx="1800200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-16" charset="-128"/>
            </a:endParaRPr>
          </a:p>
        </p:txBody>
      </p:sp>
      <p:sp>
        <p:nvSpPr>
          <p:cNvPr id="9" name="Suorakulmio 8"/>
          <p:cNvSpPr/>
          <p:nvPr/>
        </p:nvSpPr>
        <p:spPr bwMode="auto">
          <a:xfrm>
            <a:off x="827584" y="4581128"/>
            <a:ext cx="1800200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-16" charset="-128"/>
            </a:endParaRPr>
          </a:p>
        </p:txBody>
      </p:sp>
      <p:sp>
        <p:nvSpPr>
          <p:cNvPr id="10" name="Suorakulmio 9"/>
          <p:cNvSpPr/>
          <p:nvPr/>
        </p:nvSpPr>
        <p:spPr bwMode="auto">
          <a:xfrm>
            <a:off x="827584" y="3356992"/>
            <a:ext cx="1800200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-16" charset="-128"/>
            </a:endParaRPr>
          </a:p>
        </p:txBody>
      </p:sp>
      <p:sp>
        <p:nvSpPr>
          <p:cNvPr id="11" name="Suorakulmio 10"/>
          <p:cNvSpPr/>
          <p:nvPr/>
        </p:nvSpPr>
        <p:spPr bwMode="auto">
          <a:xfrm>
            <a:off x="3419872" y="5157192"/>
            <a:ext cx="1800200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-16" charset="-128"/>
            </a:endParaRPr>
          </a:p>
        </p:txBody>
      </p:sp>
      <p:sp>
        <p:nvSpPr>
          <p:cNvPr id="12" name="Tekstikehys 11"/>
          <p:cNvSpPr txBox="1"/>
          <p:nvPr/>
        </p:nvSpPr>
        <p:spPr>
          <a:xfrm>
            <a:off x="1115616" y="472514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Rak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13" name="Tekstikehys 12"/>
          <p:cNvSpPr txBox="1"/>
          <p:nvPr/>
        </p:nvSpPr>
        <p:spPr>
          <a:xfrm>
            <a:off x="971600" y="350100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Tilaaja</a:t>
            </a:r>
          </a:p>
          <a:p>
            <a:endParaRPr lang="fi-FI" dirty="0"/>
          </a:p>
        </p:txBody>
      </p:sp>
      <p:sp>
        <p:nvSpPr>
          <p:cNvPr id="14" name="Tekstikehys 13"/>
          <p:cNvSpPr txBox="1"/>
          <p:nvPr/>
        </p:nvSpPr>
        <p:spPr>
          <a:xfrm>
            <a:off x="6228184" y="479715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Ark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15" name="Tekstikehys 14"/>
          <p:cNvSpPr txBox="1"/>
          <p:nvPr/>
        </p:nvSpPr>
        <p:spPr>
          <a:xfrm>
            <a:off x="6228184" y="328498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Talotek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16" name="Tekstikehys 15"/>
          <p:cNvSpPr txBox="1"/>
          <p:nvPr/>
        </p:nvSpPr>
        <p:spPr>
          <a:xfrm>
            <a:off x="3563888" y="537321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Urakoitsija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Pilottikohteiden tilaajaorganisaatiot  </a:t>
            </a:r>
            <a:r>
              <a:rPr lang="fi-FI" sz="2400" dirty="0" smtClean="0"/>
              <a:t>(Lappeenrannan kaupunki, Suomen Yliopistokiinteistöt Oy, Pöyry CM</a:t>
            </a:r>
            <a:r>
              <a:rPr lang="fi-FI" sz="2400" dirty="0"/>
              <a:t>)</a:t>
            </a:r>
            <a:r>
              <a:rPr lang="fi-FI" sz="2400" dirty="0" smtClean="0"/>
              <a:t>)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2060848"/>
            <a:ext cx="8077200" cy="3886200"/>
          </a:xfrm>
        </p:spPr>
        <p:txBody>
          <a:bodyPr/>
          <a:lstStyle/>
          <a:p>
            <a:r>
              <a:rPr lang="fi-FI" dirty="0" smtClean="0"/>
              <a:t>Kokonaiskuva tietomallipohjaisesta rakennushankkeesta</a:t>
            </a:r>
          </a:p>
          <a:p>
            <a:r>
              <a:rPr lang="fi-FI" dirty="0" smtClean="0"/>
              <a:t>Eväät tietomallipohjaisen rakennushankkeen läpivientiin </a:t>
            </a:r>
          </a:p>
          <a:p>
            <a:r>
              <a:rPr lang="fi-FI" dirty="0" smtClean="0"/>
              <a:t>Kaikki projektissa tarjolla oleva koulutus + valmennus pilottikohdetapauksessa </a:t>
            </a:r>
          </a:p>
          <a:p>
            <a:r>
              <a:rPr lang="fi-FI" dirty="0" smtClean="0"/>
              <a:t>Raportoidaan saadut kokemukset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609600"/>
            <a:ext cx="7711008" cy="875184"/>
          </a:xfrm>
        </p:spPr>
        <p:txBody>
          <a:bodyPr/>
          <a:lstStyle/>
          <a:p>
            <a:r>
              <a:rPr lang="fi-FI" dirty="0" smtClean="0"/>
              <a:t>Tilaajat, rakennuttajat, kiinteistöjen ylläpitäjät ja omistajat  </a:t>
            </a:r>
            <a:br>
              <a:rPr lang="fi-FI" dirty="0" smtClean="0"/>
            </a:br>
            <a:r>
              <a:rPr lang="fi-FI" sz="2400" dirty="0" smtClean="0"/>
              <a:t>(LOAS, </a:t>
            </a:r>
            <a:r>
              <a:rPr lang="fi-FI" sz="2400" dirty="0" err="1" smtClean="0"/>
              <a:t>KR-timi</a:t>
            </a:r>
            <a:r>
              <a:rPr lang="fi-FI" sz="2400" dirty="0" smtClean="0"/>
              <a:t>  + pilottiorganisaatiot)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dirty="0" smtClean="0"/>
              <a:t>Kokonaiskuva tietomallipohjaisesta </a:t>
            </a:r>
            <a:r>
              <a:rPr lang="fi-FI" sz="2400" dirty="0" err="1" smtClean="0"/>
              <a:t>irakennushankkeesta</a:t>
            </a:r>
            <a:r>
              <a:rPr lang="fi-FI" sz="2400" dirty="0" smtClean="0"/>
              <a:t> </a:t>
            </a:r>
          </a:p>
          <a:p>
            <a:pPr lvl="0"/>
            <a:r>
              <a:rPr lang="fi-FI" sz="2400" dirty="0" smtClean="0"/>
              <a:t>Käydään yksityiskohtaisemmin läpi  tietomallipohjaisen vaiheet projektin tilaajien, rakennuttajien ja kiinteistönomistajien näkökulmasta</a:t>
            </a:r>
          </a:p>
          <a:p>
            <a:pPr lvl="0"/>
            <a:r>
              <a:rPr lang="fi-FI" sz="2400" dirty="0" smtClean="0"/>
              <a:t>Tietomallien koordinointi  </a:t>
            </a:r>
          </a:p>
          <a:p>
            <a:pPr lvl="0"/>
            <a:r>
              <a:rPr lang="fi-FI" sz="2400" dirty="0" smtClean="0"/>
              <a:t>Tiedonsiirto</a:t>
            </a:r>
          </a:p>
          <a:p>
            <a:pPr lvl="0"/>
            <a:r>
              <a:rPr lang="fi-FI" sz="2400" dirty="0" smtClean="0"/>
              <a:t>Ylläpitovaihe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077200" cy="1143000"/>
          </a:xfrm>
        </p:spPr>
        <p:txBody>
          <a:bodyPr/>
          <a:lstStyle/>
          <a:p>
            <a:r>
              <a:rPr lang="fi-FI" dirty="0" smtClean="0"/>
              <a:t>Arkkitehtitoimistot  ( 5 toimistoa+ Lappeenrannan kaupunki)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Kokonaiskuva tietomallipohjaisesta rakennushankkeesta</a:t>
            </a:r>
          </a:p>
          <a:p>
            <a:pPr lvl="0"/>
            <a:r>
              <a:rPr lang="fi-FI" dirty="0" smtClean="0"/>
              <a:t>Käydään yksityiskohtaisemmin läpi  tietomallipohjaisen projektin vaiheet arkkitehtisuunnittelun näkökulmasta</a:t>
            </a:r>
          </a:p>
          <a:p>
            <a:pPr lvl="1"/>
            <a:r>
              <a:rPr lang="fi-FI" dirty="0" smtClean="0"/>
              <a:t>Mallinnusperiaatteet arkkitehtisuunnittelussa</a:t>
            </a:r>
          </a:p>
          <a:p>
            <a:pPr lvl="2"/>
            <a:r>
              <a:rPr lang="fi-FI" dirty="0" smtClean="0"/>
              <a:t>Mallintamisen tarkkuustasot</a:t>
            </a:r>
          </a:p>
          <a:p>
            <a:pPr lvl="2"/>
            <a:r>
              <a:rPr lang="fi-FI" dirty="0" smtClean="0"/>
              <a:t>Mallien julkaisu ja tarkastus</a:t>
            </a:r>
          </a:p>
          <a:p>
            <a:pPr lvl="2"/>
            <a:r>
              <a:rPr lang="fi-FI" dirty="0" smtClean="0"/>
              <a:t>Työmallit</a:t>
            </a:r>
          </a:p>
          <a:p>
            <a:pPr lvl="2"/>
            <a:r>
              <a:rPr lang="fi-FI" dirty="0" smtClean="0"/>
              <a:t>Tietomalliselostus</a:t>
            </a:r>
          </a:p>
          <a:p>
            <a:pPr lvl="1"/>
            <a:endParaRPr lang="fi-FI" dirty="0" smtClean="0"/>
          </a:p>
          <a:p>
            <a:pPr lvl="0"/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Arkkitehtitoimistot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sz="1800" dirty="0" smtClean="0"/>
              <a:t>Tietomallinnus peruskorjauskohteessa </a:t>
            </a:r>
          </a:p>
          <a:p>
            <a:pPr lvl="2"/>
            <a:r>
              <a:rPr lang="fi-FI" sz="1800" b="1" i="1" dirty="0" smtClean="0"/>
              <a:t>Inventointimallin</a:t>
            </a:r>
            <a:r>
              <a:rPr lang="fi-FI" sz="1800" dirty="0" smtClean="0"/>
              <a:t> käsittely</a:t>
            </a:r>
          </a:p>
          <a:p>
            <a:pPr lvl="2"/>
            <a:r>
              <a:rPr lang="fi-FI" sz="1800" dirty="0" smtClean="0"/>
              <a:t>Suunnitelmien yhteensovittaminen</a:t>
            </a:r>
          </a:p>
          <a:p>
            <a:pPr lvl="1"/>
            <a:r>
              <a:rPr lang="fi-FI" sz="1800" dirty="0" smtClean="0"/>
              <a:t>Tietomallinnus  hankkeen eri vaiheissa</a:t>
            </a:r>
          </a:p>
          <a:p>
            <a:pPr lvl="2"/>
            <a:r>
              <a:rPr lang="fi-FI" sz="1800" dirty="0" smtClean="0"/>
              <a:t>Tarveselvitys</a:t>
            </a:r>
          </a:p>
          <a:p>
            <a:pPr lvl="3"/>
            <a:r>
              <a:rPr lang="fi-FI" sz="1800" b="1" i="1" dirty="0" smtClean="0"/>
              <a:t>Vaatimusmalli</a:t>
            </a:r>
          </a:p>
          <a:p>
            <a:pPr lvl="2"/>
            <a:r>
              <a:rPr lang="fi-FI" sz="1800" dirty="0" smtClean="0"/>
              <a:t>Hankesuunnittelu ja suunnittelun valmistelu</a:t>
            </a:r>
          </a:p>
          <a:p>
            <a:pPr lvl="3"/>
            <a:r>
              <a:rPr lang="fi-FI" sz="1800" dirty="0" smtClean="0"/>
              <a:t>Lähtötilanteen mallinnus</a:t>
            </a:r>
          </a:p>
          <a:p>
            <a:pPr lvl="3"/>
            <a:r>
              <a:rPr lang="fi-FI" sz="1800" b="1" i="1" dirty="0" smtClean="0"/>
              <a:t>Tontin malli</a:t>
            </a:r>
          </a:p>
          <a:p>
            <a:pPr lvl="3"/>
            <a:r>
              <a:rPr lang="fi-FI" sz="1800" dirty="0" smtClean="0"/>
              <a:t>Hankesuunnittelumallin sisältö</a:t>
            </a:r>
          </a:p>
          <a:p>
            <a:pPr lvl="2"/>
            <a:r>
              <a:rPr lang="fi-FI" sz="1800" dirty="0" smtClean="0"/>
              <a:t>Ehdotussuunnittelu</a:t>
            </a:r>
          </a:p>
          <a:p>
            <a:pPr lvl="3"/>
            <a:r>
              <a:rPr lang="fi-FI" sz="1800" b="1" i="1" dirty="0" smtClean="0"/>
              <a:t>Tilamalli</a:t>
            </a:r>
          </a:p>
          <a:p>
            <a:pPr lvl="3"/>
            <a:r>
              <a:rPr lang="fi-FI" sz="1800" dirty="0" smtClean="0"/>
              <a:t>Pinta-alat, tilavuudet</a:t>
            </a:r>
          </a:p>
          <a:p>
            <a:pPr lvl="3"/>
            <a:endParaRPr lang="fi-FI" sz="1800" dirty="0" smtClean="0"/>
          </a:p>
          <a:p>
            <a:pPr lvl="2"/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Arkkitehtitoimistot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dirty="0" smtClean="0"/>
              <a:t>Yleissuunnittelu</a:t>
            </a:r>
          </a:p>
          <a:p>
            <a:pPr lvl="2"/>
            <a:r>
              <a:rPr lang="fi-FI" b="1" i="1" dirty="0" smtClean="0"/>
              <a:t>Rakennusosamalli</a:t>
            </a:r>
          </a:p>
          <a:p>
            <a:pPr lvl="2"/>
            <a:r>
              <a:rPr lang="fi-FI" dirty="0" smtClean="0"/>
              <a:t>Rakennusosamalli yleissuunnitteluvaiheessa</a:t>
            </a:r>
          </a:p>
          <a:p>
            <a:pPr lvl="1"/>
            <a:r>
              <a:rPr lang="fi-FI" dirty="0" smtClean="0"/>
              <a:t>Toteutussuunnittelu</a:t>
            </a:r>
          </a:p>
          <a:p>
            <a:pPr lvl="2"/>
            <a:r>
              <a:rPr lang="fi-FI" dirty="0" smtClean="0"/>
              <a:t>Rakennusosamalli toteutussuunnitteluvaiheessa</a:t>
            </a:r>
          </a:p>
          <a:p>
            <a:pPr lvl="2"/>
            <a:r>
              <a:rPr lang="fi-FI" dirty="0" smtClean="0"/>
              <a:t>Rakennusosien mallintaminen</a:t>
            </a:r>
          </a:p>
          <a:p>
            <a:pPr lvl="2"/>
            <a:r>
              <a:rPr lang="fi-FI" dirty="0" smtClean="0"/>
              <a:t>Tilat rakennusosamallissa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Arkkitehtitoimistot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dirty="0" smtClean="0"/>
              <a:t>Rakentaminen</a:t>
            </a:r>
          </a:p>
          <a:p>
            <a:pPr lvl="2"/>
            <a:r>
              <a:rPr lang="fi-FI" dirty="0" smtClean="0"/>
              <a:t>Mallin hyödyntäminen rakentamisessa</a:t>
            </a:r>
          </a:p>
          <a:p>
            <a:pPr lvl="1"/>
            <a:r>
              <a:rPr lang="fi-FI" dirty="0" smtClean="0"/>
              <a:t>Vastaanotto</a:t>
            </a:r>
          </a:p>
          <a:p>
            <a:pPr lvl="2"/>
            <a:r>
              <a:rPr lang="fi-FI" b="1" i="1" dirty="0" smtClean="0"/>
              <a:t>Toteumamalli</a:t>
            </a:r>
          </a:p>
          <a:p>
            <a:pPr lvl="1"/>
            <a:r>
              <a:rPr lang="fi-FI" dirty="0" smtClean="0"/>
              <a:t>Käyttöönotto ja ylläpito</a:t>
            </a:r>
          </a:p>
          <a:p>
            <a:pPr lvl="2"/>
            <a:r>
              <a:rPr lang="fi-FI" b="1" i="1" dirty="0" smtClean="0"/>
              <a:t>Ylläpitomalli</a:t>
            </a:r>
          </a:p>
          <a:p>
            <a:pPr lvl="1"/>
            <a:r>
              <a:rPr lang="fi-FI" dirty="0" smtClean="0"/>
              <a:t> Arkkitehtimallien sisältövaatimukset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Arkkitehtitoimistot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Tietomallien koordinointi</a:t>
            </a:r>
          </a:p>
          <a:p>
            <a:r>
              <a:rPr lang="fi-FI" dirty="0" smtClean="0"/>
              <a:t>Tiedonsiirto</a:t>
            </a:r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Rakennesuunnittelutoimistot ( 2 toimistoa)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2204864"/>
            <a:ext cx="8077200" cy="3886200"/>
          </a:xfrm>
        </p:spPr>
        <p:txBody>
          <a:bodyPr/>
          <a:lstStyle/>
          <a:p>
            <a:r>
              <a:rPr lang="fi-FI" dirty="0" smtClean="0"/>
              <a:t>Kokonaiskuva tietomallipohjaisesta rakennushankkeesta </a:t>
            </a:r>
          </a:p>
          <a:p>
            <a:pPr lvl="0"/>
            <a:r>
              <a:rPr lang="fi-FI" dirty="0" smtClean="0"/>
              <a:t>Käydään yksityiskohtaisemmin läpi  tietomallipohjaisen vaiheet rakennesuunnittelun näkökulmasta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BIMkaav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6224066" cy="5973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Rakennesuunnittelutoimistot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Tietomallien koordinointi</a:t>
            </a:r>
          </a:p>
          <a:p>
            <a:r>
              <a:rPr lang="fi-FI" dirty="0" smtClean="0"/>
              <a:t>Tiedonsiirto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Talotekniikan suunnittelutoimistot </a:t>
            </a:r>
            <a:br>
              <a:rPr lang="fi-FI" dirty="0" smtClean="0"/>
            </a:br>
            <a:r>
              <a:rPr lang="fi-FI" sz="2400" dirty="0" smtClean="0"/>
              <a:t>( 3 toimistoa)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2276872"/>
            <a:ext cx="8077200" cy="3886200"/>
          </a:xfrm>
        </p:spPr>
        <p:txBody>
          <a:bodyPr/>
          <a:lstStyle/>
          <a:p>
            <a:r>
              <a:rPr lang="fi-FI" dirty="0" smtClean="0"/>
              <a:t>Kokonaiskuva tietomallipohjaisesta rakennushankkeesta </a:t>
            </a:r>
          </a:p>
          <a:p>
            <a:pPr lvl="0"/>
            <a:r>
              <a:rPr lang="fi-FI" dirty="0" smtClean="0"/>
              <a:t>Käydään yksityiskohtaisemmin läpi  tietomallipohjaisen vaiheet talotekniikkasuunnittelun  näkökulmasta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Talotekniikan suunnittelutoimistot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2420888"/>
            <a:ext cx="8077200" cy="3886200"/>
          </a:xfrm>
        </p:spPr>
        <p:txBody>
          <a:bodyPr/>
          <a:lstStyle/>
          <a:p>
            <a:r>
              <a:rPr lang="fi-FI" dirty="0" smtClean="0"/>
              <a:t>Tietomallien koordinointi</a:t>
            </a:r>
          </a:p>
          <a:p>
            <a:r>
              <a:rPr lang="fi-FI" dirty="0" smtClean="0"/>
              <a:t>Tiedonsiirto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077200" cy="1143000"/>
          </a:xfrm>
        </p:spPr>
        <p:txBody>
          <a:bodyPr/>
          <a:lstStyle/>
          <a:p>
            <a:r>
              <a:rPr lang="fi-FI" dirty="0" smtClean="0"/>
              <a:t>Urakoitsijat   (Lemminkäinen)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Kokonaiskuva tietomallipohjaisesta rakennushankkeesta </a:t>
            </a:r>
          </a:p>
          <a:p>
            <a:pPr lvl="0"/>
            <a:r>
              <a:rPr lang="fi-FI" dirty="0" smtClean="0"/>
              <a:t>Käydään yksityiskohtaisemmin läpi  tietomallipohjaisen vaiheet urakoitsijan näkökulmasta</a:t>
            </a:r>
          </a:p>
          <a:p>
            <a:endParaRPr lang="fi-FI" dirty="0" smtClean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Urakoitsijat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Tietomallien koordinointi</a:t>
            </a:r>
          </a:p>
          <a:p>
            <a:r>
              <a:rPr lang="fi-FI" dirty="0" smtClean="0"/>
              <a:t>Määrälaskenta</a:t>
            </a:r>
          </a:p>
          <a:p>
            <a:endParaRPr lang="fi-FI" dirty="0" smtClean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ulukko 4"/>
          <p:cNvGraphicFramePr>
            <a:graphicFrameLocks noGrp="1"/>
          </p:cNvGraphicFramePr>
          <p:nvPr/>
        </p:nvGraphicFramePr>
        <p:xfrm>
          <a:off x="683568" y="1700806"/>
          <a:ext cx="7704857" cy="3397762"/>
        </p:xfrm>
        <a:graphic>
          <a:graphicData uri="http://schemas.openxmlformats.org/drawingml/2006/table">
            <a:tbl>
              <a:tblPr/>
              <a:tblGrid>
                <a:gridCol w="2088232"/>
                <a:gridCol w="1177815"/>
                <a:gridCol w="662290"/>
                <a:gridCol w="687318"/>
                <a:gridCol w="654589"/>
                <a:gridCol w="1013329"/>
                <a:gridCol w="822849"/>
                <a:gridCol w="598435"/>
              </a:tblGrid>
              <a:tr h="254798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PILOTTIORGANISAATIO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TILAAJA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ARKKITEHTI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RAKENNE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TALOTEKNIIKKA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URAKOITSIJA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PERUS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SEMINAARISARJA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TIETOMALLIKOORDINOINTI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TIEDONSIIRTO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JOHTAMINEN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ARKKITEHTIMALLINTAMINEN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RAKENNEMALLINTAMINEN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TALOTEKNIIKKAMALLINTAMINEN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RAKENNUSTUOTANTO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MÄÄRÄLASKENTA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TIETOMALLIVALMENNUS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4798"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YHTEENSÄ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06" marR="4906" marT="49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6" name="Otsikk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KOULUTUSSUUNNITELMA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4" name="Tekstikehys 3"/>
          <p:cNvSpPr txBox="1"/>
          <p:nvPr/>
        </p:nvSpPr>
        <p:spPr>
          <a:xfrm>
            <a:off x="827584" y="544522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Katso yksityiskohtainen suunnitelma ! 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Jatkotoimia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Koulutusosio jatkuu</a:t>
            </a:r>
          </a:p>
          <a:p>
            <a:r>
              <a:rPr lang="fi-FI" dirty="0" smtClean="0"/>
              <a:t>Pilotit käynnistyvät</a:t>
            </a:r>
          </a:p>
          <a:p>
            <a:r>
              <a:rPr lang="fi-FI" dirty="0" smtClean="0"/>
              <a:t>Verkoston yhteistyön tiivistyminen</a:t>
            </a:r>
          </a:p>
          <a:p>
            <a:r>
              <a:rPr lang="fi-FI" dirty="0" err="1" smtClean="0"/>
              <a:t>Pilotointien</a:t>
            </a:r>
            <a:r>
              <a:rPr lang="fi-FI" dirty="0" smtClean="0"/>
              <a:t> raportointi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Kokemuksia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dirty="0" smtClean="0"/>
              <a:t>Osallistujien saaminen mukaan ja toteutus vaatii hyvät henkilökontaktit </a:t>
            </a:r>
          </a:p>
          <a:p>
            <a:r>
              <a:rPr lang="fi-FI" sz="2400" dirty="0" smtClean="0"/>
              <a:t>Tilaajaosaaminen  korostuu </a:t>
            </a:r>
          </a:p>
          <a:p>
            <a:r>
              <a:rPr lang="fi-FI" sz="2400" dirty="0" smtClean="0"/>
              <a:t>Suunnittelijat osaavat suunnitella mallintamalla</a:t>
            </a:r>
          </a:p>
          <a:p>
            <a:r>
              <a:rPr lang="fi-FI" sz="2400" dirty="0" smtClean="0"/>
              <a:t>Suunnittelijoiden yhteinen mallipohjainen toimintatapa uutta</a:t>
            </a:r>
          </a:p>
          <a:p>
            <a:r>
              <a:rPr lang="fi-FI" sz="2400" dirty="0" smtClean="0"/>
              <a:t>YTV 2012 kaipaa jatkokehitystä</a:t>
            </a:r>
          </a:p>
          <a:p>
            <a:r>
              <a:rPr lang="fi-FI" sz="2400" dirty="0" smtClean="0"/>
              <a:t>Tietomallipohjainen toimintatapa vaatii uuden opettelua kaikilta osapuolilta</a:t>
            </a:r>
          </a:p>
          <a:p>
            <a:r>
              <a:rPr lang="fi-FI" sz="2400" dirty="0" smtClean="0"/>
              <a:t>Koulutusmenetelmissä myös kehitettävää, jotta oppiminen saadaan aikaan yhdessä yli organisaatiorajojen</a:t>
            </a:r>
          </a:p>
          <a:p>
            <a:endParaRPr lang="fi-F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TOKAINFRA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Valtakunnallinen projekti ?</a:t>
            </a:r>
          </a:p>
          <a:p>
            <a:r>
              <a:rPr lang="fi-FI" sz="2000" dirty="0" smtClean="0"/>
              <a:t>Tavoitteena perehdyttää kouluttaa laajasti paikallisia toimijoita  tietomallipohjaiseen toimintatapaan</a:t>
            </a:r>
          </a:p>
          <a:p>
            <a:r>
              <a:rPr lang="fi-FI" sz="2000" dirty="0" smtClean="0"/>
              <a:t>Lähtökohtana oltava INFRA-YTV, eli konkreettiset vaatimukset ja ohjeistukset, miten tietomallipohjaisia hankkeita toteutetaan </a:t>
            </a:r>
            <a:r>
              <a:rPr lang="fi-FI" sz="2000" dirty="0" err="1" smtClean="0"/>
              <a:t>INFRA-alalla</a:t>
            </a:r>
            <a:r>
              <a:rPr lang="fi-FI" sz="2000" dirty="0" smtClean="0"/>
              <a:t> </a:t>
            </a:r>
          </a:p>
          <a:p>
            <a:r>
              <a:rPr lang="fi-FI" sz="2000" dirty="0" smtClean="0"/>
              <a:t>Mikä </a:t>
            </a:r>
            <a:r>
              <a:rPr lang="fi-FI" sz="2000" dirty="0" err="1" smtClean="0"/>
              <a:t>INFRA-YTV:n</a:t>
            </a:r>
            <a:r>
              <a:rPr lang="fi-FI" sz="2000" dirty="0" smtClean="0"/>
              <a:t> tilanne ?</a:t>
            </a:r>
          </a:p>
          <a:p>
            <a:r>
              <a:rPr lang="fi-FI" sz="2000" dirty="0" smtClean="0"/>
              <a:t>Onko mietitty riittävästi, miten rakentamisen prosessi muuttuu ?</a:t>
            </a:r>
          </a:p>
          <a:p>
            <a:r>
              <a:rPr lang="fi-FI" sz="2000" dirty="0" smtClean="0"/>
              <a:t>Yhteistyö </a:t>
            </a:r>
            <a:r>
              <a:rPr lang="fi-FI" sz="2000" dirty="0" err="1" smtClean="0"/>
              <a:t>Talonrakennus---Infra</a:t>
            </a:r>
            <a:r>
              <a:rPr lang="fi-FI" sz="2000" dirty="0" smtClean="0"/>
              <a:t> ?</a:t>
            </a:r>
          </a:p>
          <a:p>
            <a:r>
              <a:rPr lang="fi-FI" sz="2000" dirty="0" smtClean="0"/>
              <a:t>Rahoituslähteet </a:t>
            </a:r>
          </a:p>
          <a:p>
            <a:endParaRPr lang="fi-FI" sz="2000" dirty="0" smtClean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tsikk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077200" cy="1143000"/>
          </a:xfrm>
        </p:spPr>
        <p:txBody>
          <a:bodyPr/>
          <a:lstStyle/>
          <a:p>
            <a:pPr eaLnBrk="1" hangingPunct="1"/>
            <a:r>
              <a:rPr lang="fi-FI" smtClean="0"/>
              <a:t>Tiedonhallintaa </a:t>
            </a:r>
          </a:p>
        </p:txBody>
      </p:sp>
      <p:sp>
        <p:nvSpPr>
          <p:cNvPr id="21507" name="Sisällön paikkamerkki 2"/>
          <p:cNvSpPr>
            <a:spLocks noGrp="1"/>
          </p:cNvSpPr>
          <p:nvPr>
            <p:ph idx="1"/>
          </p:nvPr>
        </p:nvSpPr>
        <p:spPr>
          <a:xfrm>
            <a:off x="107504" y="1988840"/>
            <a:ext cx="4902696" cy="1152128"/>
          </a:xfrm>
        </p:spPr>
        <p:txBody>
          <a:bodyPr/>
          <a:lstStyle/>
          <a:p>
            <a:pPr eaLnBrk="1" hangingPunct="1"/>
            <a:r>
              <a:rPr lang="fi-FI" sz="2000" dirty="0" smtClean="0"/>
              <a:t>Tietomalli on rakennushankkeen </a:t>
            </a:r>
            <a:r>
              <a:rPr lang="fi-FI" sz="2000" u="sng" dirty="0" smtClean="0"/>
              <a:t>tiedonhallinnan</a:t>
            </a:r>
            <a:r>
              <a:rPr lang="fi-FI" sz="2000" dirty="0" smtClean="0"/>
              <a:t> väline vaatimusten määrittelystä rakennuksen ylläpitoon.</a:t>
            </a:r>
          </a:p>
          <a:p>
            <a:pPr eaLnBrk="1" hangingPunct="1"/>
            <a:r>
              <a:rPr lang="fi-FI" sz="2000" dirty="0" smtClean="0"/>
              <a:t>Jokainen suunnittelijaosapuoli laatii omat tietomallinsa, joista tuotetaan yhdistelmämallit rakennushankkeen käyttöön, tiedonsiirrossa </a:t>
            </a:r>
            <a:r>
              <a:rPr lang="fi-FI" sz="2000" dirty="0" err="1" smtClean="0"/>
              <a:t>IFC-formaatti</a:t>
            </a:r>
            <a:r>
              <a:rPr lang="fi-FI" sz="2000" dirty="0" smtClean="0"/>
              <a:t>  </a:t>
            </a:r>
          </a:p>
          <a:p>
            <a:pPr eaLnBrk="1" hangingPunct="1"/>
            <a:r>
              <a:rPr lang="fi-FI" sz="2000" dirty="0" smtClean="0"/>
              <a:t>Tietomalli on yhteinen informaatioperusta, jolle suunnitelmat rakennetaan. </a:t>
            </a:r>
          </a:p>
          <a:p>
            <a:pPr eaLnBrk="1" hangingPunct="1">
              <a:buNone/>
            </a:pPr>
            <a:endParaRPr lang="fi-FI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276872"/>
            <a:ext cx="3240360" cy="380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620688"/>
            <a:ext cx="189911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20688"/>
            <a:ext cx="184340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77200" cy="1523256"/>
          </a:xfrm>
        </p:spPr>
        <p:txBody>
          <a:bodyPr/>
          <a:lstStyle/>
          <a:p>
            <a:r>
              <a:rPr lang="fi-FI" dirty="0" smtClean="0"/>
              <a:t>Aiempi hanke: </a:t>
            </a:r>
            <a:br>
              <a:rPr lang="fi-FI" dirty="0" smtClean="0"/>
            </a:br>
            <a:r>
              <a:rPr lang="fi-FI" dirty="0" smtClean="0"/>
              <a:t>Tuotemallipohjainen suunnittelu-projekti 2006-2007 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9552" y="2348880"/>
            <a:ext cx="8077200" cy="3238128"/>
          </a:xfrm>
        </p:spPr>
        <p:txBody>
          <a:bodyPr/>
          <a:lstStyle/>
          <a:p>
            <a:r>
              <a:rPr lang="fi-FI" sz="2000" dirty="0" smtClean="0"/>
              <a:t>Luotiin rakennusalan toimijoille Etelä-Karjalassa valmiudet tuotemallipohjaisten suunnittelujärjestelmien käyttöönottoon suunnittelutoimistoissa ja  parannettiin rakennusalan eri osapuolten valmiuksia tuotemallien hyödyntämisessä rakennusprosessin ja rakennuksen elinkaaren aikana. Projektissa keskityttiin talonrakennusalan tuotemallipohjaiseen suunnitteluun</a:t>
            </a:r>
            <a:r>
              <a:rPr lang="fi-FI" sz="2400" dirty="0" smtClean="0"/>
              <a:t>.</a:t>
            </a:r>
          </a:p>
          <a:p>
            <a:r>
              <a:rPr lang="fi-FI" sz="2000" dirty="0" smtClean="0"/>
              <a:t>Projektissa oli mukana 13 rakennusalan yritystä Etelä-Karjalasta </a:t>
            </a:r>
          </a:p>
          <a:p>
            <a:r>
              <a:rPr lang="fi-FI" sz="2000" dirty="0" smtClean="0"/>
              <a:t>Hankkeessa keskityttiin tietomallien teknisen osaamisen tason nostamiseen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Uusi hanke 2012-2014  ”TOKA”</a:t>
            </a:r>
            <a:br>
              <a:rPr lang="fi-FI" dirty="0" smtClean="0"/>
            </a:br>
            <a:r>
              <a:rPr lang="fi-FI" dirty="0" smtClean="0"/>
              <a:t>1.6.2012 - 31.5.2014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dirty="0" smtClean="0"/>
              <a:t>Projektin tavoitteena on </a:t>
            </a:r>
            <a:r>
              <a:rPr lang="fi-FI" sz="2400" u="sng" dirty="0" smtClean="0"/>
              <a:t>luoda rakentamisen tietomallintamisen osaamisverkosto ja sen avulla saada pysyvää osaamispohjaa tietomallipohjaiselle toimintatavalle rakennusalalla Etelä-Karjalassa</a:t>
            </a:r>
            <a:r>
              <a:rPr lang="fi-FI" sz="2400" dirty="0" smtClean="0"/>
              <a:t>.  Osaamisen myötä </a:t>
            </a:r>
            <a:r>
              <a:rPr lang="fi-FI" sz="2400" u="sng" dirty="0" smtClean="0"/>
              <a:t>tietomallipohjainen </a:t>
            </a:r>
            <a:r>
              <a:rPr lang="fi-FI" sz="2400" dirty="0" smtClean="0"/>
              <a:t>rakentamisen </a:t>
            </a:r>
            <a:r>
              <a:rPr lang="fi-FI" sz="2400" u="sng" dirty="0" smtClean="0"/>
              <a:t>prosessi saadaan todelliseksi vaihtoehtoiseksi toimintatavaksi rakentamisen tiedonhallintaan.</a:t>
            </a:r>
          </a:p>
          <a:p>
            <a:r>
              <a:rPr lang="fi-FI" sz="2400" dirty="0" smtClean="0"/>
              <a:t>Lähtökohtana </a:t>
            </a:r>
            <a:r>
              <a:rPr lang="fi-FI" sz="2400" dirty="0" err="1" smtClean="0"/>
              <a:t>COBIM-hankkeen</a:t>
            </a:r>
            <a:r>
              <a:rPr lang="fi-FI" sz="2400" dirty="0" smtClean="0"/>
              <a:t> tuottamat uudet valtakunnalliset tietomallivaatimukset YTV 2012</a:t>
            </a:r>
          </a:p>
          <a:p>
            <a:r>
              <a:rPr lang="fi-FI" sz="2400" dirty="0" smtClean="0"/>
              <a:t>(</a:t>
            </a:r>
            <a:r>
              <a:rPr lang="fi-FI" sz="2400" dirty="0" err="1" smtClean="0">
                <a:hlinkClick r:id="rId2"/>
              </a:rPr>
              <a:t>www.buildingsmart.fi</a:t>
            </a:r>
            <a:r>
              <a:rPr lang="fi-FI" sz="2400" dirty="0" smtClean="0"/>
              <a:t>) </a:t>
            </a:r>
          </a:p>
          <a:p>
            <a:endParaRPr lang="fi-F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77200" cy="659160"/>
          </a:xfrm>
        </p:spPr>
        <p:txBody>
          <a:bodyPr/>
          <a:lstStyle/>
          <a:p>
            <a:r>
              <a:rPr lang="fi-FI" dirty="0" smtClean="0"/>
              <a:t>Vaiheet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3400" y="1484784"/>
            <a:ext cx="8077200" cy="415401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i-FI" sz="1600" dirty="0" smtClean="0"/>
              <a:t>Alkutilannekartoitus (tehty)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1600" dirty="0" smtClean="0"/>
              <a:t>Osaamisverkoston luominen  (saatu mukaan 15 toimijaa) </a:t>
            </a:r>
          </a:p>
          <a:p>
            <a:pPr lvl="2"/>
            <a:r>
              <a:rPr lang="fi-FI" sz="1500" dirty="0" smtClean="0"/>
              <a:t>Tietomallipohjaisen suunnittelun osaajat</a:t>
            </a:r>
          </a:p>
          <a:p>
            <a:pPr lvl="2"/>
            <a:r>
              <a:rPr lang="fi-FI" sz="1500" dirty="0" smtClean="0"/>
              <a:t>Tietomallipohjaisen prosessin vaatimat erityisosaajat</a:t>
            </a:r>
          </a:p>
          <a:p>
            <a:pPr lvl="2"/>
            <a:r>
              <a:rPr lang="fi-FI" sz="1500" dirty="0" smtClean="0"/>
              <a:t>Saimaan ammattikorkeakoulun tietomallintamiseen perehtynyt henkilöstö ja opiskelijat</a:t>
            </a:r>
          </a:p>
          <a:p>
            <a:pPr lvl="2"/>
            <a:r>
              <a:rPr lang="fi-FI" sz="1600" dirty="0" smtClean="0"/>
              <a:t>Annetaan tarvittavaa tietomalliohjelmistojen käyttökoulutusta</a:t>
            </a:r>
          </a:p>
          <a:p>
            <a:pPr>
              <a:buNone/>
            </a:pPr>
            <a:r>
              <a:rPr lang="fi-FI" sz="1600" dirty="0" smtClean="0"/>
              <a:t>3. Pilottihankkeet 4 kpl  (sovittu tähän mennessä 2 kpl)</a:t>
            </a:r>
          </a:p>
          <a:p>
            <a:pPr lvl="2"/>
            <a:r>
              <a:rPr lang="fi-FI" sz="1500" dirty="0" smtClean="0"/>
              <a:t>Tietomallipohjaisen prosessin käyttöönotosta kiinnostuneet tilaajaorganisaatiot</a:t>
            </a:r>
          </a:p>
          <a:p>
            <a:pPr lvl="2"/>
            <a:r>
              <a:rPr lang="fi-FI" sz="1500" dirty="0" smtClean="0"/>
              <a:t>Ohjataan ja tuetaan projektin aikana tietomallipohjaisia rakennushankkeita uuden prosessin läpiviennissä, kootaan talteen kokemukset tietomallien käytöstä  </a:t>
            </a:r>
          </a:p>
          <a:p>
            <a:pPr lvl="0">
              <a:buNone/>
            </a:pPr>
            <a:r>
              <a:rPr lang="fi-FI" sz="1600" dirty="0" smtClean="0"/>
              <a:t>4. Saadun tiedon ja taidon kokoaminen</a:t>
            </a:r>
          </a:p>
          <a:p>
            <a:pPr lvl="2"/>
            <a:r>
              <a:rPr lang="fi-FI" sz="1500" dirty="0" smtClean="0"/>
              <a:t>Saadaan pysyvää tietomalliosaamista rakennusalan toimijoille Etelä-Karjalassa. </a:t>
            </a:r>
          </a:p>
          <a:p>
            <a:pPr lvl="2"/>
            <a:r>
              <a:rPr lang="fi-FI" sz="1500" dirty="0" smtClean="0"/>
              <a:t>Kootaan saavutettu ja saavutettavissa olevat hyödyt ja mahdollisuudet </a:t>
            </a:r>
          </a:p>
          <a:p>
            <a:pPr>
              <a:buNone/>
            </a:pPr>
            <a:endParaRPr lang="fi-FI" sz="1600" dirty="0" smtClean="0"/>
          </a:p>
          <a:p>
            <a:pPr marL="514350" indent="-514350">
              <a:buNone/>
            </a:pPr>
            <a:endParaRPr lang="fi-FI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77200" cy="1143000"/>
          </a:xfrm>
        </p:spPr>
        <p:txBody>
          <a:bodyPr/>
          <a:lstStyle/>
          <a:p>
            <a:r>
              <a:rPr lang="fi-FI" dirty="0" smtClean="0"/>
              <a:t>Hyödyt osallistujille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9552" y="1268760"/>
            <a:ext cx="8077200" cy="4196680"/>
          </a:xfrm>
        </p:spPr>
        <p:txBody>
          <a:bodyPr/>
          <a:lstStyle/>
          <a:p>
            <a:pPr lvl="0"/>
            <a:r>
              <a:rPr lang="fi-FI" sz="2000" dirty="0" smtClean="0"/>
              <a:t>Kontaktit osaamisverkostossa.</a:t>
            </a:r>
          </a:p>
          <a:p>
            <a:pPr lvl="0"/>
            <a:r>
              <a:rPr lang="fi-FI" sz="2000" dirty="0" smtClean="0"/>
              <a:t>Tietomalli</a:t>
            </a:r>
            <a:r>
              <a:rPr lang="fi-FI" sz="2000" u="sng" dirty="0" smtClean="0"/>
              <a:t>osaamisen</a:t>
            </a:r>
            <a:r>
              <a:rPr lang="fi-FI" sz="2000" dirty="0" smtClean="0"/>
              <a:t> </a:t>
            </a:r>
            <a:r>
              <a:rPr lang="fi-FI" sz="2000" u="sng" dirty="0" smtClean="0"/>
              <a:t>lisääminen.</a:t>
            </a:r>
          </a:p>
          <a:p>
            <a:pPr lvl="0"/>
            <a:r>
              <a:rPr lang="fi-FI" sz="2000" dirty="0" smtClean="0"/>
              <a:t>Tietomallien käyttöönottoon liittyvä </a:t>
            </a:r>
            <a:r>
              <a:rPr lang="fi-FI" sz="2000" u="sng" dirty="0" smtClean="0"/>
              <a:t>koulutus</a:t>
            </a:r>
          </a:p>
          <a:p>
            <a:pPr lvl="0"/>
            <a:r>
              <a:rPr lang="fi-FI" sz="2000" dirty="0" smtClean="0"/>
              <a:t>Pilottihankkeista saatavien kokemusten jatkuva </a:t>
            </a:r>
            <a:r>
              <a:rPr lang="fi-FI" sz="2000" u="sng" dirty="0" smtClean="0"/>
              <a:t>raportointi</a:t>
            </a:r>
            <a:r>
              <a:rPr lang="fi-FI" sz="2000" dirty="0" smtClean="0"/>
              <a:t> sekä projektin päätuloksia käsittelevä loppuraportti.</a:t>
            </a:r>
          </a:p>
          <a:p>
            <a:pPr lvl="0"/>
            <a:r>
              <a:rPr lang="fi-FI" sz="2000" dirty="0" smtClean="0"/>
              <a:t>Pilottihankkeiden saavuttama hyöty.</a:t>
            </a:r>
          </a:p>
          <a:p>
            <a:pPr lvl="0"/>
            <a:r>
              <a:rPr lang="fi-FI" sz="2000" dirty="0" smtClean="0"/>
              <a:t>Seudun rakennusalan toimijoiden </a:t>
            </a:r>
            <a:r>
              <a:rPr lang="fi-FI" sz="2000" u="sng" dirty="0" smtClean="0"/>
              <a:t>kilpailukyvyn koheneminen</a:t>
            </a:r>
            <a:r>
              <a:rPr lang="fi-FI" sz="2000" dirty="0" smtClean="0"/>
              <a:t>.</a:t>
            </a:r>
          </a:p>
          <a:p>
            <a:pPr lvl="0"/>
            <a:r>
              <a:rPr lang="fi-FI" sz="2000" dirty="0" smtClean="0"/>
              <a:t>Seudun merkittävien tilaaja- / rakennuttajaorganisaatioiden osaamisen tason nousu ja sitä kautta saavutettavat hyödyt tulevaisissa rakennushankkeissa. </a:t>
            </a:r>
            <a:r>
              <a:rPr lang="fi-FI" dirty="0" smtClean="0"/>
              <a:t> </a:t>
            </a:r>
          </a:p>
          <a:p>
            <a:pPr lvl="0"/>
            <a:r>
              <a:rPr lang="fi-FI" sz="2000" dirty="0" smtClean="0"/>
              <a:t>Ohjelmistotestaus, ohjelmistoesittelyt</a:t>
            </a:r>
          </a:p>
          <a:p>
            <a:pPr lvl="0"/>
            <a:r>
              <a:rPr lang="fi-FI" sz="2000" dirty="0" smtClean="0"/>
              <a:t>Tietomalleihin liittyvän ajankohtaisen tiedon ja tukimateriaalin jakaminen</a:t>
            </a:r>
          </a:p>
          <a:p>
            <a:pPr lvl="0"/>
            <a:r>
              <a:rPr lang="fi-FI" sz="2000" dirty="0" smtClean="0"/>
              <a:t>Tiedotus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Projektiorganisaatio ja resurssit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Saimaan </a:t>
            </a:r>
            <a:r>
              <a:rPr lang="fi-FI" dirty="0" err="1" smtClean="0"/>
              <a:t>amk</a:t>
            </a:r>
            <a:endParaRPr lang="fi-FI" dirty="0" smtClean="0"/>
          </a:p>
          <a:p>
            <a:pPr lvl="1"/>
            <a:r>
              <a:rPr lang="fi-FI" dirty="0" smtClean="0"/>
              <a:t>Projektipäällikkö</a:t>
            </a:r>
          </a:p>
          <a:p>
            <a:pPr lvl="1"/>
            <a:r>
              <a:rPr lang="fi-FI" dirty="0" smtClean="0"/>
              <a:t>Projektisihteeri</a:t>
            </a:r>
          </a:p>
          <a:p>
            <a:pPr lvl="1"/>
            <a:r>
              <a:rPr lang="fi-FI" dirty="0" smtClean="0"/>
              <a:t>Projekti-insinööri</a:t>
            </a:r>
          </a:p>
          <a:p>
            <a:pPr lvl="1"/>
            <a:r>
              <a:rPr lang="fi-FI" dirty="0" smtClean="0"/>
              <a:t>Tietotekniikan asiantuntija</a:t>
            </a:r>
          </a:p>
          <a:p>
            <a:r>
              <a:rPr lang="fi-FI" dirty="0" smtClean="0"/>
              <a:t>Ohjausryhmä</a:t>
            </a:r>
          </a:p>
          <a:p>
            <a:r>
              <a:rPr lang="fi-FI" dirty="0" smtClean="0"/>
              <a:t>Ostopalvelut: Koulutus- ja asiantuntijapalvelut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imia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Geneva"/>
        <a:cs typeface=""/>
      </a:majorFont>
      <a:minorFont>
        <a:latin typeface="Arial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Geneva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Geneva" pitchFamily="-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ukautettu suunnittelumalli">
  <a:themeElements>
    <a:clrScheme name="Mukautettu suunnittelumall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ukautettu suunnittelumall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Geneva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Geneva" pitchFamily="-16" charset="-128"/>
          </a:defRPr>
        </a:defPPr>
      </a:lstStyle>
    </a:lnDef>
  </a:objectDefaults>
  <a:extraClrSchemeLst>
    <a:extraClrScheme>
      <a:clrScheme name="Mukautettu suunnittelumall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Saimia</Template>
  <TotalTime>892</TotalTime>
  <Words>872</Words>
  <Application>Microsoft Office PowerPoint</Application>
  <PresentationFormat>On-screen Show (4:3)</PresentationFormat>
  <Paragraphs>296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Saimia</vt:lpstr>
      <vt:lpstr>Mukautettu suunnittelumalli</vt:lpstr>
      <vt:lpstr>TOKA-projektin kuvaus ja tilannekatsaus sekä pohdintaa TOKAINFRA-projektin toteutusmahdollisuuksista</vt:lpstr>
      <vt:lpstr>”TOKA”-projekti</vt:lpstr>
      <vt:lpstr>PowerPoint Presentation</vt:lpstr>
      <vt:lpstr>Tiedonhallintaa </vt:lpstr>
      <vt:lpstr>Aiempi hanke:  Tuotemallipohjainen suunnittelu-projekti 2006-2007  </vt:lpstr>
      <vt:lpstr> Uusi hanke 2012-2014  ”TOKA” 1.6.2012 - 31.5.2014 </vt:lpstr>
      <vt:lpstr>Vaiheet</vt:lpstr>
      <vt:lpstr>Hyödyt osallistujille </vt:lpstr>
      <vt:lpstr>Projektiorganisaatio ja resurssit</vt:lpstr>
      <vt:lpstr>Rahoitus</vt:lpstr>
      <vt:lpstr>PowerPoint Presentation</vt:lpstr>
      <vt:lpstr>PowerPoint Presentation</vt:lpstr>
      <vt:lpstr>Yleiset tietomallivaatimukset 2012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Uusia käsitteitä</vt:lpstr>
      <vt:lpstr> </vt:lpstr>
      <vt:lpstr>Projektiin osallistuvat ryhmät</vt:lpstr>
      <vt:lpstr>Pilottikohteiden tilaajaorganisaatiot  (Lappeenrannan kaupunki, Suomen Yliopistokiinteistöt Oy, Pöyry CM))</vt:lpstr>
      <vt:lpstr>Tilaajat, rakennuttajat, kiinteistöjen ylläpitäjät ja omistajat   (LOAS, KR-timi  + pilottiorganisaatiot)</vt:lpstr>
      <vt:lpstr>Arkkitehtitoimistot  ( 5 toimistoa+ Lappeenrannan kaupunki) </vt:lpstr>
      <vt:lpstr>Arkkitehtitoimistot</vt:lpstr>
      <vt:lpstr>Arkkitehtitoimistot</vt:lpstr>
      <vt:lpstr>Arkkitehtitoimistot</vt:lpstr>
      <vt:lpstr>Arkkitehtitoimistot</vt:lpstr>
      <vt:lpstr>Rakennesuunnittelutoimistot ( 2 toimistoa)</vt:lpstr>
      <vt:lpstr>Rakennesuunnittelutoimistot</vt:lpstr>
      <vt:lpstr>Talotekniikan suunnittelutoimistot  ( 3 toimistoa)</vt:lpstr>
      <vt:lpstr>Talotekniikan suunnittelutoimistot</vt:lpstr>
      <vt:lpstr>Urakoitsijat   (Lemminkäinen)</vt:lpstr>
      <vt:lpstr>Urakoitsijat</vt:lpstr>
      <vt:lpstr>KOULUTUSSUUNNITELMA </vt:lpstr>
      <vt:lpstr>Jatkotoimia</vt:lpstr>
      <vt:lpstr>Kokemuksia</vt:lpstr>
      <vt:lpstr>TOKAINFRA</vt:lpstr>
    </vt:vector>
  </TitlesOfParts>
  <Company>Saimaan AMK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Tietomallikokous ma 3.10. klo 14.15</dc:title>
  <dc:creator>e010915</dc:creator>
  <cp:lastModifiedBy>Päivi</cp:lastModifiedBy>
  <cp:revision>68</cp:revision>
  <dcterms:created xsi:type="dcterms:W3CDTF">2011-10-01T14:15:18Z</dcterms:created>
  <dcterms:modified xsi:type="dcterms:W3CDTF">2013-02-07T10:49:21Z</dcterms:modified>
</cp:coreProperties>
</file>