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344" r:id="rId2"/>
    <p:sldId id="325" r:id="rId3"/>
    <p:sldId id="324" r:id="rId4"/>
    <p:sldId id="352" r:id="rId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napToObjects="1">
      <p:cViewPr varScale="1">
        <p:scale>
          <a:sx n="163" d="100"/>
          <a:sy n="163" d="100"/>
        </p:scale>
        <p:origin x="150" y="33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D71EFF-3638-4C90-B64C-533BCE2CF7E5}" type="datetimeFigureOut">
              <a:rPr lang="fi-FI" smtClean="0"/>
              <a:t>4.12.2018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4245D-07EF-4D52-8F41-363D10EBA45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06396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6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2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3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6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7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5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5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5.png"/></Relationships>
</file>

<file path=ppt/slideLayouts/_rels/slideLayout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22.png"/><Relationship Id="rId7" Type="http://schemas.openxmlformats.org/officeDocument/2006/relationships/hyperlink" Target="mailto:etunimi.sukunimi@metropolia.fi" TargetMode="External"/><Relationship Id="rId2" Type="http://schemas.openxmlformats.org/officeDocument/2006/relationships/image" Target="../media/image55.jpe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facebook.com/MetropoliaAMK" TargetMode="External"/><Relationship Id="rId5" Type="http://schemas.openxmlformats.org/officeDocument/2006/relationships/hyperlink" Target="http://www.metropolia.fi" TargetMode="Externa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381" y="0"/>
            <a:ext cx="7698619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7" y="15675"/>
            <a:ext cx="2443817" cy="31787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4"/>
            <a:ext cx="992855" cy="6606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468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"/>
          <a:stretch/>
        </p:blipFill>
        <p:spPr>
          <a:xfrm>
            <a:off x="1440000" y="10666"/>
            <a:ext cx="7676785" cy="318135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6" y="16816"/>
            <a:ext cx="2441049" cy="3175200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4"/>
            <a:ext cx="992856" cy="660687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652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7"/>
          <a:stretch/>
        </p:blipFill>
        <p:spPr>
          <a:xfrm>
            <a:off x="1439999" y="1142"/>
            <a:ext cx="7690392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6" y="16817"/>
            <a:ext cx="2441049" cy="31751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5"/>
            <a:ext cx="992855" cy="660687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4681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7"/>
          <a:stretch/>
        </p:blipFill>
        <p:spPr>
          <a:xfrm>
            <a:off x="1440000" y="1142"/>
            <a:ext cx="7690392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6" y="16817"/>
            <a:ext cx="2441049" cy="31751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5"/>
            <a:ext cx="992856" cy="660687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468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381" y="0"/>
            <a:ext cx="7698619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6" y="15675"/>
            <a:ext cx="2443817" cy="31787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4"/>
            <a:ext cx="992856" cy="660687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7552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7"/>
          <a:stretch/>
        </p:blipFill>
        <p:spPr>
          <a:xfrm flipH="1">
            <a:off x="1440000" y="1142"/>
            <a:ext cx="7690392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6" y="16817"/>
            <a:ext cx="2443817" cy="3178799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4"/>
            <a:ext cx="992855" cy="660687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3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3777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7"/>
          <a:stretch/>
        </p:blipFill>
        <p:spPr>
          <a:xfrm>
            <a:off x="1440000" y="1142"/>
            <a:ext cx="7690392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6" y="16817"/>
            <a:ext cx="2441049" cy="31751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5"/>
            <a:ext cx="992856" cy="660687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4681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9"/>
          <a:stretch/>
        </p:blipFill>
        <p:spPr>
          <a:xfrm>
            <a:off x="1440000" y="1142"/>
            <a:ext cx="7690392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6" y="16817"/>
            <a:ext cx="2441049" cy="31751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5"/>
            <a:ext cx="992856" cy="660687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4681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4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355" y="1142"/>
            <a:ext cx="7698619" cy="3190875"/>
          </a:xfrm>
          <a:prstGeom prst="rect">
            <a:avLst/>
          </a:prstGeom>
        </p:spPr>
      </p:pic>
      <p:pic>
        <p:nvPicPr>
          <p:cNvPr id="28" name="Kuva 2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71" y="6017"/>
            <a:ext cx="2449352" cy="3186000"/>
          </a:xfrm>
          <a:prstGeom prst="rect">
            <a:avLst/>
          </a:prstGeom>
        </p:spPr>
      </p:pic>
      <p:pic>
        <p:nvPicPr>
          <p:cNvPr id="29" name="Kuva 2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5"/>
            <a:ext cx="992856" cy="660687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 userDrawn="1"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4681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0" y="2847"/>
            <a:ext cx="7690392" cy="318746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7" y="11512"/>
            <a:ext cx="2443817" cy="31787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5"/>
            <a:ext cx="992856" cy="660687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4681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punainen_täh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234" y="-106"/>
            <a:ext cx="3274931" cy="5143712"/>
          </a:xfrm>
          <a:prstGeom prst="rect">
            <a:avLst/>
          </a:prstGeom>
        </p:spPr>
      </p:pic>
      <p:pic>
        <p:nvPicPr>
          <p:cNvPr id="8" name="Kuva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59"/>
            <a:ext cx="992854" cy="671637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540000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fi-FI" dirty="0" smtClean="0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/>
          </p:nvPr>
        </p:nvSpPr>
        <p:spPr bwMode="auto">
          <a:xfrm>
            <a:off x="684213" y="1080000"/>
            <a:ext cx="7772400" cy="296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1381544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"/>
          <a:stretch/>
        </p:blipFill>
        <p:spPr>
          <a:xfrm flipH="1">
            <a:off x="1440000" y="0"/>
            <a:ext cx="7704000" cy="320040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Tekstiruutu 11"/>
          <p:cNvSpPr txBox="1"/>
          <p:nvPr userDrawn="1"/>
        </p:nvSpPr>
        <p:spPr>
          <a:xfrm>
            <a:off x="6852860" y="3038151"/>
            <a:ext cx="2291140" cy="162249"/>
          </a:xfrm>
          <a:prstGeom prst="rect">
            <a:avLst/>
          </a:prstGeom>
          <a:noFill/>
        </p:spPr>
        <p:txBody>
          <a:bodyPr wrap="square" lIns="0" tIns="0" rIns="72000" bIns="54000" rtlCol="0">
            <a:spAutoFit/>
          </a:bodyPr>
          <a:lstStyle/>
          <a:p>
            <a:pPr algn="r"/>
            <a:r>
              <a:rPr lang="fi-FI" sz="700" dirty="0" smtClean="0">
                <a:solidFill>
                  <a:schemeClr val="bg1"/>
                </a:solidFill>
                <a:latin typeface="+mn-lt"/>
              </a:rPr>
              <a:t>Helsingin kaupungin aineistopankki / +</a:t>
            </a:r>
            <a:r>
              <a:rPr lang="fi-FI" sz="700" dirty="0" err="1" smtClean="0">
                <a:solidFill>
                  <a:schemeClr val="bg1"/>
                </a:solidFill>
                <a:latin typeface="+mn-lt"/>
              </a:rPr>
              <a:t>ina</a:t>
            </a:r>
            <a:r>
              <a:rPr lang="fi-FI" sz="700" dirty="0" smtClean="0">
                <a:solidFill>
                  <a:schemeClr val="bg1"/>
                </a:solidFill>
                <a:latin typeface="+mn-lt"/>
              </a:rPr>
              <a:t>+</a:t>
            </a:r>
            <a:endParaRPr lang="fi-FI" sz="7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4" name="Kuva 2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70" y="14400"/>
            <a:ext cx="2449352" cy="3185999"/>
          </a:xfrm>
          <a:prstGeom prst="rect">
            <a:avLst/>
          </a:prstGeom>
        </p:spPr>
      </p:pic>
      <p:pic>
        <p:nvPicPr>
          <p:cNvPr id="11" name="Kuva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5"/>
            <a:ext cx="992856" cy="660687"/>
          </a:xfrm>
          <a:prstGeom prst="rect">
            <a:avLst/>
          </a:prstGeom>
        </p:spPr>
      </p:pic>
      <p:sp>
        <p:nvSpPr>
          <p:cNvPr id="13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5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50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punainen_kehä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352" y="-6858"/>
            <a:ext cx="3279648" cy="5157216"/>
          </a:xfrm>
          <a:prstGeom prst="rect">
            <a:avLst/>
          </a:prstGeom>
        </p:spPr>
      </p:pic>
      <p:pic>
        <p:nvPicPr>
          <p:cNvPr id="8" name="Kuva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59"/>
            <a:ext cx="992854" cy="671637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540000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fi-FI" dirty="0" smtClean="0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/>
          </p:nvPr>
        </p:nvSpPr>
        <p:spPr bwMode="auto">
          <a:xfrm>
            <a:off x="684213" y="1080000"/>
            <a:ext cx="7772400" cy="296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24431022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punainen_viiv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024" y="2706"/>
            <a:ext cx="3271350" cy="5138088"/>
          </a:xfrm>
          <a:prstGeom prst="rect">
            <a:avLst/>
          </a:prstGeom>
        </p:spPr>
      </p:pic>
      <p:pic>
        <p:nvPicPr>
          <p:cNvPr id="8" name="Kuva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59"/>
            <a:ext cx="992854" cy="671637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540000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fi-FI" dirty="0" smtClean="0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/>
          </p:nvPr>
        </p:nvSpPr>
        <p:spPr bwMode="auto">
          <a:xfrm>
            <a:off x="684213" y="1080000"/>
            <a:ext cx="7772400" cy="296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4160525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punainen_sydä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352" y="-6858"/>
            <a:ext cx="3279648" cy="5157216"/>
          </a:xfrm>
          <a:prstGeom prst="rect">
            <a:avLst/>
          </a:prstGeom>
        </p:spPr>
      </p:pic>
      <p:pic>
        <p:nvPicPr>
          <p:cNvPr id="8" name="Kuva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59"/>
            <a:ext cx="992854" cy="671637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540000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fi-FI" dirty="0" smtClean="0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/>
          </p:nvPr>
        </p:nvSpPr>
        <p:spPr bwMode="auto">
          <a:xfrm>
            <a:off x="684213" y="1080000"/>
            <a:ext cx="7772400" cy="296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9168520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harmaa_täh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000" y="3827"/>
            <a:ext cx="3276000" cy="5135844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60"/>
            <a:ext cx="992853" cy="671636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540000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fi-FI" dirty="0" smtClean="0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/>
          </p:nvPr>
        </p:nvSpPr>
        <p:spPr bwMode="auto">
          <a:xfrm>
            <a:off x="684213" y="1080000"/>
            <a:ext cx="7772400" cy="296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27837557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harmaa_kehä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256" y="-6858"/>
            <a:ext cx="3285744" cy="5157216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60"/>
            <a:ext cx="992853" cy="671636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540000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fi-FI" dirty="0" smtClean="0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/>
          </p:nvPr>
        </p:nvSpPr>
        <p:spPr bwMode="auto">
          <a:xfrm>
            <a:off x="684213" y="1080000"/>
            <a:ext cx="7772400" cy="296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17555414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harmaa_viiv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000" y="3826"/>
            <a:ext cx="3276000" cy="5135844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60"/>
            <a:ext cx="992853" cy="671636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540000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fi-FI" dirty="0" smtClean="0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/>
          </p:nvPr>
        </p:nvSpPr>
        <p:spPr bwMode="auto">
          <a:xfrm>
            <a:off x="684213" y="1080000"/>
            <a:ext cx="7772400" cy="296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2554073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harmaa_sydä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256" y="-6858"/>
            <a:ext cx="3285744" cy="5157216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60"/>
            <a:ext cx="992853" cy="671636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540000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fi-FI" dirty="0" smtClean="0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/>
          </p:nvPr>
        </p:nvSpPr>
        <p:spPr bwMode="auto">
          <a:xfrm>
            <a:off x="684213" y="1080000"/>
            <a:ext cx="7772400" cy="296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4064146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oranssi_täh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624" y="3175"/>
            <a:ext cx="3270751" cy="5137147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60"/>
            <a:ext cx="992853" cy="671636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540000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fi-FI" dirty="0" smtClean="0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 hasCustomPrompt="1"/>
          </p:nvPr>
        </p:nvSpPr>
        <p:spPr bwMode="auto">
          <a:xfrm>
            <a:off x="684213" y="1080000"/>
            <a:ext cx="7772400" cy="296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smtClean="0"/>
              <a:t>Seco</a:t>
            </a:r>
            <a:r>
              <a:rPr lang="fi-FI" sz="2600" b="0" i="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8_Custom </a:t>
            </a:r>
            <a:r>
              <a:rPr lang="fi-FI" sz="2600" b="0" i="0" dirty="0" err="1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Layout</a:t>
            </a:r>
            <a:r>
              <a:rPr lang="fi-FI" dirty="0" err="1" smtClean="0"/>
              <a:t>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smtClean="0"/>
              <a:t>Third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33975298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oranssi_kehä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769" y="364"/>
            <a:ext cx="3270461" cy="5142770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60"/>
            <a:ext cx="992853" cy="671636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540000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fi-FI" dirty="0" smtClean="0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 hasCustomPrompt="1"/>
          </p:nvPr>
        </p:nvSpPr>
        <p:spPr bwMode="auto">
          <a:xfrm>
            <a:off x="684213" y="1080000"/>
            <a:ext cx="7772400" cy="296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smtClean="0"/>
              <a:t>Seco</a:t>
            </a:r>
            <a:r>
              <a:rPr lang="fi-FI" sz="2600" b="0" i="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8_Custom </a:t>
            </a:r>
            <a:r>
              <a:rPr lang="fi-FI" sz="2600" b="0" i="0" dirty="0" err="1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Layout</a:t>
            </a:r>
            <a:r>
              <a:rPr lang="fi-FI" dirty="0" err="1" smtClean="0"/>
              <a:t>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smtClean="0"/>
              <a:t>Third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23903770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oranssi_viiv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834" y="364"/>
            <a:ext cx="3274331" cy="5142770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60"/>
            <a:ext cx="992853" cy="671636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540000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fi-FI" dirty="0" smtClean="0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 hasCustomPrompt="1"/>
          </p:nvPr>
        </p:nvSpPr>
        <p:spPr bwMode="auto">
          <a:xfrm>
            <a:off x="684213" y="1080000"/>
            <a:ext cx="7772400" cy="296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smtClean="0"/>
              <a:t>Seco</a:t>
            </a:r>
            <a:r>
              <a:rPr lang="fi-FI" sz="2600" b="0" i="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8_Custom </a:t>
            </a:r>
            <a:r>
              <a:rPr lang="fi-FI" sz="2600" b="0" i="0" dirty="0" err="1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Layout</a:t>
            </a:r>
            <a:r>
              <a:rPr lang="fi-FI" dirty="0" err="1" smtClean="0"/>
              <a:t>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smtClean="0"/>
              <a:t>Third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3880841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"/>
          <a:stretch/>
        </p:blipFill>
        <p:spPr>
          <a:xfrm>
            <a:off x="1440000" y="-3621"/>
            <a:ext cx="7704000" cy="3200400"/>
          </a:xfrm>
          <a:prstGeom prst="rect">
            <a:avLst/>
          </a:prstGeom>
        </p:spPr>
      </p:pic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3" name="Kuva 2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70" y="10779"/>
            <a:ext cx="2449352" cy="3185999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5"/>
            <a:ext cx="992856" cy="660687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3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50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oranssi_sydä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557" y="3175"/>
            <a:ext cx="3266885" cy="5137147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60"/>
            <a:ext cx="992853" cy="671636"/>
          </a:xfrm>
          <a:prstGeom prst="rect">
            <a:avLst/>
          </a:prstGeom>
        </p:spPr>
      </p:pic>
      <p:sp>
        <p:nvSpPr>
          <p:cNvPr id="28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84213" y="540000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fi-FI" dirty="0" smtClean="0"/>
          </a:p>
        </p:txBody>
      </p:sp>
      <p:sp>
        <p:nvSpPr>
          <p:cNvPr id="29" name="Rectangle 3"/>
          <p:cNvSpPr>
            <a:spLocks noGrp="1" noChangeArrowheads="1"/>
          </p:cNvSpPr>
          <p:nvPr userDrawn="1">
            <p:ph idx="1" hasCustomPrompt="1"/>
          </p:nvPr>
        </p:nvSpPr>
        <p:spPr bwMode="auto">
          <a:xfrm>
            <a:off x="684213" y="1080000"/>
            <a:ext cx="7772400" cy="296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smtClean="0"/>
              <a:t>Seco</a:t>
            </a:r>
            <a:r>
              <a:rPr lang="fi-FI" sz="2600" b="0" i="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8_Custom </a:t>
            </a:r>
            <a:r>
              <a:rPr lang="fi-FI" sz="2600" b="0" i="0" dirty="0" err="1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Layout</a:t>
            </a:r>
            <a:r>
              <a:rPr lang="fi-FI" dirty="0" err="1" smtClean="0"/>
              <a:t>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smtClean="0"/>
              <a:t>Third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12521216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punainen_täh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507" y="-4762"/>
            <a:ext cx="3280860" cy="5153025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59"/>
            <a:ext cx="992854" cy="671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004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punainen_kehä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486" y="4737"/>
            <a:ext cx="3264900" cy="5134025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59"/>
            <a:ext cx="992854" cy="671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9878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punainen_viiv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906" y="-4135"/>
            <a:ext cx="3280062" cy="515177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59"/>
            <a:ext cx="992854" cy="671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3731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punainen_sydä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486" y="4737"/>
            <a:ext cx="3264900" cy="5134025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59"/>
            <a:ext cx="992854" cy="671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9523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harmaa_täh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648" y="-2877"/>
            <a:ext cx="3284554" cy="5149254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60"/>
            <a:ext cx="992853" cy="67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10148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harmaa_kehä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431" y="3155"/>
            <a:ext cx="3272985" cy="513719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60"/>
            <a:ext cx="992853" cy="67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9249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harmaa_viiv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883" y="-940"/>
            <a:ext cx="3282083" cy="5145380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60"/>
            <a:ext cx="992853" cy="67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1739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harmaa_sydä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932" y="5512"/>
            <a:ext cx="3269982" cy="5132476"/>
          </a:xfrm>
          <a:prstGeom prst="rect">
            <a:avLst/>
          </a:prstGeom>
        </p:spPr>
      </p:pic>
      <p:pic>
        <p:nvPicPr>
          <p:cNvPr id="4" name="Kuva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60"/>
            <a:ext cx="992853" cy="67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13570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oranssi_täh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552" y="7895"/>
            <a:ext cx="3264743" cy="5127710"/>
          </a:xfrm>
          <a:prstGeom prst="rect">
            <a:avLst/>
          </a:prstGeom>
        </p:spPr>
      </p:pic>
      <p:pic>
        <p:nvPicPr>
          <p:cNvPr id="5" name="Kuva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60"/>
            <a:ext cx="992853" cy="67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53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0" y="0"/>
            <a:ext cx="7704000" cy="319310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sp>
        <p:nvSpPr>
          <p:cNvPr id="22" name="Tekstiruutu 11"/>
          <p:cNvSpPr txBox="1"/>
          <p:nvPr userDrawn="1"/>
        </p:nvSpPr>
        <p:spPr>
          <a:xfrm>
            <a:off x="7136112" y="3042913"/>
            <a:ext cx="2007888" cy="162249"/>
          </a:xfrm>
          <a:prstGeom prst="rect">
            <a:avLst/>
          </a:prstGeom>
          <a:noFill/>
        </p:spPr>
        <p:txBody>
          <a:bodyPr wrap="square" lIns="0" tIns="0" rIns="72000" bIns="54000" rtlCol="0">
            <a:spAutoFit/>
          </a:bodyPr>
          <a:lstStyle/>
          <a:p>
            <a:pPr algn="r"/>
            <a:r>
              <a:rPr lang="fi-FI" sz="700" dirty="0" smtClean="0">
                <a:solidFill>
                  <a:schemeClr val="bg1"/>
                </a:solidFill>
                <a:latin typeface="+mn-lt"/>
              </a:rPr>
              <a:t>Helsingin kaupungin aineistopankki / Lauri</a:t>
            </a:r>
            <a:r>
              <a:rPr lang="fi-FI" sz="700" baseline="0" dirty="0" smtClean="0">
                <a:solidFill>
                  <a:schemeClr val="bg1"/>
                </a:solidFill>
                <a:latin typeface="+mn-lt"/>
              </a:rPr>
              <a:t> Rotko</a:t>
            </a:r>
            <a:endParaRPr lang="fi-FI" sz="7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3" name="Kuva 2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71" y="14305"/>
            <a:ext cx="2443817" cy="3178799"/>
          </a:xfrm>
          <a:prstGeom prst="rect">
            <a:avLst/>
          </a:prstGeom>
        </p:spPr>
      </p:pic>
      <p:pic>
        <p:nvPicPr>
          <p:cNvPr id="14" name="Kuva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5"/>
            <a:ext cx="992856" cy="660687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3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502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oranssi_kehä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352" y="-6858"/>
            <a:ext cx="3279648" cy="5157216"/>
          </a:xfrm>
          <a:prstGeom prst="rect">
            <a:avLst/>
          </a:prstGeom>
        </p:spPr>
      </p:pic>
      <p:pic>
        <p:nvPicPr>
          <p:cNvPr id="5" name="Kuva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60"/>
            <a:ext cx="992853" cy="67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4762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oranssi_vii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949" y="8519"/>
            <a:ext cx="3263948" cy="5126461"/>
          </a:xfrm>
          <a:prstGeom prst="rect">
            <a:avLst/>
          </a:prstGeom>
        </p:spPr>
      </p:pic>
      <p:pic>
        <p:nvPicPr>
          <p:cNvPr id="5" name="Kuva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60"/>
            <a:ext cx="992853" cy="67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65694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blanco_oranssi_sydä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352" y="-6858"/>
            <a:ext cx="3279648" cy="5157216"/>
          </a:xfrm>
          <a:prstGeom prst="rect">
            <a:avLst/>
          </a:prstGeom>
        </p:spPr>
      </p:pic>
      <p:pic>
        <p:nvPicPr>
          <p:cNvPr id="5" name="Kuva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91" y="4294760"/>
            <a:ext cx="992853" cy="67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8032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kaksi_palst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tsikko 1"/>
          <p:cNvSpPr>
            <a:spLocks noGrp="1"/>
          </p:cNvSpPr>
          <p:nvPr>
            <p:ph type="title"/>
          </p:nvPr>
        </p:nvSpPr>
        <p:spPr>
          <a:xfrm>
            <a:off x="684000" y="540000"/>
            <a:ext cx="7767639" cy="777627"/>
          </a:xfrm>
        </p:spPr>
        <p:txBody>
          <a:bodyPr lIns="0" tIns="0" rIns="0" bIns="0"/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8" name="Sisällön paikkamerkki 3"/>
          <p:cNvSpPr>
            <a:spLocks noGrp="1"/>
          </p:cNvSpPr>
          <p:nvPr>
            <p:ph sz="half" idx="2"/>
          </p:nvPr>
        </p:nvSpPr>
        <p:spPr>
          <a:xfrm>
            <a:off x="684000" y="1440000"/>
            <a:ext cx="3808413" cy="2488406"/>
          </a:xfrm>
          <a:prstGeom prst="rect">
            <a:avLst/>
          </a:prstGeom>
        </p:spPr>
        <p:txBody>
          <a:bodyPr lIns="0" tIns="0" rIns="0" bIns="0"/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0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18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6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10" name="Sisällön paikkamerkki 3"/>
          <p:cNvSpPr>
            <a:spLocks noGrp="1"/>
          </p:cNvSpPr>
          <p:nvPr>
            <p:ph sz="half" idx="10"/>
          </p:nvPr>
        </p:nvSpPr>
        <p:spPr>
          <a:xfrm>
            <a:off x="4644000" y="1440000"/>
            <a:ext cx="3808413" cy="2488406"/>
          </a:xfrm>
          <a:prstGeom prst="rect">
            <a:avLst/>
          </a:prstGeom>
        </p:spPr>
        <p:txBody>
          <a:bodyPr rIns="0" bIns="0"/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0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18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6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4811563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sivu_yksi_pal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540000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fi-FI" dirty="0" smtClean="0"/>
          </a:p>
        </p:txBody>
      </p:sp>
      <p:sp>
        <p:nvSpPr>
          <p:cNvPr id="9" name="Sisällön paikkamerkki 2"/>
          <p:cNvSpPr>
            <a:spLocks noGrp="1"/>
          </p:cNvSpPr>
          <p:nvPr>
            <p:ph idx="1"/>
          </p:nvPr>
        </p:nvSpPr>
        <p:spPr>
          <a:xfrm>
            <a:off x="684213" y="1080000"/>
            <a:ext cx="7772400" cy="2961084"/>
          </a:xfrm>
          <a:prstGeom prst="rect">
            <a:avLst/>
          </a:prstGeom>
        </p:spPr>
        <p:txBody>
          <a:bodyPr lIns="0" tIns="0" rIns="0" bIns="0"/>
          <a:lstStyle>
            <a:lvl1pPr marL="180000" indent="-180000">
              <a:buFont typeface="Arial"/>
              <a:buChar char="•"/>
              <a:defRPr sz="2400">
                <a:latin typeface="Arial"/>
                <a:cs typeface="Arial"/>
              </a:defRPr>
            </a:lvl1pPr>
            <a:lvl2pPr marL="540000" indent="-180000">
              <a:buFont typeface="Arial"/>
              <a:buChar char="•"/>
              <a:defRPr sz="2400">
                <a:latin typeface="Arial"/>
                <a:cs typeface="Arial"/>
              </a:defRPr>
            </a:lvl2pPr>
            <a:lvl3pPr marL="900000" indent="-180000">
              <a:buFont typeface="Arial"/>
              <a:buChar char="•"/>
              <a:defRPr sz="2000">
                <a:latin typeface="Arial"/>
                <a:cs typeface="Arial"/>
              </a:defRPr>
            </a:lvl3pPr>
            <a:lvl4pPr marL="1260000" indent="-180000">
              <a:buFont typeface="Arial"/>
              <a:buChar char="•"/>
              <a:defRPr sz="1800">
                <a:latin typeface="Arial"/>
                <a:cs typeface="Arial"/>
              </a:defRPr>
            </a:lvl4pPr>
            <a:lvl5pPr marL="1620000" indent="-180000">
              <a:buFont typeface="Arial"/>
              <a:buChar char="•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8" name="Tekstiruutu 7"/>
          <p:cNvSpPr txBox="1"/>
          <p:nvPr userDrawn="1"/>
        </p:nvSpPr>
        <p:spPr>
          <a:xfrm>
            <a:off x="5413488" y="4777728"/>
            <a:ext cx="3043125" cy="15388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i-FI" sz="10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Lähde</a:t>
            </a:r>
            <a:r>
              <a:rPr lang="fi-FI" sz="10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endParaRPr lang="fi-FI" sz="1000" dirty="0"/>
          </a:p>
        </p:txBody>
      </p:sp>
    </p:spTree>
    <p:extLst>
      <p:ext uri="{BB962C8B-B14F-4D97-AF65-F5344CB8AC3E}">
        <p14:creationId xmlns:p14="http://schemas.microsoft.com/office/powerpoint/2010/main" val="333374841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83500" cy="2717800"/>
          </a:xfrm>
          <a:prstGeom prst="rect">
            <a:avLst/>
          </a:prstGeom>
        </p:spPr>
      </p:pic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3" name="Kuva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162" y="146955"/>
            <a:ext cx="2418543" cy="2570845"/>
          </a:xfrm>
          <a:prstGeom prst="rect">
            <a:avLst/>
          </a:prstGeom>
        </p:spPr>
      </p:pic>
      <p:pic>
        <p:nvPicPr>
          <p:cNvPr id="11" name="Kuva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639" y="719807"/>
            <a:ext cx="992854" cy="671637"/>
          </a:xfrm>
          <a:prstGeom prst="rect">
            <a:avLst/>
          </a:prstGeom>
        </p:spPr>
      </p:pic>
      <p:sp>
        <p:nvSpPr>
          <p:cNvPr id="14" name="Title 5"/>
          <p:cNvSpPr>
            <a:spLocks noGrp="1"/>
          </p:cNvSpPr>
          <p:nvPr>
            <p:ph type="title"/>
          </p:nvPr>
        </p:nvSpPr>
        <p:spPr>
          <a:xfrm>
            <a:off x="1440000" y="3150000"/>
            <a:ext cx="7124400" cy="4000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800">
                <a:latin typeface="+mj-lt"/>
                <a:cs typeface="Arial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64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937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83500" cy="271780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1" name="Kuva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162" y="146955"/>
            <a:ext cx="2418543" cy="2570845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639" y="719807"/>
            <a:ext cx="992854" cy="671637"/>
          </a:xfrm>
          <a:prstGeom prst="rect">
            <a:avLst/>
          </a:prstGeom>
        </p:spPr>
      </p:pic>
      <p:sp>
        <p:nvSpPr>
          <p:cNvPr id="13" name="Title 5"/>
          <p:cNvSpPr>
            <a:spLocks noGrp="1"/>
          </p:cNvSpPr>
          <p:nvPr>
            <p:ph type="title"/>
          </p:nvPr>
        </p:nvSpPr>
        <p:spPr>
          <a:xfrm>
            <a:off x="1440000" y="3150000"/>
            <a:ext cx="7124400" cy="4000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800">
                <a:latin typeface="+mj-lt"/>
                <a:cs typeface="Arial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9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64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02261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83500" cy="271780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1" name="Kuva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162" y="146955"/>
            <a:ext cx="2418543" cy="2570845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639" y="719807"/>
            <a:ext cx="992854" cy="671637"/>
          </a:xfrm>
          <a:prstGeom prst="rect">
            <a:avLst/>
          </a:prstGeom>
        </p:spPr>
      </p:pic>
      <p:sp>
        <p:nvSpPr>
          <p:cNvPr id="13" name="Title 5"/>
          <p:cNvSpPr>
            <a:spLocks noGrp="1"/>
          </p:cNvSpPr>
          <p:nvPr>
            <p:ph type="title"/>
          </p:nvPr>
        </p:nvSpPr>
        <p:spPr>
          <a:xfrm>
            <a:off x="1440000" y="3150000"/>
            <a:ext cx="7124400" cy="4000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800">
                <a:latin typeface="+mj-lt"/>
                <a:cs typeface="Arial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9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64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24500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Title 2"/>
          <p:cNvSpPr txBox="1">
            <a:spLocks/>
          </p:cNvSpPr>
          <p:nvPr userDrawn="1"/>
        </p:nvSpPr>
        <p:spPr>
          <a:xfrm>
            <a:off x="1440000" y="3510000"/>
            <a:ext cx="6816746" cy="41195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KIITOS!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pic>
        <p:nvPicPr>
          <p:cNvPr id="16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608" y="0"/>
            <a:ext cx="7690392" cy="3187465"/>
          </a:xfrm>
          <a:prstGeom prst="rect">
            <a:avLst/>
          </a:prstGeom>
        </p:spPr>
      </p:pic>
      <p:pic>
        <p:nvPicPr>
          <p:cNvPr id="17" name="Kuva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71" y="11602"/>
            <a:ext cx="2441559" cy="3175862"/>
          </a:xfrm>
          <a:prstGeom prst="rect">
            <a:avLst/>
          </a:prstGeom>
        </p:spPr>
      </p:pic>
      <p:pic>
        <p:nvPicPr>
          <p:cNvPr id="19" name="Kuva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4"/>
            <a:ext cx="992855" cy="660687"/>
          </a:xfrm>
          <a:prstGeom prst="rect">
            <a:avLst/>
          </a:prstGeom>
        </p:spPr>
      </p:pic>
      <p:sp>
        <p:nvSpPr>
          <p:cNvPr id="13" name="Tekstiruutu 12"/>
          <p:cNvSpPr txBox="1"/>
          <p:nvPr userDrawn="1"/>
        </p:nvSpPr>
        <p:spPr>
          <a:xfrm>
            <a:off x="1440000" y="4050000"/>
            <a:ext cx="49608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dirty="0" smtClean="0">
                <a:hlinkClick r:id="rId5"/>
              </a:rPr>
              <a:t>www.metropolia.fi</a:t>
            </a:r>
            <a:endParaRPr lang="fi-FI" dirty="0" smtClean="0"/>
          </a:p>
          <a:p>
            <a:r>
              <a:rPr lang="fi-FI" dirty="0" smtClean="0">
                <a:hlinkClick r:id="rId6"/>
              </a:rPr>
              <a:t>www.facebook.com/MetropoliaAMK</a:t>
            </a:r>
            <a:endParaRPr lang="fi-FI" dirty="0" smtClean="0"/>
          </a:p>
          <a:p>
            <a:r>
              <a:rPr lang="fi-FI" dirty="0" err="1" smtClean="0">
                <a:hlinkClick r:id="rId7"/>
              </a:rPr>
              <a:t>etunimi.sukunimi@metropolia.fi</a:t>
            </a:r>
            <a:endParaRPr lang="fi-FI" dirty="0" smtClean="0"/>
          </a:p>
          <a:p>
            <a:endParaRPr lang="fi-FI" dirty="0"/>
          </a:p>
        </p:txBody>
      </p:sp>
      <p:pic>
        <p:nvPicPr>
          <p:cNvPr id="14" name="Picture 9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39" y="4264381"/>
            <a:ext cx="1304544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537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7"/>
          <a:stretch/>
        </p:blipFill>
        <p:spPr>
          <a:xfrm>
            <a:off x="1440000" y="1141"/>
            <a:ext cx="7690392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7" y="16816"/>
            <a:ext cx="2443817" cy="31787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4"/>
            <a:ext cx="992855" cy="660687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5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7"/>
          <a:stretch/>
        </p:blipFill>
        <p:spPr>
          <a:xfrm>
            <a:off x="1440000" y="1142"/>
            <a:ext cx="7690392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7" y="16817"/>
            <a:ext cx="2443817" cy="31787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5"/>
            <a:ext cx="992856" cy="660687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5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7"/>
          <a:stretch/>
        </p:blipFill>
        <p:spPr>
          <a:xfrm flipH="1">
            <a:off x="1440000" y="1142"/>
            <a:ext cx="7690392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7" y="16817"/>
            <a:ext cx="2441049" cy="31751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5"/>
            <a:ext cx="992856" cy="660687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652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6"/>
          <a:stretch/>
        </p:blipFill>
        <p:spPr>
          <a:xfrm flipH="1">
            <a:off x="1440000" y="10666"/>
            <a:ext cx="7676785" cy="318135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8" y="13216"/>
            <a:ext cx="2446584" cy="3182400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4"/>
            <a:ext cx="992855" cy="660686"/>
          </a:xfrm>
          <a:prstGeom prst="rect">
            <a:avLst/>
          </a:prstGeom>
        </p:spPr>
      </p:pic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652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7"/>
          <a:stretch/>
        </p:blipFill>
        <p:spPr>
          <a:xfrm>
            <a:off x="1440000" y="1142"/>
            <a:ext cx="7690392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auto">
          <a:xfrm>
            <a:off x="1440000" y="3420000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>
              <a:defRPr sz="32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pic>
        <p:nvPicPr>
          <p:cNvPr id="21" name="Kuva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67" y="16817"/>
            <a:ext cx="2441048" cy="3175199"/>
          </a:xfrm>
          <a:prstGeom prst="rect">
            <a:avLst/>
          </a:prstGeom>
        </p:spPr>
      </p:pic>
      <p:pic>
        <p:nvPicPr>
          <p:cNvPr id="22" name="Kuva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2" y="600555"/>
            <a:ext cx="992855" cy="660687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40001" y="3960000"/>
            <a:ext cx="5763470" cy="403622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840" y="4264381"/>
            <a:ext cx="1304542" cy="69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652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1" y="4913710"/>
            <a:ext cx="4429125" cy="22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000" b="0" i="0" u="none" strike="noStrike" kern="0" cap="none" spc="0" normalizeH="0" baseline="0" noProof="0" smtClean="0">
                <a:ln>
                  <a:noFill/>
                </a:ln>
                <a:solidFill>
                  <a:srgbClr val="878989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4.12.18 Keponen, Kekäläinen</a:t>
            </a:r>
            <a:endParaRPr kumimoji="0" lang="fi-FI" sz="1000" b="0" i="0" u="none" strike="noStrike" kern="0" cap="none" spc="0" normalizeH="0" baseline="0" noProof="0" dirty="0">
              <a:ln>
                <a:noFill/>
              </a:ln>
              <a:solidFill>
                <a:srgbClr val="878989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4913710"/>
            <a:ext cx="1459970" cy="22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3BAA9B-895F-4C99-B997-8B087A3980E9}" type="slidenum">
              <a:rPr kumimoji="0" lang="fi-FI" sz="1000" b="0" i="0" u="none" strike="noStrike" kern="0" cap="none" spc="0" normalizeH="0" baseline="0" noProof="0" smtClean="0">
                <a:ln>
                  <a:noFill/>
                </a:ln>
                <a:solidFill>
                  <a:srgbClr val="878989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pPr marL="0" marR="0" lvl="0" indent="0" algn="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i-FI" sz="1000" b="0" i="0" u="none" strike="noStrike" kern="0" cap="none" spc="0" normalizeH="0" baseline="0" noProof="0" dirty="0">
              <a:ln>
                <a:noFill/>
              </a:ln>
              <a:solidFill>
                <a:srgbClr val="878989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913710"/>
            <a:ext cx="1524000" cy="22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000" b="0" i="0" u="none" strike="noStrike" kern="0" cap="none" spc="0" normalizeH="0" baseline="0" noProof="0" dirty="0">
              <a:ln>
                <a:noFill/>
              </a:ln>
              <a:solidFill>
                <a:srgbClr val="878989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540000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i-FI" dirty="0" smtClean="0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80000"/>
            <a:ext cx="7772400" cy="296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1160740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80" r:id="rId11"/>
    <p:sldLayoutId id="2147483681" r:id="rId12"/>
    <p:sldLayoutId id="2147483746" r:id="rId13"/>
    <p:sldLayoutId id="2147483705" r:id="rId14"/>
    <p:sldLayoutId id="2147483683" r:id="rId15"/>
    <p:sldLayoutId id="2147483684" r:id="rId16"/>
    <p:sldLayoutId id="2147483685" r:id="rId17"/>
    <p:sldLayoutId id="2147483686" r:id="rId18"/>
    <p:sldLayoutId id="2147483699" r:id="rId19"/>
    <p:sldLayoutId id="2147483761" r:id="rId20"/>
    <p:sldLayoutId id="2147483757" r:id="rId21"/>
    <p:sldLayoutId id="2147483762" r:id="rId22"/>
    <p:sldLayoutId id="2147483727" r:id="rId23"/>
    <p:sldLayoutId id="2147483769" r:id="rId24"/>
    <p:sldLayoutId id="2147483763" r:id="rId25"/>
    <p:sldLayoutId id="2147483775" r:id="rId26"/>
    <p:sldLayoutId id="2147483771" r:id="rId27"/>
    <p:sldLayoutId id="2147483751" r:id="rId28"/>
    <p:sldLayoutId id="2147483770" r:id="rId29"/>
    <p:sldLayoutId id="2147483772" r:id="rId30"/>
    <p:sldLayoutId id="2147483700" r:id="rId31"/>
    <p:sldLayoutId id="2147483782" r:id="rId32"/>
    <p:sldLayoutId id="2147483778" r:id="rId33"/>
    <p:sldLayoutId id="2147483783" r:id="rId34"/>
    <p:sldLayoutId id="2147483726" r:id="rId35"/>
    <p:sldLayoutId id="2147483788" r:id="rId36"/>
    <p:sldLayoutId id="2147483785" r:id="rId37"/>
    <p:sldLayoutId id="2147483789" r:id="rId38"/>
    <p:sldLayoutId id="2147483790" r:id="rId39"/>
    <p:sldLayoutId id="2147483796" r:id="rId40"/>
    <p:sldLayoutId id="2147483792" r:id="rId41"/>
    <p:sldLayoutId id="2147483797" r:id="rId42"/>
    <p:sldLayoutId id="2147483701" r:id="rId43"/>
    <p:sldLayoutId id="2147483702" r:id="rId44"/>
    <p:sldLayoutId id="2147483747" r:id="rId45"/>
    <p:sldLayoutId id="2147483748" r:id="rId46"/>
    <p:sldLayoutId id="2147483749" r:id="rId47"/>
    <p:sldLayoutId id="2147483750" r:id="rId48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1800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00000" indent="-1800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000" indent="-1800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20000" indent="-1800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tsikk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800" dirty="0" smtClean="0"/>
              <a:t>4nnen harjoittelun </a:t>
            </a:r>
            <a:r>
              <a:rPr lang="fi-FI" sz="2800" dirty="0" smtClean="0"/>
              <a:t>reunaehdot</a:t>
            </a:r>
            <a:br>
              <a:rPr lang="fi-FI" sz="2800" dirty="0" smtClean="0"/>
            </a:br>
            <a:r>
              <a:rPr lang="fi-FI" sz="2800" dirty="0" smtClean="0"/>
              <a:t>4.12.18 Riitta Keponen, Kaija Kekäläinen</a:t>
            </a:r>
            <a:r>
              <a:rPr lang="fi-FI" dirty="0" smtClean="0"/>
              <a:t/>
            </a:r>
            <a:br>
              <a:rPr lang="fi-FI" dirty="0" smtClean="0"/>
            </a:b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2871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/>
          <p:nvPr/>
        </p:nvSpPr>
        <p:spPr>
          <a:xfrm>
            <a:off x="3135086" y="748461"/>
            <a:ext cx="1519416" cy="3734162"/>
          </a:xfrm>
          <a:custGeom>
            <a:avLst/>
            <a:gdLst>
              <a:gd name="connsiteX0" fmla="*/ 309383 w 1519416"/>
              <a:gd name="connsiteY0" fmla="*/ 14685 h 3734162"/>
              <a:gd name="connsiteX1" fmla="*/ 343759 w 1519416"/>
              <a:gd name="connsiteY1" fmla="*/ 934 h 3734162"/>
              <a:gd name="connsiteX2" fmla="*/ 577516 w 1519416"/>
              <a:gd name="connsiteY2" fmla="*/ 14685 h 3734162"/>
              <a:gd name="connsiteX3" fmla="*/ 618767 w 1519416"/>
              <a:gd name="connsiteY3" fmla="*/ 28435 h 3734162"/>
              <a:gd name="connsiteX4" fmla="*/ 673768 w 1519416"/>
              <a:gd name="connsiteY4" fmla="*/ 42186 h 3734162"/>
              <a:gd name="connsiteX5" fmla="*/ 701269 w 1519416"/>
              <a:gd name="connsiteY5" fmla="*/ 49061 h 3734162"/>
              <a:gd name="connsiteX6" fmla="*/ 735645 w 1519416"/>
              <a:gd name="connsiteY6" fmla="*/ 55936 h 3734162"/>
              <a:gd name="connsiteX7" fmla="*/ 756270 w 1519416"/>
              <a:gd name="connsiteY7" fmla="*/ 62811 h 3734162"/>
              <a:gd name="connsiteX8" fmla="*/ 811272 w 1519416"/>
              <a:gd name="connsiteY8" fmla="*/ 76562 h 3734162"/>
              <a:gd name="connsiteX9" fmla="*/ 838773 w 1519416"/>
              <a:gd name="connsiteY9" fmla="*/ 83437 h 3734162"/>
              <a:gd name="connsiteX10" fmla="*/ 886899 w 1519416"/>
              <a:gd name="connsiteY10" fmla="*/ 97187 h 3734162"/>
              <a:gd name="connsiteX11" fmla="*/ 907525 w 1519416"/>
              <a:gd name="connsiteY11" fmla="*/ 104062 h 3734162"/>
              <a:gd name="connsiteX12" fmla="*/ 948776 w 1519416"/>
              <a:gd name="connsiteY12" fmla="*/ 110937 h 3734162"/>
              <a:gd name="connsiteX13" fmla="*/ 983152 w 1519416"/>
              <a:gd name="connsiteY13" fmla="*/ 124688 h 3734162"/>
              <a:gd name="connsiteX14" fmla="*/ 1017528 w 1519416"/>
              <a:gd name="connsiteY14" fmla="*/ 131563 h 3734162"/>
              <a:gd name="connsiteX15" fmla="*/ 1038153 w 1519416"/>
              <a:gd name="connsiteY15" fmla="*/ 138438 h 3734162"/>
              <a:gd name="connsiteX16" fmla="*/ 1079404 w 1519416"/>
              <a:gd name="connsiteY16" fmla="*/ 145313 h 3734162"/>
              <a:gd name="connsiteX17" fmla="*/ 1113780 w 1519416"/>
              <a:gd name="connsiteY17" fmla="*/ 152189 h 3734162"/>
              <a:gd name="connsiteX18" fmla="*/ 1134406 w 1519416"/>
              <a:gd name="connsiteY18" fmla="*/ 165939 h 3734162"/>
              <a:gd name="connsiteX19" fmla="*/ 1182532 w 1519416"/>
              <a:gd name="connsiteY19" fmla="*/ 186565 h 3734162"/>
              <a:gd name="connsiteX20" fmla="*/ 1210033 w 1519416"/>
              <a:gd name="connsiteY20" fmla="*/ 214065 h 3734162"/>
              <a:gd name="connsiteX21" fmla="*/ 1237534 w 1519416"/>
              <a:gd name="connsiteY21" fmla="*/ 227816 h 3734162"/>
              <a:gd name="connsiteX22" fmla="*/ 1299410 w 1519416"/>
              <a:gd name="connsiteY22" fmla="*/ 269067 h 3734162"/>
              <a:gd name="connsiteX23" fmla="*/ 1320036 w 1519416"/>
              <a:gd name="connsiteY23" fmla="*/ 282817 h 3734162"/>
              <a:gd name="connsiteX24" fmla="*/ 1354412 w 1519416"/>
              <a:gd name="connsiteY24" fmla="*/ 330944 h 3734162"/>
              <a:gd name="connsiteX25" fmla="*/ 1368162 w 1519416"/>
              <a:gd name="connsiteY25" fmla="*/ 358444 h 3734162"/>
              <a:gd name="connsiteX26" fmla="*/ 1388788 w 1519416"/>
              <a:gd name="connsiteY26" fmla="*/ 372195 h 3734162"/>
              <a:gd name="connsiteX27" fmla="*/ 1402538 w 1519416"/>
              <a:gd name="connsiteY27" fmla="*/ 399695 h 3734162"/>
              <a:gd name="connsiteX28" fmla="*/ 1416288 w 1519416"/>
              <a:gd name="connsiteY28" fmla="*/ 420321 h 3734162"/>
              <a:gd name="connsiteX29" fmla="*/ 1430039 w 1519416"/>
              <a:gd name="connsiteY29" fmla="*/ 468447 h 3734162"/>
              <a:gd name="connsiteX30" fmla="*/ 1443789 w 1519416"/>
              <a:gd name="connsiteY30" fmla="*/ 482198 h 3734162"/>
              <a:gd name="connsiteX31" fmla="*/ 1457540 w 1519416"/>
              <a:gd name="connsiteY31" fmla="*/ 502823 h 3734162"/>
              <a:gd name="connsiteX32" fmla="*/ 1464415 w 1519416"/>
              <a:gd name="connsiteY32" fmla="*/ 523449 h 3734162"/>
              <a:gd name="connsiteX33" fmla="*/ 1491916 w 1519416"/>
              <a:gd name="connsiteY33" fmla="*/ 592201 h 3734162"/>
              <a:gd name="connsiteX34" fmla="*/ 1505666 w 1519416"/>
              <a:gd name="connsiteY34" fmla="*/ 654077 h 3734162"/>
              <a:gd name="connsiteX35" fmla="*/ 1512541 w 1519416"/>
              <a:gd name="connsiteY35" fmla="*/ 681578 h 3734162"/>
              <a:gd name="connsiteX36" fmla="*/ 1519416 w 1519416"/>
              <a:gd name="connsiteY36" fmla="*/ 729704 h 3734162"/>
              <a:gd name="connsiteX37" fmla="*/ 1512541 w 1519416"/>
              <a:gd name="connsiteY37" fmla="*/ 908459 h 3734162"/>
              <a:gd name="connsiteX38" fmla="*/ 1505666 w 1519416"/>
              <a:gd name="connsiteY38" fmla="*/ 929085 h 3734162"/>
              <a:gd name="connsiteX39" fmla="*/ 1491916 w 1519416"/>
              <a:gd name="connsiteY39" fmla="*/ 949710 h 3734162"/>
              <a:gd name="connsiteX40" fmla="*/ 1464415 w 1519416"/>
              <a:gd name="connsiteY40" fmla="*/ 984086 h 3734162"/>
              <a:gd name="connsiteX41" fmla="*/ 1457540 w 1519416"/>
              <a:gd name="connsiteY41" fmla="*/ 1004712 h 3734162"/>
              <a:gd name="connsiteX42" fmla="*/ 1423164 w 1519416"/>
              <a:gd name="connsiteY42" fmla="*/ 1025337 h 3734162"/>
              <a:gd name="connsiteX43" fmla="*/ 1375037 w 1519416"/>
              <a:gd name="connsiteY43" fmla="*/ 1018462 h 3734162"/>
              <a:gd name="connsiteX44" fmla="*/ 1354412 w 1519416"/>
              <a:gd name="connsiteY44" fmla="*/ 1011587 h 3734162"/>
              <a:gd name="connsiteX45" fmla="*/ 1271909 w 1519416"/>
              <a:gd name="connsiteY45" fmla="*/ 1018462 h 3734162"/>
              <a:gd name="connsiteX46" fmla="*/ 1223783 w 1519416"/>
              <a:gd name="connsiteY46" fmla="*/ 1039088 h 3734162"/>
              <a:gd name="connsiteX47" fmla="*/ 1203158 w 1519416"/>
              <a:gd name="connsiteY47" fmla="*/ 1045963 h 3734162"/>
              <a:gd name="connsiteX48" fmla="*/ 1182532 w 1519416"/>
              <a:gd name="connsiteY48" fmla="*/ 1059713 h 3734162"/>
              <a:gd name="connsiteX49" fmla="*/ 1134406 w 1519416"/>
              <a:gd name="connsiteY49" fmla="*/ 1066589 h 3734162"/>
              <a:gd name="connsiteX50" fmla="*/ 1106905 w 1519416"/>
              <a:gd name="connsiteY50" fmla="*/ 1073464 h 3734162"/>
              <a:gd name="connsiteX51" fmla="*/ 1086279 w 1519416"/>
              <a:gd name="connsiteY51" fmla="*/ 1087214 h 3734162"/>
              <a:gd name="connsiteX52" fmla="*/ 990027 w 1519416"/>
              <a:gd name="connsiteY52" fmla="*/ 1107840 h 3734162"/>
              <a:gd name="connsiteX53" fmla="*/ 838773 w 1519416"/>
              <a:gd name="connsiteY53" fmla="*/ 1121590 h 3734162"/>
              <a:gd name="connsiteX54" fmla="*/ 804397 w 1519416"/>
              <a:gd name="connsiteY54" fmla="*/ 1128465 h 3734162"/>
              <a:gd name="connsiteX55" fmla="*/ 756270 w 1519416"/>
              <a:gd name="connsiteY55" fmla="*/ 1135341 h 3734162"/>
              <a:gd name="connsiteX56" fmla="*/ 701269 w 1519416"/>
              <a:gd name="connsiteY56" fmla="*/ 1149091 h 3734162"/>
              <a:gd name="connsiteX57" fmla="*/ 646267 w 1519416"/>
              <a:gd name="connsiteY57" fmla="*/ 1155966 h 3734162"/>
              <a:gd name="connsiteX58" fmla="*/ 611891 w 1519416"/>
              <a:gd name="connsiteY58" fmla="*/ 1162841 h 3734162"/>
              <a:gd name="connsiteX59" fmla="*/ 536264 w 1519416"/>
              <a:gd name="connsiteY59" fmla="*/ 1169716 h 3734162"/>
              <a:gd name="connsiteX60" fmla="*/ 391885 w 1519416"/>
              <a:gd name="connsiteY60" fmla="*/ 1183467 h 3734162"/>
              <a:gd name="connsiteX61" fmla="*/ 336884 w 1519416"/>
              <a:gd name="connsiteY61" fmla="*/ 1190342 h 3734162"/>
              <a:gd name="connsiteX62" fmla="*/ 316258 w 1519416"/>
              <a:gd name="connsiteY62" fmla="*/ 1197217 h 3734162"/>
              <a:gd name="connsiteX63" fmla="*/ 247506 w 1519416"/>
              <a:gd name="connsiteY63" fmla="*/ 1210968 h 3734162"/>
              <a:gd name="connsiteX64" fmla="*/ 192505 w 1519416"/>
              <a:gd name="connsiteY64" fmla="*/ 1238468 h 3734162"/>
              <a:gd name="connsiteX65" fmla="*/ 165004 w 1519416"/>
              <a:gd name="connsiteY65" fmla="*/ 1252219 h 3734162"/>
              <a:gd name="connsiteX66" fmla="*/ 116878 w 1519416"/>
              <a:gd name="connsiteY66" fmla="*/ 1265969 h 3734162"/>
              <a:gd name="connsiteX67" fmla="*/ 68752 w 1519416"/>
              <a:gd name="connsiteY67" fmla="*/ 1286595 h 3734162"/>
              <a:gd name="connsiteX68" fmla="*/ 55001 w 1519416"/>
              <a:gd name="connsiteY68" fmla="*/ 1300345 h 3734162"/>
              <a:gd name="connsiteX69" fmla="*/ 48126 w 1519416"/>
              <a:gd name="connsiteY69" fmla="*/ 1320971 h 3734162"/>
              <a:gd name="connsiteX70" fmla="*/ 0 w 1519416"/>
              <a:gd name="connsiteY70" fmla="*/ 1334721 h 3734162"/>
              <a:gd name="connsiteX71" fmla="*/ 6875 w 1519416"/>
              <a:gd name="connsiteY71" fmla="*/ 1485975 h 3734162"/>
              <a:gd name="connsiteX72" fmla="*/ 13750 w 1519416"/>
              <a:gd name="connsiteY72" fmla="*/ 1513476 h 3734162"/>
              <a:gd name="connsiteX73" fmla="*/ 27500 w 1519416"/>
              <a:gd name="connsiteY73" fmla="*/ 1568477 h 3734162"/>
              <a:gd name="connsiteX74" fmla="*/ 41251 w 1519416"/>
              <a:gd name="connsiteY74" fmla="*/ 1623479 h 3734162"/>
              <a:gd name="connsiteX75" fmla="*/ 55001 w 1519416"/>
              <a:gd name="connsiteY75" fmla="*/ 1664730 h 3734162"/>
              <a:gd name="connsiteX76" fmla="*/ 61876 w 1519416"/>
              <a:gd name="connsiteY76" fmla="*/ 1692231 h 3734162"/>
              <a:gd name="connsiteX77" fmla="*/ 75627 w 1519416"/>
              <a:gd name="connsiteY77" fmla="*/ 1719731 h 3734162"/>
              <a:gd name="connsiteX78" fmla="*/ 89377 w 1519416"/>
              <a:gd name="connsiteY78" fmla="*/ 1774733 h 3734162"/>
              <a:gd name="connsiteX79" fmla="*/ 103128 w 1519416"/>
              <a:gd name="connsiteY79" fmla="*/ 1788483 h 3734162"/>
              <a:gd name="connsiteX80" fmla="*/ 130628 w 1519416"/>
              <a:gd name="connsiteY80" fmla="*/ 1829734 h 3734162"/>
              <a:gd name="connsiteX81" fmla="*/ 151254 w 1519416"/>
              <a:gd name="connsiteY81" fmla="*/ 1843485 h 3734162"/>
              <a:gd name="connsiteX82" fmla="*/ 178755 w 1519416"/>
              <a:gd name="connsiteY82" fmla="*/ 1864110 h 3734162"/>
              <a:gd name="connsiteX83" fmla="*/ 199380 w 1519416"/>
              <a:gd name="connsiteY83" fmla="*/ 1870986 h 3734162"/>
              <a:gd name="connsiteX84" fmla="*/ 220006 w 1519416"/>
              <a:gd name="connsiteY84" fmla="*/ 1884736 h 3734162"/>
              <a:gd name="connsiteX85" fmla="*/ 261257 w 1519416"/>
              <a:gd name="connsiteY85" fmla="*/ 1898486 h 3734162"/>
              <a:gd name="connsiteX86" fmla="*/ 295633 w 1519416"/>
              <a:gd name="connsiteY86" fmla="*/ 1912237 h 3734162"/>
              <a:gd name="connsiteX87" fmla="*/ 330009 w 1519416"/>
              <a:gd name="connsiteY87" fmla="*/ 1919112 h 3734162"/>
              <a:gd name="connsiteX88" fmla="*/ 357509 w 1519416"/>
              <a:gd name="connsiteY88" fmla="*/ 1925987 h 3734162"/>
              <a:gd name="connsiteX89" fmla="*/ 446887 w 1519416"/>
              <a:gd name="connsiteY89" fmla="*/ 1946613 h 3734162"/>
              <a:gd name="connsiteX90" fmla="*/ 488138 w 1519416"/>
              <a:gd name="connsiteY90" fmla="*/ 1967238 h 3734162"/>
              <a:gd name="connsiteX91" fmla="*/ 550015 w 1519416"/>
              <a:gd name="connsiteY91" fmla="*/ 1987864 h 3734162"/>
              <a:gd name="connsiteX92" fmla="*/ 611891 w 1519416"/>
              <a:gd name="connsiteY92" fmla="*/ 2008489 h 3734162"/>
              <a:gd name="connsiteX93" fmla="*/ 632517 w 1519416"/>
              <a:gd name="connsiteY93" fmla="*/ 2015365 h 3734162"/>
              <a:gd name="connsiteX94" fmla="*/ 680643 w 1519416"/>
              <a:gd name="connsiteY94" fmla="*/ 2035990 h 3734162"/>
              <a:gd name="connsiteX95" fmla="*/ 708144 w 1519416"/>
              <a:gd name="connsiteY95" fmla="*/ 2049741 h 3734162"/>
              <a:gd name="connsiteX96" fmla="*/ 797522 w 1519416"/>
              <a:gd name="connsiteY96" fmla="*/ 2063491 h 3734162"/>
              <a:gd name="connsiteX97" fmla="*/ 831897 w 1519416"/>
              <a:gd name="connsiteY97" fmla="*/ 2070366 h 3734162"/>
              <a:gd name="connsiteX98" fmla="*/ 921275 w 1519416"/>
              <a:gd name="connsiteY98" fmla="*/ 2084116 h 3734162"/>
              <a:gd name="connsiteX99" fmla="*/ 955651 w 1519416"/>
              <a:gd name="connsiteY99" fmla="*/ 2090992 h 3734162"/>
              <a:gd name="connsiteX100" fmla="*/ 1031278 w 1519416"/>
              <a:gd name="connsiteY100" fmla="*/ 2097867 h 3734162"/>
              <a:gd name="connsiteX101" fmla="*/ 1051903 w 1519416"/>
              <a:gd name="connsiteY101" fmla="*/ 2104742 h 3734162"/>
              <a:gd name="connsiteX102" fmla="*/ 1079404 w 1519416"/>
              <a:gd name="connsiteY102" fmla="*/ 2145993 h 3734162"/>
              <a:gd name="connsiteX103" fmla="*/ 1086279 w 1519416"/>
              <a:gd name="connsiteY103" fmla="*/ 2166619 h 3734162"/>
              <a:gd name="connsiteX104" fmla="*/ 1100030 w 1519416"/>
              <a:gd name="connsiteY104" fmla="*/ 2180369 h 3734162"/>
              <a:gd name="connsiteX105" fmla="*/ 1113780 w 1519416"/>
              <a:gd name="connsiteY105" fmla="*/ 2262871 h 3734162"/>
              <a:gd name="connsiteX106" fmla="*/ 1120655 w 1519416"/>
              <a:gd name="connsiteY106" fmla="*/ 2290372 h 3734162"/>
              <a:gd name="connsiteX107" fmla="*/ 1134406 w 1519416"/>
              <a:gd name="connsiteY107" fmla="*/ 2331623 h 3734162"/>
              <a:gd name="connsiteX108" fmla="*/ 1134406 w 1519416"/>
              <a:gd name="connsiteY108" fmla="*/ 2661632 h 3734162"/>
              <a:gd name="connsiteX109" fmla="*/ 1113780 w 1519416"/>
              <a:gd name="connsiteY109" fmla="*/ 2716634 h 3734162"/>
              <a:gd name="connsiteX110" fmla="*/ 1100030 w 1519416"/>
              <a:gd name="connsiteY110" fmla="*/ 2757885 h 3734162"/>
              <a:gd name="connsiteX111" fmla="*/ 1072529 w 1519416"/>
              <a:gd name="connsiteY111" fmla="*/ 2785386 h 3734162"/>
              <a:gd name="connsiteX112" fmla="*/ 1038153 w 1519416"/>
              <a:gd name="connsiteY112" fmla="*/ 2826637 h 3734162"/>
              <a:gd name="connsiteX113" fmla="*/ 1017528 w 1519416"/>
              <a:gd name="connsiteY113" fmla="*/ 2840387 h 3734162"/>
              <a:gd name="connsiteX114" fmla="*/ 1003777 w 1519416"/>
              <a:gd name="connsiteY114" fmla="*/ 2854137 h 3734162"/>
              <a:gd name="connsiteX115" fmla="*/ 955651 w 1519416"/>
              <a:gd name="connsiteY115" fmla="*/ 2867888 h 3734162"/>
              <a:gd name="connsiteX116" fmla="*/ 914400 w 1519416"/>
              <a:gd name="connsiteY116" fmla="*/ 2881638 h 3734162"/>
              <a:gd name="connsiteX117" fmla="*/ 893774 w 1519416"/>
              <a:gd name="connsiteY117" fmla="*/ 2895389 h 3734162"/>
              <a:gd name="connsiteX118" fmla="*/ 873149 w 1519416"/>
              <a:gd name="connsiteY118" fmla="*/ 2916014 h 3734162"/>
              <a:gd name="connsiteX119" fmla="*/ 845648 w 1519416"/>
              <a:gd name="connsiteY119" fmla="*/ 2922889 h 3734162"/>
              <a:gd name="connsiteX120" fmla="*/ 776896 w 1519416"/>
              <a:gd name="connsiteY120" fmla="*/ 2936640 h 3734162"/>
              <a:gd name="connsiteX121" fmla="*/ 618767 w 1519416"/>
              <a:gd name="connsiteY121" fmla="*/ 3019142 h 3734162"/>
              <a:gd name="connsiteX122" fmla="*/ 522514 w 1519416"/>
              <a:gd name="connsiteY122" fmla="*/ 3074144 h 3734162"/>
              <a:gd name="connsiteX123" fmla="*/ 460637 w 1519416"/>
              <a:gd name="connsiteY123" fmla="*/ 3115395 h 3734162"/>
              <a:gd name="connsiteX124" fmla="*/ 440012 w 1519416"/>
              <a:gd name="connsiteY124" fmla="*/ 3129145 h 3734162"/>
              <a:gd name="connsiteX125" fmla="*/ 391885 w 1519416"/>
              <a:gd name="connsiteY125" fmla="*/ 3149771 h 3734162"/>
              <a:gd name="connsiteX126" fmla="*/ 385010 w 1519416"/>
              <a:gd name="connsiteY126" fmla="*/ 3170396 h 3734162"/>
              <a:gd name="connsiteX127" fmla="*/ 357509 w 1519416"/>
              <a:gd name="connsiteY127" fmla="*/ 3197897 h 3734162"/>
              <a:gd name="connsiteX128" fmla="*/ 343759 w 1519416"/>
              <a:gd name="connsiteY128" fmla="*/ 3356026 h 3734162"/>
              <a:gd name="connsiteX129" fmla="*/ 330009 w 1519416"/>
              <a:gd name="connsiteY129" fmla="*/ 3472904 h 3734162"/>
              <a:gd name="connsiteX130" fmla="*/ 336884 w 1519416"/>
              <a:gd name="connsiteY130" fmla="*/ 3603533 h 3734162"/>
              <a:gd name="connsiteX131" fmla="*/ 364385 w 1519416"/>
              <a:gd name="connsiteY131" fmla="*/ 3624159 h 3734162"/>
              <a:gd name="connsiteX132" fmla="*/ 419386 w 1519416"/>
              <a:gd name="connsiteY132" fmla="*/ 3665410 h 3734162"/>
              <a:gd name="connsiteX133" fmla="*/ 460637 w 1519416"/>
              <a:gd name="connsiteY133" fmla="*/ 3692910 h 3734162"/>
              <a:gd name="connsiteX134" fmla="*/ 481263 w 1519416"/>
              <a:gd name="connsiteY134" fmla="*/ 3706661 h 3734162"/>
              <a:gd name="connsiteX135" fmla="*/ 570640 w 1519416"/>
              <a:gd name="connsiteY135" fmla="*/ 3727286 h 3734162"/>
              <a:gd name="connsiteX136" fmla="*/ 990027 w 1519416"/>
              <a:gd name="connsiteY136" fmla="*/ 3734162 h 3734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1519416" h="3734162">
                <a:moveTo>
                  <a:pt x="309383" y="14685"/>
                </a:moveTo>
                <a:cubicBezTo>
                  <a:pt x="320842" y="10101"/>
                  <a:pt x="331423" y="1297"/>
                  <a:pt x="343759" y="934"/>
                </a:cubicBezTo>
                <a:cubicBezTo>
                  <a:pt x="373769" y="51"/>
                  <a:pt x="509746" y="-3797"/>
                  <a:pt x="577516" y="14685"/>
                </a:cubicBezTo>
                <a:cubicBezTo>
                  <a:pt x="591499" y="18499"/>
                  <a:pt x="604706" y="24919"/>
                  <a:pt x="618767" y="28435"/>
                </a:cubicBezTo>
                <a:lnTo>
                  <a:pt x="673768" y="42186"/>
                </a:lnTo>
                <a:cubicBezTo>
                  <a:pt x="682935" y="44478"/>
                  <a:pt x="692003" y="47208"/>
                  <a:pt x="701269" y="49061"/>
                </a:cubicBezTo>
                <a:cubicBezTo>
                  <a:pt x="712728" y="51353"/>
                  <a:pt x="724308" y="53102"/>
                  <a:pt x="735645" y="55936"/>
                </a:cubicBezTo>
                <a:cubicBezTo>
                  <a:pt x="742676" y="57694"/>
                  <a:pt x="749278" y="60904"/>
                  <a:pt x="756270" y="62811"/>
                </a:cubicBezTo>
                <a:cubicBezTo>
                  <a:pt x="774502" y="67784"/>
                  <a:pt x="792938" y="71978"/>
                  <a:pt x="811272" y="76562"/>
                </a:cubicBezTo>
                <a:cubicBezTo>
                  <a:pt x="820439" y="78854"/>
                  <a:pt x="829809" y="80449"/>
                  <a:pt x="838773" y="83437"/>
                </a:cubicBezTo>
                <a:cubicBezTo>
                  <a:pt x="888218" y="99919"/>
                  <a:pt x="826477" y="79924"/>
                  <a:pt x="886899" y="97187"/>
                </a:cubicBezTo>
                <a:cubicBezTo>
                  <a:pt x="893867" y="99178"/>
                  <a:pt x="900450" y="102490"/>
                  <a:pt x="907525" y="104062"/>
                </a:cubicBezTo>
                <a:cubicBezTo>
                  <a:pt x="921133" y="107086"/>
                  <a:pt x="935026" y="108645"/>
                  <a:pt x="948776" y="110937"/>
                </a:cubicBezTo>
                <a:cubicBezTo>
                  <a:pt x="960235" y="115521"/>
                  <a:pt x="971331" y="121142"/>
                  <a:pt x="983152" y="124688"/>
                </a:cubicBezTo>
                <a:cubicBezTo>
                  <a:pt x="994345" y="128046"/>
                  <a:pt x="1006191" y="128729"/>
                  <a:pt x="1017528" y="131563"/>
                </a:cubicBezTo>
                <a:cubicBezTo>
                  <a:pt x="1024559" y="133321"/>
                  <a:pt x="1031079" y="136866"/>
                  <a:pt x="1038153" y="138438"/>
                </a:cubicBezTo>
                <a:cubicBezTo>
                  <a:pt x="1051761" y="141462"/>
                  <a:pt x="1065689" y="142819"/>
                  <a:pt x="1079404" y="145313"/>
                </a:cubicBezTo>
                <a:cubicBezTo>
                  <a:pt x="1090901" y="147403"/>
                  <a:pt x="1102321" y="149897"/>
                  <a:pt x="1113780" y="152189"/>
                </a:cubicBezTo>
                <a:cubicBezTo>
                  <a:pt x="1120655" y="156772"/>
                  <a:pt x="1127015" y="162244"/>
                  <a:pt x="1134406" y="165939"/>
                </a:cubicBezTo>
                <a:cubicBezTo>
                  <a:pt x="1160959" y="179215"/>
                  <a:pt x="1153917" y="165104"/>
                  <a:pt x="1182532" y="186565"/>
                </a:cubicBezTo>
                <a:cubicBezTo>
                  <a:pt x="1192903" y="194343"/>
                  <a:pt x="1199662" y="206287"/>
                  <a:pt x="1210033" y="214065"/>
                </a:cubicBezTo>
                <a:cubicBezTo>
                  <a:pt x="1218232" y="220214"/>
                  <a:pt x="1228575" y="222839"/>
                  <a:pt x="1237534" y="227816"/>
                </a:cubicBezTo>
                <a:cubicBezTo>
                  <a:pt x="1279386" y="251067"/>
                  <a:pt x="1263233" y="243227"/>
                  <a:pt x="1299410" y="269067"/>
                </a:cubicBezTo>
                <a:cubicBezTo>
                  <a:pt x="1306134" y="273870"/>
                  <a:pt x="1313584" y="277655"/>
                  <a:pt x="1320036" y="282817"/>
                </a:cubicBezTo>
                <a:cubicBezTo>
                  <a:pt x="1337043" y="296423"/>
                  <a:pt x="1343215" y="310789"/>
                  <a:pt x="1354412" y="330944"/>
                </a:cubicBezTo>
                <a:cubicBezTo>
                  <a:pt x="1359389" y="339903"/>
                  <a:pt x="1361601" y="350571"/>
                  <a:pt x="1368162" y="358444"/>
                </a:cubicBezTo>
                <a:cubicBezTo>
                  <a:pt x="1373452" y="364792"/>
                  <a:pt x="1381913" y="367611"/>
                  <a:pt x="1388788" y="372195"/>
                </a:cubicBezTo>
                <a:cubicBezTo>
                  <a:pt x="1393371" y="381362"/>
                  <a:pt x="1397453" y="390797"/>
                  <a:pt x="1402538" y="399695"/>
                </a:cubicBezTo>
                <a:cubicBezTo>
                  <a:pt x="1406638" y="406869"/>
                  <a:pt x="1413033" y="412726"/>
                  <a:pt x="1416288" y="420321"/>
                </a:cubicBezTo>
                <a:cubicBezTo>
                  <a:pt x="1420781" y="430803"/>
                  <a:pt x="1423352" y="457302"/>
                  <a:pt x="1430039" y="468447"/>
                </a:cubicBezTo>
                <a:cubicBezTo>
                  <a:pt x="1433374" y="474005"/>
                  <a:pt x="1439740" y="477136"/>
                  <a:pt x="1443789" y="482198"/>
                </a:cubicBezTo>
                <a:cubicBezTo>
                  <a:pt x="1448951" y="488650"/>
                  <a:pt x="1452956" y="495948"/>
                  <a:pt x="1457540" y="502823"/>
                </a:cubicBezTo>
                <a:cubicBezTo>
                  <a:pt x="1459832" y="509698"/>
                  <a:pt x="1461560" y="516788"/>
                  <a:pt x="1464415" y="523449"/>
                </a:cubicBezTo>
                <a:cubicBezTo>
                  <a:pt x="1481483" y="563276"/>
                  <a:pt x="1479398" y="542129"/>
                  <a:pt x="1491916" y="592201"/>
                </a:cubicBezTo>
                <a:cubicBezTo>
                  <a:pt x="1508680" y="659259"/>
                  <a:pt x="1488213" y="575534"/>
                  <a:pt x="1505666" y="654077"/>
                </a:cubicBezTo>
                <a:cubicBezTo>
                  <a:pt x="1507716" y="663301"/>
                  <a:pt x="1510851" y="672281"/>
                  <a:pt x="1512541" y="681578"/>
                </a:cubicBezTo>
                <a:cubicBezTo>
                  <a:pt x="1515440" y="697521"/>
                  <a:pt x="1517124" y="713662"/>
                  <a:pt x="1519416" y="729704"/>
                </a:cubicBezTo>
                <a:cubicBezTo>
                  <a:pt x="1517124" y="789289"/>
                  <a:pt x="1516643" y="848971"/>
                  <a:pt x="1512541" y="908459"/>
                </a:cubicBezTo>
                <a:cubicBezTo>
                  <a:pt x="1512042" y="915689"/>
                  <a:pt x="1508907" y="922603"/>
                  <a:pt x="1505666" y="929085"/>
                </a:cubicBezTo>
                <a:cubicBezTo>
                  <a:pt x="1501971" y="936475"/>
                  <a:pt x="1495611" y="942320"/>
                  <a:pt x="1491916" y="949710"/>
                </a:cubicBezTo>
                <a:cubicBezTo>
                  <a:pt x="1475311" y="982918"/>
                  <a:pt x="1499182" y="960908"/>
                  <a:pt x="1464415" y="984086"/>
                </a:cubicBezTo>
                <a:cubicBezTo>
                  <a:pt x="1462123" y="990961"/>
                  <a:pt x="1461269" y="998498"/>
                  <a:pt x="1457540" y="1004712"/>
                </a:cubicBezTo>
                <a:cubicBezTo>
                  <a:pt x="1448103" y="1020440"/>
                  <a:pt x="1439386" y="1019930"/>
                  <a:pt x="1423164" y="1025337"/>
                </a:cubicBezTo>
                <a:cubicBezTo>
                  <a:pt x="1407122" y="1023045"/>
                  <a:pt x="1390928" y="1021640"/>
                  <a:pt x="1375037" y="1018462"/>
                </a:cubicBezTo>
                <a:cubicBezTo>
                  <a:pt x="1367931" y="1017041"/>
                  <a:pt x="1361659" y="1011587"/>
                  <a:pt x="1354412" y="1011587"/>
                </a:cubicBezTo>
                <a:cubicBezTo>
                  <a:pt x="1326816" y="1011587"/>
                  <a:pt x="1299410" y="1016170"/>
                  <a:pt x="1271909" y="1018462"/>
                </a:cubicBezTo>
                <a:cubicBezTo>
                  <a:pt x="1223540" y="1034585"/>
                  <a:pt x="1283252" y="1013601"/>
                  <a:pt x="1223783" y="1039088"/>
                </a:cubicBezTo>
                <a:cubicBezTo>
                  <a:pt x="1217122" y="1041943"/>
                  <a:pt x="1209640" y="1042722"/>
                  <a:pt x="1203158" y="1045963"/>
                </a:cubicBezTo>
                <a:cubicBezTo>
                  <a:pt x="1195767" y="1049658"/>
                  <a:pt x="1190447" y="1057339"/>
                  <a:pt x="1182532" y="1059713"/>
                </a:cubicBezTo>
                <a:cubicBezTo>
                  <a:pt x="1167011" y="1064370"/>
                  <a:pt x="1150349" y="1063690"/>
                  <a:pt x="1134406" y="1066589"/>
                </a:cubicBezTo>
                <a:cubicBezTo>
                  <a:pt x="1125109" y="1068279"/>
                  <a:pt x="1116072" y="1071172"/>
                  <a:pt x="1106905" y="1073464"/>
                </a:cubicBezTo>
                <a:cubicBezTo>
                  <a:pt x="1100030" y="1078047"/>
                  <a:pt x="1094045" y="1084390"/>
                  <a:pt x="1086279" y="1087214"/>
                </a:cubicBezTo>
                <a:cubicBezTo>
                  <a:pt x="1066951" y="1094242"/>
                  <a:pt x="1013629" y="1105311"/>
                  <a:pt x="990027" y="1107840"/>
                </a:cubicBezTo>
                <a:cubicBezTo>
                  <a:pt x="939689" y="1113233"/>
                  <a:pt x="838773" y="1121590"/>
                  <a:pt x="838773" y="1121590"/>
                </a:cubicBezTo>
                <a:cubicBezTo>
                  <a:pt x="827314" y="1123882"/>
                  <a:pt x="815924" y="1126544"/>
                  <a:pt x="804397" y="1128465"/>
                </a:cubicBezTo>
                <a:cubicBezTo>
                  <a:pt x="788412" y="1131129"/>
                  <a:pt x="772161" y="1132163"/>
                  <a:pt x="756270" y="1135341"/>
                </a:cubicBezTo>
                <a:cubicBezTo>
                  <a:pt x="737739" y="1139047"/>
                  <a:pt x="720021" y="1146747"/>
                  <a:pt x="701269" y="1149091"/>
                </a:cubicBezTo>
                <a:cubicBezTo>
                  <a:pt x="682935" y="1151383"/>
                  <a:pt x="664529" y="1153157"/>
                  <a:pt x="646267" y="1155966"/>
                </a:cubicBezTo>
                <a:cubicBezTo>
                  <a:pt x="634717" y="1157743"/>
                  <a:pt x="623486" y="1161392"/>
                  <a:pt x="611891" y="1162841"/>
                </a:cubicBezTo>
                <a:cubicBezTo>
                  <a:pt x="586774" y="1165981"/>
                  <a:pt x="561473" y="1167424"/>
                  <a:pt x="536264" y="1169716"/>
                </a:cubicBezTo>
                <a:cubicBezTo>
                  <a:pt x="458954" y="1185180"/>
                  <a:pt x="535272" y="1171518"/>
                  <a:pt x="391885" y="1183467"/>
                </a:cubicBezTo>
                <a:cubicBezTo>
                  <a:pt x="373472" y="1185001"/>
                  <a:pt x="355218" y="1188050"/>
                  <a:pt x="336884" y="1190342"/>
                </a:cubicBezTo>
                <a:cubicBezTo>
                  <a:pt x="330009" y="1192634"/>
                  <a:pt x="323320" y="1195587"/>
                  <a:pt x="316258" y="1197217"/>
                </a:cubicBezTo>
                <a:cubicBezTo>
                  <a:pt x="293485" y="1202472"/>
                  <a:pt x="247506" y="1210968"/>
                  <a:pt x="247506" y="1210968"/>
                </a:cubicBezTo>
                <a:cubicBezTo>
                  <a:pt x="210980" y="1235318"/>
                  <a:pt x="242965" y="1216041"/>
                  <a:pt x="192505" y="1238468"/>
                </a:cubicBezTo>
                <a:cubicBezTo>
                  <a:pt x="183139" y="1242631"/>
                  <a:pt x="174601" y="1248620"/>
                  <a:pt x="165004" y="1252219"/>
                </a:cubicBezTo>
                <a:cubicBezTo>
                  <a:pt x="118469" y="1269670"/>
                  <a:pt x="155673" y="1249343"/>
                  <a:pt x="116878" y="1265969"/>
                </a:cubicBezTo>
                <a:cubicBezTo>
                  <a:pt x="57396" y="1291461"/>
                  <a:pt x="117130" y="1270467"/>
                  <a:pt x="68752" y="1286595"/>
                </a:cubicBezTo>
                <a:cubicBezTo>
                  <a:pt x="64168" y="1291178"/>
                  <a:pt x="58336" y="1294787"/>
                  <a:pt x="55001" y="1300345"/>
                </a:cubicBezTo>
                <a:cubicBezTo>
                  <a:pt x="51272" y="1306559"/>
                  <a:pt x="53251" y="1315846"/>
                  <a:pt x="48126" y="1320971"/>
                </a:cubicBezTo>
                <a:cubicBezTo>
                  <a:pt x="44839" y="1324258"/>
                  <a:pt x="238" y="1334662"/>
                  <a:pt x="0" y="1334721"/>
                </a:cubicBezTo>
                <a:cubicBezTo>
                  <a:pt x="2292" y="1385139"/>
                  <a:pt x="3004" y="1435654"/>
                  <a:pt x="6875" y="1485975"/>
                </a:cubicBezTo>
                <a:cubicBezTo>
                  <a:pt x="7600" y="1495396"/>
                  <a:pt x="11700" y="1504252"/>
                  <a:pt x="13750" y="1513476"/>
                </a:cubicBezTo>
                <a:cubicBezTo>
                  <a:pt x="40653" y="1634543"/>
                  <a:pt x="5391" y="1487411"/>
                  <a:pt x="27500" y="1568477"/>
                </a:cubicBezTo>
                <a:cubicBezTo>
                  <a:pt x="32473" y="1586709"/>
                  <a:pt x="35275" y="1605550"/>
                  <a:pt x="41251" y="1623479"/>
                </a:cubicBezTo>
                <a:cubicBezTo>
                  <a:pt x="45834" y="1637229"/>
                  <a:pt x="50836" y="1650847"/>
                  <a:pt x="55001" y="1664730"/>
                </a:cubicBezTo>
                <a:cubicBezTo>
                  <a:pt x="57716" y="1673781"/>
                  <a:pt x="58558" y="1683384"/>
                  <a:pt x="61876" y="1692231"/>
                </a:cubicBezTo>
                <a:cubicBezTo>
                  <a:pt x="65475" y="1701827"/>
                  <a:pt x="71043" y="1710564"/>
                  <a:pt x="75627" y="1719731"/>
                </a:cubicBezTo>
                <a:cubicBezTo>
                  <a:pt x="77105" y="1727123"/>
                  <a:pt x="83035" y="1764164"/>
                  <a:pt x="89377" y="1774733"/>
                </a:cubicBezTo>
                <a:cubicBezTo>
                  <a:pt x="92712" y="1780291"/>
                  <a:pt x="99239" y="1783297"/>
                  <a:pt x="103128" y="1788483"/>
                </a:cubicBezTo>
                <a:cubicBezTo>
                  <a:pt x="113043" y="1801704"/>
                  <a:pt x="116878" y="1820567"/>
                  <a:pt x="130628" y="1829734"/>
                </a:cubicBezTo>
                <a:cubicBezTo>
                  <a:pt x="137503" y="1834318"/>
                  <a:pt x="144530" y="1838682"/>
                  <a:pt x="151254" y="1843485"/>
                </a:cubicBezTo>
                <a:cubicBezTo>
                  <a:pt x="160578" y="1850145"/>
                  <a:pt x="168806" y="1858425"/>
                  <a:pt x="178755" y="1864110"/>
                </a:cubicBezTo>
                <a:cubicBezTo>
                  <a:pt x="185047" y="1867706"/>
                  <a:pt x="192898" y="1867745"/>
                  <a:pt x="199380" y="1870986"/>
                </a:cubicBezTo>
                <a:cubicBezTo>
                  <a:pt x="206771" y="1874681"/>
                  <a:pt x="212455" y="1881380"/>
                  <a:pt x="220006" y="1884736"/>
                </a:cubicBezTo>
                <a:cubicBezTo>
                  <a:pt x="233251" y="1890622"/>
                  <a:pt x="247636" y="1893533"/>
                  <a:pt x="261257" y="1898486"/>
                </a:cubicBezTo>
                <a:cubicBezTo>
                  <a:pt x="272855" y="1902704"/>
                  <a:pt x="283812" y="1908691"/>
                  <a:pt x="295633" y="1912237"/>
                </a:cubicBezTo>
                <a:cubicBezTo>
                  <a:pt x="306826" y="1915595"/>
                  <a:pt x="318602" y="1916577"/>
                  <a:pt x="330009" y="1919112"/>
                </a:cubicBezTo>
                <a:cubicBezTo>
                  <a:pt x="339233" y="1921162"/>
                  <a:pt x="348285" y="1923937"/>
                  <a:pt x="357509" y="1925987"/>
                </a:cubicBezTo>
                <a:cubicBezTo>
                  <a:pt x="390238" y="1933260"/>
                  <a:pt x="413181" y="1935378"/>
                  <a:pt x="446887" y="1946613"/>
                </a:cubicBezTo>
                <a:cubicBezTo>
                  <a:pt x="522099" y="1971684"/>
                  <a:pt x="408179" y="1931701"/>
                  <a:pt x="488138" y="1967238"/>
                </a:cubicBezTo>
                <a:cubicBezTo>
                  <a:pt x="488153" y="1967245"/>
                  <a:pt x="539694" y="1984424"/>
                  <a:pt x="550015" y="1987864"/>
                </a:cubicBezTo>
                <a:lnTo>
                  <a:pt x="611891" y="2008489"/>
                </a:lnTo>
                <a:cubicBezTo>
                  <a:pt x="618766" y="2010781"/>
                  <a:pt x="626487" y="2011345"/>
                  <a:pt x="632517" y="2015365"/>
                </a:cubicBezTo>
                <a:cubicBezTo>
                  <a:pt x="661005" y="2034356"/>
                  <a:pt x="645127" y="2027111"/>
                  <a:pt x="680643" y="2035990"/>
                </a:cubicBezTo>
                <a:cubicBezTo>
                  <a:pt x="689810" y="2040574"/>
                  <a:pt x="698327" y="2046796"/>
                  <a:pt x="708144" y="2049741"/>
                </a:cubicBezTo>
                <a:cubicBezTo>
                  <a:pt x="717657" y="2052595"/>
                  <a:pt x="791073" y="2062416"/>
                  <a:pt x="797522" y="2063491"/>
                </a:cubicBezTo>
                <a:cubicBezTo>
                  <a:pt x="809048" y="2065412"/>
                  <a:pt x="820371" y="2068445"/>
                  <a:pt x="831897" y="2070366"/>
                </a:cubicBezTo>
                <a:cubicBezTo>
                  <a:pt x="924529" y="2085804"/>
                  <a:pt x="837626" y="2068906"/>
                  <a:pt x="921275" y="2084116"/>
                </a:cubicBezTo>
                <a:cubicBezTo>
                  <a:pt x="932772" y="2086206"/>
                  <a:pt x="944056" y="2089543"/>
                  <a:pt x="955651" y="2090992"/>
                </a:cubicBezTo>
                <a:cubicBezTo>
                  <a:pt x="980768" y="2094132"/>
                  <a:pt x="1006069" y="2095575"/>
                  <a:pt x="1031278" y="2097867"/>
                </a:cubicBezTo>
                <a:cubicBezTo>
                  <a:pt x="1038153" y="2100159"/>
                  <a:pt x="1046779" y="2099618"/>
                  <a:pt x="1051903" y="2104742"/>
                </a:cubicBezTo>
                <a:cubicBezTo>
                  <a:pt x="1063589" y="2116428"/>
                  <a:pt x="1079404" y="2145993"/>
                  <a:pt x="1079404" y="2145993"/>
                </a:cubicBezTo>
                <a:cubicBezTo>
                  <a:pt x="1081696" y="2152868"/>
                  <a:pt x="1082550" y="2160405"/>
                  <a:pt x="1086279" y="2166619"/>
                </a:cubicBezTo>
                <a:cubicBezTo>
                  <a:pt x="1089614" y="2172177"/>
                  <a:pt x="1098249" y="2174136"/>
                  <a:pt x="1100030" y="2180369"/>
                </a:cubicBezTo>
                <a:cubicBezTo>
                  <a:pt x="1107689" y="2207176"/>
                  <a:pt x="1107018" y="2235823"/>
                  <a:pt x="1113780" y="2262871"/>
                </a:cubicBezTo>
                <a:cubicBezTo>
                  <a:pt x="1116072" y="2272038"/>
                  <a:pt x="1117940" y="2281321"/>
                  <a:pt x="1120655" y="2290372"/>
                </a:cubicBezTo>
                <a:cubicBezTo>
                  <a:pt x="1124820" y="2304255"/>
                  <a:pt x="1134406" y="2331623"/>
                  <a:pt x="1134406" y="2331623"/>
                </a:cubicBezTo>
                <a:cubicBezTo>
                  <a:pt x="1153820" y="2467529"/>
                  <a:pt x="1146038" y="2394085"/>
                  <a:pt x="1134406" y="2661632"/>
                </a:cubicBezTo>
                <a:cubicBezTo>
                  <a:pt x="1133023" y="2693442"/>
                  <a:pt x="1128984" y="2693829"/>
                  <a:pt x="1113780" y="2716634"/>
                </a:cubicBezTo>
                <a:cubicBezTo>
                  <a:pt x="1109197" y="2730384"/>
                  <a:pt x="1110279" y="2747636"/>
                  <a:pt x="1100030" y="2757885"/>
                </a:cubicBezTo>
                <a:cubicBezTo>
                  <a:pt x="1090863" y="2767052"/>
                  <a:pt x="1079720" y="2774599"/>
                  <a:pt x="1072529" y="2785386"/>
                </a:cubicBezTo>
                <a:cubicBezTo>
                  <a:pt x="1059009" y="2805666"/>
                  <a:pt x="1058005" y="2810094"/>
                  <a:pt x="1038153" y="2826637"/>
                </a:cubicBezTo>
                <a:cubicBezTo>
                  <a:pt x="1031805" y="2831927"/>
                  <a:pt x="1023980" y="2835225"/>
                  <a:pt x="1017528" y="2840387"/>
                </a:cubicBezTo>
                <a:cubicBezTo>
                  <a:pt x="1012466" y="2844436"/>
                  <a:pt x="1009335" y="2850802"/>
                  <a:pt x="1003777" y="2854137"/>
                </a:cubicBezTo>
                <a:cubicBezTo>
                  <a:pt x="996070" y="2858761"/>
                  <a:pt x="961651" y="2866088"/>
                  <a:pt x="955651" y="2867888"/>
                </a:cubicBezTo>
                <a:cubicBezTo>
                  <a:pt x="941768" y="2872053"/>
                  <a:pt x="928150" y="2877055"/>
                  <a:pt x="914400" y="2881638"/>
                </a:cubicBezTo>
                <a:cubicBezTo>
                  <a:pt x="907525" y="2886222"/>
                  <a:pt x="900122" y="2890099"/>
                  <a:pt x="893774" y="2895389"/>
                </a:cubicBezTo>
                <a:cubicBezTo>
                  <a:pt x="886305" y="2901613"/>
                  <a:pt x="881591" y="2911190"/>
                  <a:pt x="873149" y="2916014"/>
                </a:cubicBezTo>
                <a:cubicBezTo>
                  <a:pt x="864945" y="2920702"/>
                  <a:pt x="854734" y="2920293"/>
                  <a:pt x="845648" y="2922889"/>
                </a:cubicBezTo>
                <a:cubicBezTo>
                  <a:pt x="797644" y="2936605"/>
                  <a:pt x="859039" y="2924906"/>
                  <a:pt x="776896" y="2936640"/>
                </a:cubicBezTo>
                <a:cubicBezTo>
                  <a:pt x="724186" y="2964141"/>
                  <a:pt x="663907" y="2980451"/>
                  <a:pt x="618767" y="3019142"/>
                </a:cubicBezTo>
                <a:cubicBezTo>
                  <a:pt x="557972" y="3071251"/>
                  <a:pt x="590956" y="3054588"/>
                  <a:pt x="522514" y="3074144"/>
                </a:cubicBezTo>
                <a:cubicBezTo>
                  <a:pt x="461958" y="3122588"/>
                  <a:pt x="513959" y="3084925"/>
                  <a:pt x="460637" y="3115395"/>
                </a:cubicBezTo>
                <a:cubicBezTo>
                  <a:pt x="453463" y="3119495"/>
                  <a:pt x="447186" y="3125046"/>
                  <a:pt x="440012" y="3129145"/>
                </a:cubicBezTo>
                <a:cubicBezTo>
                  <a:pt x="416227" y="3142736"/>
                  <a:pt x="415023" y="3142058"/>
                  <a:pt x="391885" y="3149771"/>
                </a:cubicBezTo>
                <a:cubicBezTo>
                  <a:pt x="389593" y="3156646"/>
                  <a:pt x="389222" y="3164499"/>
                  <a:pt x="385010" y="3170396"/>
                </a:cubicBezTo>
                <a:cubicBezTo>
                  <a:pt x="377475" y="3180945"/>
                  <a:pt x="357509" y="3197897"/>
                  <a:pt x="357509" y="3197897"/>
                </a:cubicBezTo>
                <a:cubicBezTo>
                  <a:pt x="335825" y="3262948"/>
                  <a:pt x="352872" y="3205656"/>
                  <a:pt x="343759" y="3356026"/>
                </a:cubicBezTo>
                <a:cubicBezTo>
                  <a:pt x="338287" y="3446313"/>
                  <a:pt x="343458" y="3419107"/>
                  <a:pt x="330009" y="3472904"/>
                </a:cubicBezTo>
                <a:cubicBezTo>
                  <a:pt x="332301" y="3516447"/>
                  <a:pt x="327221" y="3561014"/>
                  <a:pt x="336884" y="3603533"/>
                </a:cubicBezTo>
                <a:cubicBezTo>
                  <a:pt x="339424" y="3614707"/>
                  <a:pt x="355821" y="3616546"/>
                  <a:pt x="364385" y="3624159"/>
                </a:cubicBezTo>
                <a:cubicBezTo>
                  <a:pt x="411785" y="3666292"/>
                  <a:pt x="379855" y="3652231"/>
                  <a:pt x="419386" y="3665410"/>
                </a:cubicBezTo>
                <a:cubicBezTo>
                  <a:pt x="443895" y="3689917"/>
                  <a:pt x="421788" y="3670710"/>
                  <a:pt x="460637" y="3692910"/>
                </a:cubicBezTo>
                <a:cubicBezTo>
                  <a:pt x="467811" y="3697010"/>
                  <a:pt x="473712" y="3703305"/>
                  <a:pt x="481263" y="3706661"/>
                </a:cubicBezTo>
                <a:cubicBezTo>
                  <a:pt x="507453" y="3718301"/>
                  <a:pt x="542192" y="3726449"/>
                  <a:pt x="570640" y="3727286"/>
                </a:cubicBezTo>
                <a:cubicBezTo>
                  <a:pt x="710394" y="3731397"/>
                  <a:pt x="990027" y="3734162"/>
                  <a:pt x="990027" y="3734162"/>
                </a:cubicBezTo>
              </a:path>
            </a:pathLst>
          </a:cu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ln w="76200">
                <a:solidFill>
                  <a:srgbClr val="FF0000"/>
                </a:solidFill>
              </a:ln>
            </a:endParaRPr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22336" y="129935"/>
            <a:ext cx="7772400" cy="4000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fi-FI" dirty="0" smtClean="0"/>
              <a:t>Prosessin kulku</a:t>
            </a:r>
            <a:endParaRPr lang="fi-FI" dirty="0"/>
          </a:p>
        </p:txBody>
      </p:sp>
      <p:sp>
        <p:nvSpPr>
          <p:cNvPr id="4" name="TextBox 3"/>
          <p:cNvSpPr txBox="1"/>
          <p:nvPr/>
        </p:nvSpPr>
        <p:spPr>
          <a:xfrm>
            <a:off x="771168" y="645780"/>
            <a:ext cx="2707678" cy="276999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OPS ja 4nnen harjoittelun tavoitteet</a:t>
            </a:r>
            <a:endParaRPr lang="fi-FI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3822605" y="1763335"/>
            <a:ext cx="3960108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Opiskelija </a:t>
            </a:r>
            <a:r>
              <a:rPr lang="fi-FI" sz="1200" dirty="0" smtClean="0"/>
              <a:t>hakee </a:t>
            </a:r>
            <a:r>
              <a:rPr lang="fi-FI" sz="1200" dirty="0" smtClean="0"/>
              <a:t>harjoitteluun sopivan </a:t>
            </a:r>
            <a:r>
              <a:rPr lang="fi-FI" sz="1200" dirty="0" smtClean="0"/>
              <a:t>harjoittelupaikan TAI </a:t>
            </a:r>
            <a:r>
              <a:rPr lang="fi-FI" sz="1200" dirty="0" smtClean="0"/>
              <a:t> </a:t>
            </a:r>
            <a:r>
              <a:rPr lang="fi-FI" sz="1200" dirty="0"/>
              <a:t>kartoittaa työpaikkansa mahdollisuudet tarjota oppimisympäristö  </a:t>
            </a:r>
            <a:endParaRPr lang="fi-FI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3822605" y="603382"/>
            <a:ext cx="3960108" cy="101566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Opiskelija arvioi osaamistaan suhteessa </a:t>
            </a:r>
            <a:r>
              <a:rPr lang="fi-FI" sz="1200" dirty="0" err="1"/>
              <a:t>o</a:t>
            </a:r>
            <a:r>
              <a:rPr lang="fi-FI" sz="1200" dirty="0" err="1" smtClean="0"/>
              <a:t>ps</a:t>
            </a:r>
            <a:r>
              <a:rPr lang="fi-FI" sz="1200" dirty="0" smtClean="0"/>
              <a:t> tavoitteisiin ja kartoittaa vajeet myös suhteessa aiemmin toteutuneisiin harjoittelujaksoihin. </a:t>
            </a:r>
            <a:r>
              <a:rPr lang="fi-FI" sz="1200" b="1" dirty="0" smtClean="0"/>
              <a:t>Tässä </a:t>
            </a:r>
            <a:r>
              <a:rPr lang="fi-FI" sz="1200" b="1" dirty="0" err="1" smtClean="0"/>
              <a:t>tuutorkeskustelu</a:t>
            </a:r>
            <a:r>
              <a:rPr lang="fi-FI" sz="1200" b="1" dirty="0" smtClean="0"/>
              <a:t> pakollinen = suunta harjoittelulle + lupa harjoitteluun, </a:t>
            </a:r>
            <a:r>
              <a:rPr lang="fi-FI" sz="1200" b="1" dirty="0" smtClean="0"/>
              <a:t>kirjataan sopimuspankkiin</a:t>
            </a:r>
            <a:r>
              <a:rPr lang="fi-FI" sz="1200" dirty="0" smtClean="0"/>
              <a:t> </a:t>
            </a:r>
            <a:endParaRPr lang="fi-FI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858329" y="1377440"/>
            <a:ext cx="2707678" cy="193899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Opiskelija tarkentaa harjoittelun </a:t>
            </a:r>
            <a:r>
              <a:rPr lang="fi-FI" sz="1200" dirty="0" smtClean="0"/>
              <a:t>tavoitteet (</a:t>
            </a:r>
            <a:r>
              <a:rPr lang="fi-FI" sz="1200" dirty="0" err="1" smtClean="0"/>
              <a:t>enothen</a:t>
            </a:r>
            <a:r>
              <a:rPr lang="fi-FI" sz="1200" dirty="0" smtClean="0"/>
              <a:t> itsearvioinnin mukaan)  </a:t>
            </a:r>
            <a:r>
              <a:rPr lang="fi-FI" sz="1200" dirty="0" err="1" smtClean="0"/>
              <a:t>tuutorkeskustelun</a:t>
            </a:r>
            <a:r>
              <a:rPr lang="fi-FI" sz="1200" dirty="0" smtClean="0"/>
              <a:t> suuntaamana ja harjoittelupaikan/ työpaikan mahdollisuuksien perusteella sekä tekee  suunnitelman ajoituksesta, opettajan ohjauksen käytöstä sekä tehtävistä, myös terapiasuhdeopintojen tehtävien osalta. (arviointilomake)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22605" y="2547019"/>
            <a:ext cx="3960108" cy="830997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i-FI" sz="1200" b="1" dirty="0" smtClean="0"/>
              <a:t>Opiskelija esittää suunnitelman 4nnen harjoittelun </a:t>
            </a:r>
            <a:r>
              <a:rPr lang="fi-FI" sz="1200" b="1" dirty="0" smtClean="0"/>
              <a:t>opelle + palauttaa </a:t>
            </a:r>
            <a:r>
              <a:rPr lang="fi-FI" sz="1200" b="1" dirty="0" err="1" smtClean="0"/>
              <a:t>OMAan</a:t>
            </a:r>
            <a:r>
              <a:rPr lang="fi-FI" sz="1200" b="1" dirty="0" smtClean="0"/>
              <a:t>  </a:t>
            </a:r>
            <a:r>
              <a:rPr lang="fi-FI" sz="1200" b="1" dirty="0" smtClean="0"/>
              <a:t>pakollinen </a:t>
            </a:r>
            <a:r>
              <a:rPr lang="fi-FI" sz="1200" b="1" dirty="0" smtClean="0">
                <a:solidFill>
                  <a:srgbClr val="FF0000"/>
                </a:solidFill>
              </a:rPr>
              <a:t>ennen harjoittelun alkua </a:t>
            </a:r>
            <a:r>
              <a:rPr lang="fi-FI" sz="1200" dirty="0" smtClean="0"/>
              <a:t>(erillinen opettajan aikataulu (live/ </a:t>
            </a:r>
            <a:r>
              <a:rPr lang="fi-FI" sz="1200" dirty="0" err="1" smtClean="0"/>
              <a:t>skype</a:t>
            </a:r>
            <a:r>
              <a:rPr lang="fi-FI" sz="1200" dirty="0" smtClean="0"/>
              <a:t>)</a:t>
            </a:r>
            <a:endParaRPr lang="fi-FI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3822605" y="3462850"/>
            <a:ext cx="3960108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Opiskelija toteuttaa harjoittelujakson, vähintään yksi pakollinen ohjauskerta/ väliraportointi  (live/</a:t>
            </a:r>
            <a:r>
              <a:rPr lang="fi-FI" sz="1200" dirty="0" err="1" smtClean="0"/>
              <a:t>skype</a:t>
            </a:r>
            <a:r>
              <a:rPr lang="fi-FI" sz="1200" dirty="0" smtClean="0"/>
              <a:t>) opiskelijan suunnitelman mukaan</a:t>
            </a:r>
            <a:endParaRPr lang="fi-FI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858329" y="3642670"/>
            <a:ext cx="2707678" cy="101566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Opiskelija palauttaa harjoittelutehtävät</a:t>
            </a:r>
            <a:endParaRPr lang="fi-FI" sz="1200" i="1" dirty="0"/>
          </a:p>
          <a:p>
            <a:r>
              <a:rPr lang="fi-FI" sz="1200" dirty="0" smtClean="0"/>
              <a:t> ja oman arvioinnin + kirjallisen työelämäpalautteen </a:t>
            </a:r>
            <a:r>
              <a:rPr lang="fi-FI" sz="1200" dirty="0" smtClean="0"/>
              <a:t>opettajalle (arviointilomake).</a:t>
            </a:r>
            <a:endParaRPr lang="fi-FI" sz="12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3822605" y="4194167"/>
            <a:ext cx="3960108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Opettaja hyväksyy harjoittelun ja vie opintopisteet suoritetuksi. (</a:t>
            </a:r>
            <a:r>
              <a:rPr lang="fi-FI" sz="1200" dirty="0" smtClean="0"/>
              <a:t>Harjoittelutehtävät palautetaan viimeistään 1kk </a:t>
            </a:r>
            <a:r>
              <a:rPr lang="fi-FI" sz="1200" dirty="0" smtClean="0"/>
              <a:t>harjoittelun päättymisen </a:t>
            </a:r>
            <a:r>
              <a:rPr lang="fi-FI" sz="1200" dirty="0" smtClean="0"/>
              <a:t>jälkeen) </a:t>
            </a:r>
            <a:endParaRPr lang="fi-FI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7666611" y="1215337"/>
            <a:ext cx="121979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i-FI" sz="1400" dirty="0" err="1" smtClean="0">
                <a:solidFill>
                  <a:srgbClr val="FF0000"/>
                </a:solidFill>
              </a:rPr>
              <a:t>Cut</a:t>
            </a:r>
            <a:r>
              <a:rPr lang="fi-FI" sz="1400" dirty="0" smtClean="0">
                <a:solidFill>
                  <a:srgbClr val="FF0000"/>
                </a:solidFill>
              </a:rPr>
              <a:t> </a:t>
            </a:r>
            <a:r>
              <a:rPr lang="fi-FI" sz="1400" dirty="0" err="1" smtClean="0">
                <a:solidFill>
                  <a:srgbClr val="FF0000"/>
                </a:solidFill>
              </a:rPr>
              <a:t>off</a:t>
            </a:r>
            <a:r>
              <a:rPr lang="fi-FI" sz="1400" dirty="0" smtClean="0">
                <a:solidFill>
                  <a:srgbClr val="FF0000"/>
                </a:solidFill>
              </a:rPr>
              <a:t>-kohta</a:t>
            </a:r>
            <a:endParaRPr lang="fi-FI" sz="1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18778" y="2936597"/>
            <a:ext cx="126762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i-FI" sz="1400" dirty="0" err="1" smtClean="0">
                <a:solidFill>
                  <a:srgbClr val="FF0000"/>
                </a:solidFill>
              </a:rPr>
              <a:t>Cut</a:t>
            </a:r>
            <a:r>
              <a:rPr lang="fi-FI" sz="1400" dirty="0" smtClean="0">
                <a:solidFill>
                  <a:srgbClr val="FF0000"/>
                </a:solidFill>
              </a:rPr>
              <a:t> </a:t>
            </a:r>
            <a:r>
              <a:rPr lang="fi-FI" sz="1400" dirty="0" err="1" smtClean="0">
                <a:solidFill>
                  <a:srgbClr val="FF0000"/>
                </a:solidFill>
              </a:rPr>
              <a:t>off</a:t>
            </a:r>
            <a:r>
              <a:rPr lang="fi-FI" sz="1400" dirty="0" smtClean="0">
                <a:solidFill>
                  <a:srgbClr val="FF0000"/>
                </a:solidFill>
              </a:rPr>
              <a:t>-kohta</a:t>
            </a:r>
            <a:endParaRPr lang="fi-FI" sz="14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92400" y="4565721"/>
            <a:ext cx="132037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i-FI" sz="1400" dirty="0" err="1" smtClean="0">
                <a:solidFill>
                  <a:srgbClr val="FF0000"/>
                </a:solidFill>
              </a:rPr>
              <a:t>Cut</a:t>
            </a:r>
            <a:r>
              <a:rPr lang="fi-FI" sz="1400" dirty="0" smtClean="0">
                <a:solidFill>
                  <a:srgbClr val="FF0000"/>
                </a:solidFill>
              </a:rPr>
              <a:t> </a:t>
            </a:r>
            <a:r>
              <a:rPr lang="fi-FI" sz="1400" dirty="0" err="1" smtClean="0">
                <a:solidFill>
                  <a:srgbClr val="FF0000"/>
                </a:solidFill>
              </a:rPr>
              <a:t>off</a:t>
            </a:r>
            <a:r>
              <a:rPr lang="fi-FI" sz="1400" dirty="0" smtClean="0">
                <a:solidFill>
                  <a:srgbClr val="FF0000"/>
                </a:solidFill>
              </a:rPr>
              <a:t>-kohta</a:t>
            </a:r>
            <a:endParaRPr lang="fi-FI" sz="1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4108" y="4783015"/>
            <a:ext cx="2989384" cy="2616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i-FI" sz="1100" dirty="0" smtClean="0"/>
              <a:t>4.12.18 Riitta Keponen, Kaija Kekäläinen</a:t>
            </a:r>
            <a:endParaRPr lang="fi-FI" sz="1100" dirty="0"/>
          </a:p>
        </p:txBody>
      </p:sp>
    </p:spTree>
    <p:extLst>
      <p:ext uri="{BB962C8B-B14F-4D97-AF65-F5344CB8AC3E}">
        <p14:creationId xmlns:p14="http://schemas.microsoft.com/office/powerpoint/2010/main" val="163815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143685"/>
            <a:ext cx="7772400" cy="40005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fi-FI" dirty="0" smtClean="0"/>
              <a:t>Harjoittelun ja ohjauksen ajoitus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2" y="735645"/>
            <a:ext cx="8191655" cy="3309011"/>
          </a:xfrm>
        </p:spPr>
        <p:txBody>
          <a:bodyPr/>
          <a:lstStyle/>
          <a:p>
            <a:r>
              <a:rPr lang="fi-FI" sz="1200" dirty="0" smtClean="0"/>
              <a:t>Lukukauden aikana, harjoittelujakson suositusajoitus lukkarissa</a:t>
            </a:r>
          </a:p>
          <a:p>
            <a:endParaRPr lang="fi-FI" sz="1200" dirty="0" smtClean="0"/>
          </a:p>
          <a:p>
            <a:r>
              <a:rPr lang="fi-FI" sz="1200" dirty="0" smtClean="0"/>
              <a:t>Harjoittelu voi rakentua palasista tai </a:t>
            </a:r>
            <a:r>
              <a:rPr lang="fi-FI" sz="1200" dirty="0" err="1" smtClean="0"/>
              <a:t>esim</a:t>
            </a:r>
            <a:r>
              <a:rPr lang="fi-FI" sz="1200" dirty="0" smtClean="0"/>
              <a:t> ryhmäohjausprosessista, kun se on suunniteltu ja siten poiketa annetusta ajoitussuosituksesta, kun se on työelämän kannalta perusteltu ja suunnitelmaan kirjattu. </a:t>
            </a:r>
            <a:r>
              <a:rPr lang="fi-FI" sz="1200" dirty="0"/>
              <a:t>Harjoittelun </a:t>
            </a:r>
            <a:r>
              <a:rPr lang="fi-FI" sz="1200" dirty="0" smtClean="0"/>
              <a:t>kokoaminen palasista </a:t>
            </a:r>
            <a:r>
              <a:rPr lang="fi-FI" sz="1200" dirty="0"/>
              <a:t>on suunniteltava huolella ja vaatii opiskelijalta tavallista parempaa oman työn suunnittelua ja ohjailua. </a:t>
            </a:r>
            <a:endParaRPr lang="fi-FI" sz="1200" dirty="0" smtClean="0"/>
          </a:p>
          <a:p>
            <a:endParaRPr lang="fi-FI" sz="1200" dirty="0"/>
          </a:p>
          <a:p>
            <a:r>
              <a:rPr lang="fi-FI" sz="1200" dirty="0" smtClean="0"/>
              <a:t>Harjoittelu voi toteutua useammassa paikassa: esimerkiksi osittain omalla työpaikalla ja osittain muussa harjoittelukontekstissa. Harjoittelun jakaminen on suunniteltava huolella ja vaatii opiskelijalta tavallista parempaa oman työn suunnittelua ja ohjailua. </a:t>
            </a:r>
          </a:p>
          <a:p>
            <a:endParaRPr lang="fi-FI" sz="1200" dirty="0" smtClean="0"/>
          </a:p>
          <a:p>
            <a:r>
              <a:rPr lang="fi-FI" sz="1200" dirty="0" smtClean="0"/>
              <a:t>Harjoittelu voi toteutua myös palkkatyönä siltä osin, kun palkkatyö mahdollistaa oppimisen tavoitteiden suuntaisesti ja työelämässä </a:t>
            </a:r>
            <a:r>
              <a:rPr lang="fi-FI" sz="1200" dirty="0" smtClean="0">
                <a:solidFill>
                  <a:srgbClr val="FF0000"/>
                </a:solidFill>
              </a:rPr>
              <a:t>on tietous harjoittelusta</a:t>
            </a:r>
            <a:r>
              <a:rPr lang="fi-FI" sz="1200" dirty="0" smtClean="0"/>
              <a:t> + nimetty tukihlö, mentori </a:t>
            </a:r>
            <a:r>
              <a:rPr lang="fi-FI" sz="1200" dirty="0" err="1" smtClean="0"/>
              <a:t>tms</a:t>
            </a:r>
            <a:r>
              <a:rPr lang="fi-FI" sz="1200" dirty="0" smtClean="0"/>
              <a:t>  palautteen saamiseksi. </a:t>
            </a:r>
          </a:p>
          <a:p>
            <a:endParaRPr lang="fi-FI" sz="1200" dirty="0" smtClean="0"/>
          </a:p>
          <a:p>
            <a:r>
              <a:rPr lang="fi-FI" sz="1200" dirty="0" smtClean="0"/>
              <a:t>Palkaton harjoittelu ei voi toteutua opettajien vapaajaksojen aikana vakuutusten vuoksi (joulun vapaajakso, kesän vapaajakso) Palkattomasta harjoittelupaikasta tarkistetaan sopimukset Metropolian kanssa </a:t>
            </a:r>
            <a:r>
              <a:rPr lang="fi-FI" sz="1200" dirty="0" smtClean="0"/>
              <a:t>(</a:t>
            </a:r>
            <a:r>
              <a:rPr lang="fi-FI" sz="1200" dirty="0" smtClean="0"/>
              <a:t>Tiina Veijola</a:t>
            </a:r>
            <a:r>
              <a:rPr lang="fi-FI" sz="1200" dirty="0" smtClean="0"/>
              <a:t>) </a:t>
            </a:r>
            <a:endParaRPr lang="fi-FI" sz="1200" dirty="0" smtClean="0"/>
          </a:p>
          <a:p>
            <a:endParaRPr lang="fi-FI" sz="1200" dirty="0"/>
          </a:p>
          <a:p>
            <a:r>
              <a:rPr lang="fi-FI" sz="1200" dirty="0" smtClean="0"/>
              <a:t>Harjoittelupäiviä kertyy 40 (40x8= 320 tuntia, mikä sisältää asiakastyön ja muun toimintaterapian alaan liittyvät tehtävät sekä harjoitteluun kuuluvat oppimistehtävät. </a:t>
            </a:r>
            <a:r>
              <a:rPr lang="fi-FI" sz="1200" dirty="0" smtClean="0"/>
              <a:t>Lisäksi harjoitteluun tulee orientoitua ja laatia suunnitelma siitä, lisäksi harjoittelun purku toteutuu harjoittelupäivien jälkeen (=30 laskennallista tuntia) .  </a:t>
            </a:r>
            <a:endParaRPr lang="fi-FI" sz="1200" dirty="0" smtClean="0"/>
          </a:p>
          <a:p>
            <a:pPr marL="0" indent="0">
              <a:buNone/>
            </a:pPr>
            <a:endParaRPr lang="fi-FI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334108" y="4783015"/>
            <a:ext cx="2989384" cy="2616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i-FI" sz="1100" dirty="0" smtClean="0"/>
              <a:t>4.12.18 Riitta Keponen, Kaija Kekäläinen</a:t>
            </a:r>
            <a:endParaRPr lang="fi-FI" sz="1100" dirty="0"/>
          </a:p>
        </p:txBody>
      </p:sp>
    </p:spTree>
    <p:extLst>
      <p:ext uri="{BB962C8B-B14F-4D97-AF65-F5344CB8AC3E}">
        <p14:creationId xmlns:p14="http://schemas.microsoft.com/office/powerpoint/2010/main" val="273998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9600258"/>
      </p:ext>
    </p:extLst>
  </p:cSld>
  <p:clrMapOvr>
    <a:masterClrMapping/>
  </p:clrMapOvr>
</p:sld>
</file>

<file path=ppt/theme/theme1.xml><?xml version="1.0" encoding="utf-8"?>
<a:theme xmlns:a="http://schemas.openxmlformats.org/drawingml/2006/main" name="metropolia_aloitusdiat">
  <a:themeElements>
    <a:clrScheme name="Metropolia_2018">
      <a:dk1>
        <a:sysClr val="windowText" lastClr="000000"/>
      </a:dk1>
      <a:lt1>
        <a:sysClr val="window" lastClr="FFFFFF"/>
      </a:lt1>
      <a:dk2>
        <a:srgbClr val="9B3223"/>
      </a:dk2>
      <a:lt2>
        <a:srgbClr val="CCC7C0"/>
      </a:lt2>
      <a:accent1>
        <a:srgbClr val="FF5A00"/>
      </a:accent1>
      <a:accent2>
        <a:srgbClr val="FFA100"/>
      </a:accent2>
      <a:accent3>
        <a:srgbClr val="FDC82F"/>
      </a:accent3>
      <a:accent4>
        <a:srgbClr val="0085CF"/>
      </a:accent4>
      <a:accent5>
        <a:srgbClr val="BED200"/>
      </a:accent5>
      <a:accent6>
        <a:srgbClr val="D40072"/>
      </a:accent6>
      <a:hlink>
        <a:srgbClr val="FF5A00"/>
      </a:hlink>
      <a:folHlink>
        <a:srgbClr val="9B3223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widescreen_suomi_kaikki_2018_v05_kevyt (003).pptx [Vain luku]" id="{9ABE1F39-27D3-4069-980F-ACF1CE835854}" vid="{84BC8858-FF84-4810-AEC3-7D0060554BB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5788785</Template>
  <TotalTime>523</TotalTime>
  <Words>356</Words>
  <Application>Microsoft Office PowerPoint</Application>
  <PresentationFormat>On-screen Show (16:9)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Lucida Grande</vt:lpstr>
      <vt:lpstr>metropolia_aloitusdiat</vt:lpstr>
      <vt:lpstr>4nnen harjoittelun reunaehdot 4.12.18 Riitta Keponen, Kaija Kekäläinen </vt:lpstr>
      <vt:lpstr>Prosessin kulku</vt:lpstr>
      <vt:lpstr>Harjoittelun ja ohjauksen ajoitus</vt:lpstr>
      <vt:lpstr>PowerPoint Presentation</vt:lpstr>
    </vt:vector>
  </TitlesOfParts>
  <Company>Metropolia AMK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Kaija Kekäläinen</dc:creator>
  <cp:lastModifiedBy>Kaija Kekäläinen</cp:lastModifiedBy>
  <cp:revision>45</cp:revision>
  <dcterms:created xsi:type="dcterms:W3CDTF">2018-02-06T13:40:21Z</dcterms:created>
  <dcterms:modified xsi:type="dcterms:W3CDTF">2018-12-04T11:23:11Z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2557657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D7.1.1</vt:lpwstr>
  </property>
</Properties>
</file>