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Tähän kohtaan siis se kuva meidän sivusta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6.png" Type="http://schemas.openxmlformats.org/officeDocument/2006/relationships/image" Id="rId4"/><Relationship Target="../media/image08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4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Divi Days Blogi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Uudistusehdotus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66666"/>
        </a:solidFill>
      </p:bgPr>
    </p:bg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y="5495125" x="4775225"/>
            <a:ext cy="695100" cx="4152899"/>
          </a:xfrm>
          <a:prstGeom prst="rect">
            <a:avLst/>
          </a:prstGeom>
          <a:solidFill>
            <a:srgbClr val="073763"/>
          </a:solidFill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3000" lang="fi">
                <a:solidFill>
                  <a:srgbClr val="FCE5CD"/>
                </a:solidFill>
              </a:rPr>
              <a:t>Tässä se sitten on!</a:t>
            </a:r>
          </a:p>
        </p:txBody>
      </p:sp>
      <p:sp>
        <p:nvSpPr>
          <p:cNvPr id="173" name="Shape 173"/>
          <p:cNvSpPr/>
          <p:nvPr/>
        </p:nvSpPr>
        <p:spPr>
          <a:xfrm>
            <a:off y="79324" x="422125"/>
            <a:ext cy="6699323" cx="39403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4" name="Shape 174"/>
          <p:cNvSpPr/>
          <p:nvPr/>
        </p:nvSpPr>
        <p:spPr>
          <a:xfrm>
            <a:off y="484792" x="4775225"/>
            <a:ext cy="4723256" cx="39403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Miksi edellinen ei toiminut?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Jäsentely epäselvä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Visuaalinen ilme väritön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Sivun tarkoitus ei tullut selkeästi esille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Blogikirjoituksista puuttui kirjoittajan tiedot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Postaukset kaikki samassa pötkössä, ei minkäänlaista erottelua välissä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❏"/>
            </a:pPr>
            <a:r>
              <a:rPr b="1" sz="2400" lang="fi"/>
              <a:t>Sisältö voisi olla laajempi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Parannuskohteita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sz="2400" lang="fi"/>
              <a:t>Ulkoasu</a:t>
            </a:r>
          </a:p>
          <a:p>
            <a:r>
              <a:t/>
            </a:r>
          </a:p>
        </p:txBody>
      </p:sp>
      <p:sp>
        <p:nvSpPr>
          <p:cNvPr id="103" name="Shape 103"/>
          <p:cNvSpPr/>
          <p:nvPr/>
        </p:nvSpPr>
        <p:spPr>
          <a:xfrm>
            <a:off y="2226449" x="914250"/>
            <a:ext cy="4139124" cx="73154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4" name="Shape 104"/>
          <p:cNvSpPr txBox="1"/>
          <p:nvPr/>
        </p:nvSpPr>
        <p:spPr>
          <a:xfrm>
            <a:off y="1987700" x="6231200"/>
            <a:ext cy="489300" cx="2264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5" name="Shape 105"/>
          <p:cNvSpPr txBox="1"/>
          <p:nvPr/>
        </p:nvSpPr>
        <p:spPr>
          <a:xfrm>
            <a:off y="2550900" x="441675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fi">
                <a:solidFill>
                  <a:srgbClr val="FF0000"/>
                </a:solidFill>
              </a:rPr>
              <a:t>Ylimääräinen turha tila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y="2135175" x="694012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7" name="Shape 107"/>
          <p:cNvSpPr/>
          <p:nvPr/>
        </p:nvSpPr>
        <p:spPr>
          <a:xfrm>
            <a:off y="2226450" x="3933900"/>
            <a:ext cy="1106099" cx="362100"/>
          </a:xfrm>
          <a:prstGeom prst="rightBrace">
            <a:avLst>
              <a:gd fmla="val 8333" name="adj1"/>
              <a:gd fmla="val 50000" name="adj2"/>
            </a:avLst>
          </a:prstGeom>
          <a:noFill/>
          <a:ln w="3810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8" name="Shape 108"/>
          <p:cNvSpPr/>
          <p:nvPr/>
        </p:nvSpPr>
        <p:spPr>
          <a:xfrm>
            <a:off y="3804425" x="504450"/>
            <a:ext cy="457200" cx="603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w="3810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9" name="Shape 109"/>
          <p:cNvSpPr txBox="1"/>
          <p:nvPr/>
        </p:nvSpPr>
        <p:spPr>
          <a:xfrm>
            <a:off y="4367525" x="243025"/>
            <a:ext cy="1013700" cx="2477099"/>
          </a:xfrm>
          <a:prstGeom prst="rect">
            <a:avLst/>
          </a:prstGeom>
          <a:solidFill>
            <a:srgbClr val="EFEFEF"/>
          </a:solidFill>
          <a:ln w="9525" cap="flat">
            <a:solidFill>
              <a:srgbClr val="98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fi">
                <a:solidFill>
                  <a:srgbClr val="FF0000"/>
                </a:solidFill>
              </a:rPr>
              <a:t>Etusivun ainoa kuva, sekin visuaalisesti hieman tylsä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/>
        </p:nvSpPr>
        <p:spPr>
          <a:xfrm>
            <a:off y="727350" x="386682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15" name="Shape 115"/>
          <p:cNvSpPr txBox="1"/>
          <p:nvPr/>
        </p:nvSpPr>
        <p:spPr>
          <a:xfrm>
            <a:off y="958125" x="343625"/>
            <a:ext cy="5216699" cx="3523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600" lang="fi">
                <a:solidFill>
                  <a:srgbClr val="0B5394"/>
                </a:solidFill>
              </a:rPr>
              <a:t>2. Kirjoittajan tietoja ei ole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2600" lang="fi">
                <a:solidFill>
                  <a:srgbClr val="0B5394"/>
                </a:solidFill>
              </a:rPr>
              <a:t>3. Liian monta turhaa “tykkää” sekä “jaa” painiketta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2600" lang="fi">
                <a:solidFill>
                  <a:srgbClr val="0B5394"/>
                </a:solidFill>
              </a:rPr>
              <a:t>4. Postaukset epäselvästi erotettu toisistaan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16" name="Shape 116"/>
          <p:cNvSpPr/>
          <p:nvPr/>
        </p:nvSpPr>
        <p:spPr>
          <a:xfrm>
            <a:off y="448525" x="3866825"/>
            <a:ext cy="5927449" cx="48564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17" name="Shape 117"/>
          <p:cNvCxnSpPr/>
          <p:nvPr/>
        </p:nvCxnSpPr>
        <p:spPr>
          <a:xfrm flipH="1">
            <a:off y="4830100" x="7623599"/>
            <a:ext cy="341699" cx="5232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lg" len="lg" type="none"/>
            <a:tailEnd w="lg" len="lg" type="stealth"/>
          </a:ln>
        </p:spPr>
      </p:cxnSp>
      <p:sp>
        <p:nvSpPr>
          <p:cNvPr id="118" name="Shape 118"/>
          <p:cNvSpPr txBox="1"/>
          <p:nvPr/>
        </p:nvSpPr>
        <p:spPr>
          <a:xfrm>
            <a:off y="4533650" x="8146800"/>
            <a:ext cy="457200" cx="52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rgbClr val="FF0000"/>
                </a:solidFill>
              </a:rPr>
              <a:t>4.</a:t>
            </a:r>
          </a:p>
        </p:txBody>
      </p:sp>
      <p:cxnSp>
        <p:nvCxnSpPr>
          <p:cNvPr id="119" name="Shape 119"/>
          <p:cNvCxnSpPr/>
          <p:nvPr/>
        </p:nvCxnSpPr>
        <p:spPr>
          <a:xfrm flipH="1">
            <a:off y="3180950" x="7704300"/>
            <a:ext cy="462600" cx="4223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20" name="Shape 120"/>
          <p:cNvCxnSpPr/>
          <p:nvPr/>
        </p:nvCxnSpPr>
        <p:spPr>
          <a:xfrm flipH="1">
            <a:off y="1083975" x="5772224"/>
            <a:ext cy="14700" cx="76410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21" name="Shape 121"/>
          <p:cNvSpPr txBox="1"/>
          <p:nvPr/>
        </p:nvSpPr>
        <p:spPr>
          <a:xfrm>
            <a:off y="727350" x="6698775"/>
            <a:ext cy="457200" cx="52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y="2899400" x="8146800"/>
            <a:ext cy="457200" cx="52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rgbClr val="FF0000"/>
                </a:solidFill>
              </a:rPr>
              <a:t>3.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/>
        </p:nvSpPr>
        <p:spPr>
          <a:xfrm>
            <a:off y="386325" x="3364625"/>
            <a:ext cy="6085350" cx="3134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8" name="Shape 128"/>
          <p:cNvSpPr txBox="1"/>
          <p:nvPr/>
        </p:nvSpPr>
        <p:spPr>
          <a:xfrm>
            <a:off y="2027900" x="263125"/>
            <a:ext cy="2071500" cx="2887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rgbClr val="073763"/>
                </a:solidFill>
              </a:rPr>
              <a:t>5. Facebook- laatikko epäselvä ja todella epäkätevä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y="2637925" x="3465175"/>
            <a:ext cy="382199" cx="54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rgbClr val="FF0000"/>
                </a:solidFill>
              </a:rPr>
              <a:t>5.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i"/>
              <a:t>Mikä meidän visio oli?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17183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★"/>
            </a:pPr>
            <a:r>
              <a:rPr sz="2400" lang="fi"/>
              <a:t>Selkeämpi kokonaisuus ja rakenne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★"/>
            </a:pPr>
            <a:r>
              <a:rPr sz="2400" lang="fi"/>
              <a:t>Visuaalisesti miellyttävä navigaatiopalkki, joka toimii samalla kansikuvana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★"/>
            </a:pPr>
            <a:r>
              <a:rPr sz="2400" lang="fi"/>
              <a:t>Etusivulla nähtävillä koko sivuston sisältö </a:t>
            </a:r>
          </a:p>
          <a:p>
            <a:pPr rtl="0"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★"/>
            </a:pPr>
            <a:r>
              <a:rPr sz="2400" lang="fi"/>
              <a:t>Postaukset eroteltu ja supistettu etusivulle, josta näkyy vaan kirjoituksen alku, jotta lukija saa itse päättää haluaako avata kirjoituksen vai ei</a:t>
            </a:r>
          </a:p>
          <a:p>
            <a:pPr lvl="0" indent="-381000" marL="457200">
              <a:lnSpc>
                <a:spcPct val="150000"/>
              </a:lnSpc>
              <a:buClr>
                <a:schemeClr val="dk2"/>
              </a:buClr>
              <a:buSzPct val="100000"/>
              <a:buFont typeface="Arial"/>
              <a:buChar char="★"/>
            </a:pPr>
            <a:r>
              <a:rPr sz="2400" lang="fi"/>
              <a:t>Turhat linkit ja painikkeet pois, käyttö ja käyttötarkoitus mahdollisimman yksinkertaiseksi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/>
        </p:nvSpPr>
        <p:spPr>
          <a:xfrm>
            <a:off y="238075" x="3543450"/>
            <a:ext cy="1670999" cx="578700"/>
          </a:xfrm>
          <a:prstGeom prst="leftBrace">
            <a:avLst>
              <a:gd fmla="val 8333" name="adj1"/>
              <a:gd fmla="val 50000" name="adj2"/>
            </a:avLst>
          </a:prstGeom>
          <a:noFill/>
          <a:ln w="28575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41" name="Shape 141"/>
          <p:cNvSpPr/>
          <p:nvPr/>
        </p:nvSpPr>
        <p:spPr>
          <a:xfrm>
            <a:off y="2107650" x="3880250"/>
            <a:ext cy="4348799" cx="438600"/>
          </a:xfrm>
          <a:prstGeom prst="rightBrace">
            <a:avLst>
              <a:gd fmla="val 23996" name="adj1"/>
              <a:gd fmla="val 50000" name="adj2"/>
            </a:avLst>
          </a:prstGeom>
          <a:noFill/>
          <a:ln w="28575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42" name="Shape 142"/>
          <p:cNvSpPr txBox="1"/>
          <p:nvPr/>
        </p:nvSpPr>
        <p:spPr>
          <a:xfrm>
            <a:off y="281425" x="434500"/>
            <a:ext cy="1584300" cx="281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fi">
                <a:solidFill>
                  <a:schemeClr val="dk2"/>
                </a:solidFill>
              </a:rPr>
              <a:t>Visuaalisesti selkeämpi</a:t>
            </a:r>
          </a:p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-</a:t>
            </a:r>
            <a:r>
              <a:rPr sz="2000" lang="fi">
                <a:solidFill>
                  <a:schemeClr val="dk2"/>
                </a:solidFill>
              </a:rPr>
              <a:t> väritys viestinnän haalareiden innoittama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y="2330325" x="5958875"/>
            <a:ext cy="1670999" cx="3005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Käyttäjäystävällinen - kaikki turha on karsittu pois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y="4001325" x="4400800"/>
            <a:ext cy="1670999" cx="2600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Jäsentely loogisempi ja tarvittavat tiedot helppo löytää</a:t>
            </a:r>
          </a:p>
        </p:txBody>
      </p:sp>
      <p:sp>
        <p:nvSpPr>
          <p:cNvPr id="145" name="Shape 145"/>
          <p:cNvSpPr/>
          <p:nvPr/>
        </p:nvSpPr>
        <p:spPr>
          <a:xfrm>
            <a:off y="281424" x="4236900"/>
            <a:ext cy="1584300" cx="47279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46" name="Shape 146"/>
          <p:cNvSpPr/>
          <p:nvPr/>
        </p:nvSpPr>
        <p:spPr>
          <a:xfrm>
            <a:off y="1974100" x="90650"/>
            <a:ext cy="4615900" cx="37076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147" name="Shape 147"/>
          <p:cNvCxnSpPr/>
          <p:nvPr/>
        </p:nvCxnSpPr>
        <p:spPr>
          <a:xfrm flipH="1">
            <a:off y="3156375" x="3701350"/>
            <a:ext cy="18900" cx="21869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/>
        </p:nvSpPr>
        <p:spPr>
          <a:xfrm>
            <a:off y="2309500" x="0"/>
            <a:ext cy="3393599" cx="2820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Toteuttaa periaatteen, jonka mukaan käyttäjä ei lue koko sivua läpi vaan ainoastaan silmäilee pääkohdat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y="334975" x="6789125"/>
            <a:ext cy="4257599" cx="235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Blogikirjoitukset eriteltyjä toisistaan ja postajaan tiedot   sekä päivämäärä näkyvästi esillä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y="793350" x="387900"/>
            <a:ext cy="599399" cx="2045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Navigointi</a:t>
            </a:r>
          </a:p>
        </p:txBody>
      </p:sp>
      <p:sp>
        <p:nvSpPr>
          <p:cNvPr id="155" name="Shape 155"/>
          <p:cNvSpPr/>
          <p:nvPr/>
        </p:nvSpPr>
        <p:spPr>
          <a:xfrm>
            <a:off y="-26525" x="2660303"/>
            <a:ext cy="6858001" cx="390151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56" name="Shape 156"/>
          <p:cNvCxnSpPr/>
          <p:nvPr/>
        </p:nvCxnSpPr>
        <p:spPr>
          <a:xfrm>
            <a:off y="1093050" x="2133200"/>
            <a:ext cy="0" cx="66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57" name="Shape 157"/>
          <p:cNvCxnSpPr/>
          <p:nvPr/>
        </p:nvCxnSpPr>
        <p:spPr>
          <a:xfrm flipH="1">
            <a:off y="3014700" x="5059674"/>
            <a:ext cy="563999" cx="1904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/>
          <p:nvPr/>
        </p:nvSpPr>
        <p:spPr>
          <a:xfrm>
            <a:off y="0" x="1722575"/>
            <a:ext cy="6857999" cx="56812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63" name="Shape 163"/>
          <p:cNvCxnSpPr/>
          <p:nvPr/>
        </p:nvCxnSpPr>
        <p:spPr>
          <a:xfrm flipH="1">
            <a:off y="844375" x="5165400"/>
            <a:ext cy="530699" cx="2383499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64" name="Shape 164"/>
          <p:cNvCxnSpPr/>
          <p:nvPr/>
        </p:nvCxnSpPr>
        <p:spPr>
          <a:xfrm rot="10800000" flipH="1">
            <a:off y="2104800" x="1280400"/>
            <a:ext cy="455999" cx="806700"/>
          </a:xfrm>
          <a:prstGeom prst="straightConnector1">
            <a:avLst/>
          </a:prstGeom>
          <a:noFill/>
          <a:ln w="28575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65" name="Shape 165"/>
          <p:cNvSpPr txBox="1"/>
          <p:nvPr/>
        </p:nvSpPr>
        <p:spPr>
          <a:xfrm>
            <a:off y="2644475" x="0"/>
            <a:ext cy="824099" cx="196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66" name="Shape 166"/>
          <p:cNvSpPr txBox="1"/>
          <p:nvPr/>
        </p:nvSpPr>
        <p:spPr>
          <a:xfrm>
            <a:off y="2573950" x="70525"/>
            <a:ext cy="2300700" cx="196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Etusivulle ja navigointiin takaisin pääsy vaivatonta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y="844375" x="7312275"/>
            <a:ext cy="1989899" cx="2113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">
                <a:solidFill>
                  <a:schemeClr val="dk2"/>
                </a:solidFill>
              </a:rPr>
              <a:t>Linkin väri muuttuu, kun kävijä on kyseisellä sivulla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