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7" r:id="rId6"/>
    <p:sldId id="260" r:id="rId7"/>
    <p:sldId id="259" r:id="rId8"/>
    <p:sldId id="261" r:id="rId9"/>
    <p:sldId id="265" r:id="rId1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009999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18.9.2013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>
            <a:normAutofit/>
          </a:bodyPr>
          <a:lstStyle/>
          <a:p>
            <a:r>
              <a:rPr lang="fi-FI" b="1" dirty="0" smtClean="0">
                <a:solidFill>
                  <a:srgbClr val="33CCCC"/>
                </a:solidFill>
                <a:latin typeface="SWRomns" panose="00000400000000000000" pitchFamily="2" charset="0"/>
              </a:rPr>
              <a:t>SCHOOL PATH</a:t>
            </a:r>
            <a:r>
              <a:rPr lang="fi-FI" b="1" dirty="0" smtClean="0">
                <a:solidFill>
                  <a:srgbClr val="08DEBA"/>
                </a:solidFill>
                <a:latin typeface="SWRomns" panose="00000400000000000000" pitchFamily="2" charset="0"/>
              </a:rPr>
              <a:t>:</a:t>
            </a:r>
            <a:r>
              <a:rPr lang="fi-FI" dirty="0" smtClean="0">
                <a:solidFill>
                  <a:srgbClr val="33CCCC"/>
                </a:solidFill>
                <a:latin typeface="SWRomns" panose="00000400000000000000" pitchFamily="2" charset="0"/>
              </a:rPr>
              <a:t/>
            </a:r>
            <a:br>
              <a:rPr lang="fi-FI" dirty="0" smtClean="0">
                <a:solidFill>
                  <a:srgbClr val="33CCCC"/>
                </a:solidFill>
                <a:latin typeface="SWRomns" panose="00000400000000000000" pitchFamily="2" charset="0"/>
              </a:rPr>
            </a:br>
            <a:r>
              <a:rPr lang="fi-FI" dirty="0" err="1">
                <a:latin typeface="SWRomns" panose="00000400000000000000" pitchFamily="2" charset="0"/>
              </a:rPr>
              <a:t>Updated</a:t>
            </a:r>
            <a:r>
              <a:rPr lang="fi-FI" dirty="0">
                <a:latin typeface="SWRomns" panose="00000400000000000000" pitchFamily="2" charset="0"/>
              </a:rPr>
              <a:t> </a:t>
            </a:r>
            <a:r>
              <a:rPr lang="fi-FI" dirty="0" smtClean="0">
                <a:latin typeface="SWRomns" panose="00000400000000000000" pitchFamily="2" charset="0"/>
              </a:rPr>
              <a:t>Content</a:t>
            </a:r>
            <a:endParaRPr lang="fi-FI" dirty="0">
              <a:solidFill>
                <a:srgbClr val="008080"/>
              </a:solidFill>
              <a:latin typeface="SWRomns" panose="000004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3848" y="3212976"/>
            <a:ext cx="2880320" cy="1752600"/>
          </a:xfrm>
        </p:spPr>
        <p:txBody>
          <a:bodyPr>
            <a:normAutofit/>
          </a:bodyPr>
          <a:lstStyle/>
          <a:p>
            <a:pPr algn="just"/>
            <a:endParaRPr lang="fi-FI" sz="1800" dirty="0" smtClean="0">
              <a:latin typeface="SWRomns" panose="00000400000000000000" pitchFamily="2" charset="0"/>
            </a:endParaRPr>
          </a:p>
          <a:p>
            <a:pPr algn="just"/>
            <a:r>
              <a:rPr lang="fi-FI" sz="1800" dirty="0" smtClean="0">
                <a:latin typeface="SWRomns" panose="00000400000000000000" pitchFamily="2" charset="0"/>
              </a:rPr>
              <a:t>Jenny Haapasaari</a:t>
            </a:r>
          </a:p>
          <a:p>
            <a:pPr algn="just"/>
            <a:r>
              <a:rPr lang="fi-FI" sz="1800" dirty="0" smtClean="0">
                <a:latin typeface="SWRomns" panose="00000400000000000000" pitchFamily="2" charset="0"/>
              </a:rPr>
              <a:t> Peppi Hiidenkari </a:t>
            </a:r>
          </a:p>
          <a:p>
            <a:pPr algn="just"/>
            <a:r>
              <a:rPr lang="fi-FI" sz="1800" dirty="0" smtClean="0">
                <a:latin typeface="SWRomns" panose="00000400000000000000" pitchFamily="2" charset="0"/>
              </a:rPr>
              <a:t>  Sonja Lepistö</a:t>
            </a:r>
            <a:endParaRPr lang="fi-FI" sz="1800" dirty="0">
              <a:latin typeface="SWRomns" panose="00000400000000000000" pitchFamily="2" charset="0"/>
            </a:endParaRPr>
          </a:p>
        </p:txBody>
      </p:sp>
      <p:sp>
        <p:nvSpPr>
          <p:cNvPr id="6" name="Suorakulmio 3"/>
          <p:cNvSpPr/>
          <p:nvPr/>
        </p:nvSpPr>
        <p:spPr>
          <a:xfrm rot="5400000">
            <a:off x="4391980" y="1197260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Suorakulmio 5"/>
          <p:cNvSpPr/>
          <p:nvPr/>
        </p:nvSpPr>
        <p:spPr>
          <a:xfrm rot="5400000">
            <a:off x="4392635" y="863900"/>
            <a:ext cx="358730" cy="9143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cxnSp>
        <p:nvCxnSpPr>
          <p:cNvPr id="8" name="Suora nuoliyhdysviiva 7"/>
          <p:cNvCxnSpPr>
            <a:stCxn id="6" idx="0"/>
          </p:cNvCxnSpPr>
          <p:nvPr/>
        </p:nvCxnSpPr>
        <p:spPr>
          <a:xfrm flipH="1">
            <a:off x="323528" y="5769260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5" t="70438" r="26965" b="12270"/>
          <a:stretch/>
        </p:blipFill>
        <p:spPr>
          <a:xfrm>
            <a:off x="539552" y="5405136"/>
            <a:ext cx="432047" cy="322275"/>
          </a:xfrm>
          <a:prstGeom prst="rect">
            <a:avLst/>
          </a:prstGeom>
        </p:spPr>
      </p:pic>
      <p:pic>
        <p:nvPicPr>
          <p:cNvPr id="15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5" t="70438" r="26965" b="12270"/>
          <a:stretch/>
        </p:blipFill>
        <p:spPr>
          <a:xfrm>
            <a:off x="7452320" y="5373216"/>
            <a:ext cx="432047" cy="322275"/>
          </a:xfrm>
          <a:prstGeom prst="rect">
            <a:avLst/>
          </a:prstGeom>
        </p:spPr>
      </p:pic>
      <p:pic>
        <p:nvPicPr>
          <p:cNvPr id="16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5" t="70438" r="26965" b="12270"/>
          <a:stretch/>
        </p:blipFill>
        <p:spPr>
          <a:xfrm>
            <a:off x="1259633" y="5410981"/>
            <a:ext cx="432047" cy="322275"/>
          </a:xfrm>
          <a:prstGeom prst="rect">
            <a:avLst/>
          </a:prstGeom>
        </p:spPr>
      </p:pic>
      <p:pic>
        <p:nvPicPr>
          <p:cNvPr id="17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5" t="70438" r="26965" b="12270"/>
          <a:stretch/>
        </p:blipFill>
        <p:spPr>
          <a:xfrm>
            <a:off x="1691680" y="5410981"/>
            <a:ext cx="432047" cy="3222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79147">
            <a:off x="7087691" y="1460752"/>
            <a:ext cx="407376" cy="38885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79289" y="5013176"/>
            <a:ext cx="384712" cy="388859"/>
          </a:xfrm>
          <a:prstGeom prst="rect">
            <a:avLst/>
          </a:prstGeom>
        </p:spPr>
      </p:pic>
      <p:pic>
        <p:nvPicPr>
          <p:cNvPr id="23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5" t="70438" r="26965" b="12270"/>
          <a:stretch/>
        </p:blipFill>
        <p:spPr>
          <a:xfrm rot="19230200">
            <a:off x="1638518" y="1461214"/>
            <a:ext cx="432047" cy="32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28906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1800" dirty="0" smtClean="0">
                <a:solidFill>
                  <a:srgbClr val="33CCCC"/>
                </a:solidFill>
                <a:latin typeface="SWRomns" panose="00000400000000000000" pitchFamily="2" charset="0"/>
              </a:rPr>
              <a:t>.</a:t>
            </a:r>
          </a:p>
          <a:p>
            <a:pPr marL="0" indent="0">
              <a:buNone/>
            </a:pPr>
            <a:endParaRPr lang="fi-FI" sz="1800" dirty="0" smtClean="0">
              <a:solidFill>
                <a:srgbClr val="33CCCC"/>
              </a:solidFill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fi-FI" sz="1800" dirty="0" smtClean="0">
              <a:solidFill>
                <a:srgbClr val="33CCCC"/>
              </a:solidFill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fi-FI" sz="1800" dirty="0" smtClean="0"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fi-FI" sz="1800" dirty="0" smtClean="0">
              <a:latin typeface="SWRomns" panose="00000400000000000000" pitchFamily="2" charset="0"/>
            </a:endParaRPr>
          </a:p>
        </p:txBody>
      </p:sp>
      <p:cxnSp>
        <p:nvCxnSpPr>
          <p:cNvPr id="10" name="Suora nuoliyhdysviiva 7"/>
          <p:cNvCxnSpPr/>
          <p:nvPr/>
        </p:nvCxnSpPr>
        <p:spPr>
          <a:xfrm flipH="1">
            <a:off x="251402" y="6699738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9"/>
          <a:stretch/>
        </p:blipFill>
        <p:spPr>
          <a:xfrm>
            <a:off x="3806823" y="418408"/>
            <a:ext cx="5265051" cy="60230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102" y="418408"/>
            <a:ext cx="363581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SWRomns" panose="00000400000000000000" pitchFamily="2" charset="0"/>
              </a:rPr>
              <a:t>I </a:t>
            </a:r>
            <a:r>
              <a:rPr lang="en-US" sz="1200" b="1" dirty="0">
                <a:latin typeface="SWRomns" panose="00000400000000000000" pitchFamily="2" charset="0"/>
              </a:rPr>
              <a:t>Integrated School </a:t>
            </a:r>
            <a:r>
              <a:rPr lang="en-US" sz="1200" b="1" dirty="0" smtClean="0">
                <a:latin typeface="SWRomns" panose="00000400000000000000" pitchFamily="2" charset="0"/>
              </a:rPr>
              <a:t>Path </a:t>
            </a:r>
          </a:p>
          <a:p>
            <a:pPr lvl="0"/>
            <a:r>
              <a:rPr lang="en-US" sz="1200" dirty="0" smtClean="0">
                <a:solidFill>
                  <a:srgbClr val="33CCCC"/>
                </a:solidFill>
                <a:latin typeface="SWRomns" panose="00000400000000000000" pitchFamily="2" charset="0"/>
              </a:rPr>
              <a:t>(not in the map) </a:t>
            </a:r>
          </a:p>
          <a:p>
            <a:pPr lvl="0"/>
            <a:endParaRPr lang="en-US" sz="1400" dirty="0">
              <a:solidFill>
                <a:srgbClr val="33CCCC"/>
              </a:solidFill>
              <a:latin typeface="SWRomns" panose="00000400000000000000" pitchFamily="2" charset="0"/>
            </a:endParaRPr>
          </a:p>
          <a:p>
            <a:pPr lvl="0"/>
            <a:r>
              <a:rPr lang="en-US" sz="1200" b="1" dirty="0" smtClean="0">
                <a:solidFill>
                  <a:srgbClr val="33CCCC"/>
                </a:solidFill>
                <a:latin typeface="SWRomns" panose="00000400000000000000" pitchFamily="2" charset="0"/>
              </a:rPr>
              <a:t>The cheapest version, used only if the budget is tight. </a:t>
            </a:r>
            <a:r>
              <a:rPr lang="en-US" sz="1200" dirty="0" smtClean="0">
                <a:latin typeface="SWRomns" panose="00000400000000000000" pitchFamily="2" charset="0"/>
              </a:rPr>
              <a:t>Suitable </a:t>
            </a:r>
            <a:r>
              <a:rPr lang="en-US" sz="1200" dirty="0">
                <a:latin typeface="SWRomns" panose="00000400000000000000" pitchFamily="2" charset="0"/>
              </a:rPr>
              <a:t>for existing or planned pedestrian lanes</a:t>
            </a:r>
            <a:r>
              <a:rPr lang="en-US" sz="1200" dirty="0" smtClean="0">
                <a:latin typeface="SWRomns" panose="00000400000000000000" pitchFamily="2" charset="0"/>
              </a:rPr>
              <a:t>.</a:t>
            </a:r>
            <a:r>
              <a:rPr lang="en-US" sz="1200" dirty="0">
                <a:latin typeface="SWRomns" panose="00000400000000000000" pitchFamily="2" charset="0"/>
              </a:rPr>
              <a:t> </a:t>
            </a:r>
            <a:endParaRPr lang="fi-FI" sz="1200" dirty="0">
              <a:latin typeface="SWRomns" panose="00000400000000000000" pitchFamily="2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SWRomns" panose="00000400000000000000" pitchFamily="2" charset="0"/>
              </a:rPr>
              <a:t>Minimum demand is the </a:t>
            </a:r>
            <a:r>
              <a:rPr lang="en-US" sz="1200" dirty="0" err="1" smtClean="0">
                <a:latin typeface="SWRomns" panose="00000400000000000000" pitchFamily="2" charset="0"/>
              </a:rPr>
              <a:t>Acrylotex</a:t>
            </a:r>
            <a:r>
              <a:rPr lang="en-US" sz="1200" dirty="0" smtClean="0">
                <a:latin typeface="SWRomns" panose="00000400000000000000" pitchFamily="2" charset="0"/>
              </a:rPr>
              <a:t> coated lane and separation lane. </a:t>
            </a:r>
            <a:endParaRPr lang="fi-FI" sz="1200" dirty="0" smtClean="0">
              <a:latin typeface="SWRomns" panose="00000400000000000000" pitchFamily="2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SWRomns" panose="00000400000000000000" pitchFamily="2" charset="0"/>
              </a:rPr>
              <a:t>On </a:t>
            </a:r>
            <a:r>
              <a:rPr lang="en-US" sz="1200" dirty="0">
                <a:latin typeface="SWRomns" panose="00000400000000000000" pitchFamily="2" charset="0"/>
              </a:rPr>
              <a:t>sand roads stone dust surface and painted line</a:t>
            </a:r>
            <a:r>
              <a:rPr lang="en-US" sz="1200" dirty="0" smtClean="0">
                <a:latin typeface="SWRomns" panose="00000400000000000000" pitchFamily="2" charset="0"/>
              </a:rPr>
              <a:t>.</a:t>
            </a:r>
          </a:p>
          <a:p>
            <a:pPr lvl="0"/>
            <a:endParaRPr lang="fi-FI" sz="1200" dirty="0">
              <a:latin typeface="SWRomns" panose="00000400000000000000" pitchFamily="2" charset="0"/>
            </a:endParaRPr>
          </a:p>
          <a:p>
            <a:r>
              <a:rPr lang="en-US" sz="1200" b="1" dirty="0">
                <a:latin typeface="SWRomns" panose="00000400000000000000" pitchFamily="2" charset="0"/>
              </a:rPr>
              <a:t>II School Path + pedestrian </a:t>
            </a:r>
            <a:r>
              <a:rPr lang="en-US" sz="1200" b="1" dirty="0" smtClean="0">
                <a:latin typeface="SWRomns" panose="00000400000000000000" pitchFamily="2" charset="0"/>
              </a:rPr>
              <a:t>lane</a:t>
            </a:r>
          </a:p>
          <a:p>
            <a:endParaRPr lang="fi-FI" sz="1200" dirty="0">
              <a:latin typeface="SWRomns" panose="00000400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SWRomns" panose="00000400000000000000" pitchFamily="2" charset="0"/>
              </a:rPr>
              <a:t>Suitable </a:t>
            </a:r>
            <a:r>
              <a:rPr lang="en-US" sz="1200" dirty="0">
                <a:latin typeface="SWRomns" panose="00000400000000000000" pitchFamily="2" charset="0"/>
              </a:rPr>
              <a:t>for parks and regional routes</a:t>
            </a:r>
            <a:r>
              <a:rPr lang="en-US" sz="1200" dirty="0" smtClean="0">
                <a:latin typeface="SWRomns" panose="00000400000000000000" pitchFamily="2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i-FI" sz="1200" dirty="0">
              <a:latin typeface="SWRomns" panose="00000400000000000000" pitchFamily="2" charset="0"/>
            </a:endParaRPr>
          </a:p>
          <a:p>
            <a:pPr lvl="0"/>
            <a:endParaRPr lang="fi-FI" sz="1200" dirty="0">
              <a:solidFill>
                <a:srgbClr val="33CCCC"/>
              </a:solidFill>
              <a:latin typeface="SWRomns" panose="00000400000000000000" pitchFamily="2" charset="0"/>
            </a:endParaRPr>
          </a:p>
          <a:p>
            <a:r>
              <a:rPr lang="en-US" sz="1200" b="1" dirty="0" smtClean="0">
                <a:latin typeface="SWRomns" panose="00000400000000000000" pitchFamily="2" charset="0"/>
              </a:rPr>
              <a:t>III </a:t>
            </a:r>
            <a:r>
              <a:rPr lang="en-US" sz="1200" b="1" dirty="0">
                <a:latin typeface="SWRomns" panose="00000400000000000000" pitchFamily="2" charset="0"/>
              </a:rPr>
              <a:t>School Path + pedestrian lane + traffic </a:t>
            </a:r>
            <a:r>
              <a:rPr lang="en-US" sz="1200" b="1" dirty="0" smtClean="0">
                <a:latin typeface="SWRomns" panose="00000400000000000000" pitchFamily="2" charset="0"/>
              </a:rPr>
              <a:t>lane</a:t>
            </a:r>
          </a:p>
          <a:p>
            <a:endParaRPr lang="fi-FI" sz="1200" dirty="0">
              <a:latin typeface="SWRomns" panose="00000400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SWRomns" panose="00000400000000000000" pitchFamily="2" charset="0"/>
              </a:rPr>
              <a:t>Suitable </a:t>
            </a:r>
            <a:r>
              <a:rPr lang="en-US" sz="1200" dirty="0">
                <a:latin typeface="SWRomns" panose="00000400000000000000" pitchFamily="2" charset="0"/>
              </a:rPr>
              <a:t>for use next to traffic lane</a:t>
            </a:r>
            <a:r>
              <a:rPr lang="en-US" sz="1200" dirty="0" smtClean="0">
                <a:latin typeface="SWRomns" panose="00000400000000000000" pitchFamily="2" charset="0"/>
              </a:rPr>
              <a:t>.</a:t>
            </a:r>
          </a:p>
          <a:p>
            <a:endParaRPr lang="fi-FI" sz="1200" dirty="0">
              <a:solidFill>
                <a:srgbClr val="33CCCC"/>
              </a:solidFill>
              <a:latin typeface="SWRomns" panose="00000400000000000000" pitchFamily="2" charset="0"/>
            </a:endParaRPr>
          </a:p>
          <a:p>
            <a:r>
              <a:rPr lang="en-US" sz="1200" b="1" dirty="0" smtClean="0">
                <a:latin typeface="SWRomns" panose="00000400000000000000" pitchFamily="2" charset="0"/>
              </a:rPr>
              <a:t>IV School Path “</a:t>
            </a:r>
            <a:r>
              <a:rPr lang="en-US" sz="1200" b="1" dirty="0" err="1" smtClean="0">
                <a:latin typeface="SWRomns" panose="00000400000000000000" pitchFamily="2" charset="0"/>
              </a:rPr>
              <a:t>baana</a:t>
            </a:r>
            <a:r>
              <a:rPr lang="en-US" sz="1200" b="1" dirty="0" smtClean="0">
                <a:latin typeface="SWRomns" panose="00000400000000000000" pitchFamily="2" charset="0"/>
              </a:rPr>
              <a:t>”</a:t>
            </a:r>
          </a:p>
          <a:p>
            <a:endParaRPr lang="fi-FI" sz="1200" dirty="0" smtClean="0">
              <a:latin typeface="SWRomns" panose="00000400000000000000" pitchFamily="2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SWRomns" panose="00000400000000000000" pitchFamily="2" charset="0"/>
              </a:rPr>
              <a:t>Suitable </a:t>
            </a:r>
            <a:r>
              <a:rPr lang="en-US" sz="1200" dirty="0">
                <a:latin typeface="SWRomns" panose="00000400000000000000" pitchFamily="2" charset="0"/>
              </a:rPr>
              <a:t>for the main School Path </a:t>
            </a:r>
            <a:r>
              <a:rPr lang="en-US" sz="1200" dirty="0" smtClean="0">
                <a:latin typeface="SWRomns" panose="00000400000000000000" pitchFamily="2" charset="0"/>
              </a:rPr>
              <a:t>road </a:t>
            </a:r>
            <a:r>
              <a:rPr lang="en-US" sz="1200" dirty="0">
                <a:latin typeface="SWRomns" panose="00000400000000000000" pitchFamily="2" charset="0"/>
              </a:rPr>
              <a:t>in </a:t>
            </a:r>
            <a:r>
              <a:rPr lang="en-US" sz="1200" dirty="0" err="1">
                <a:latin typeface="SWRomns" panose="00000400000000000000" pitchFamily="2" charset="0"/>
              </a:rPr>
              <a:t>Kivistö</a:t>
            </a:r>
            <a:r>
              <a:rPr lang="en-US" sz="1200" dirty="0">
                <a:latin typeface="SWRomns" panose="00000400000000000000" pitchFamily="2" charset="0"/>
              </a:rPr>
              <a:t> Center </a:t>
            </a:r>
            <a:r>
              <a:rPr lang="en-US" sz="1200" dirty="0" smtClean="0">
                <a:latin typeface="SWRomns" panose="00000400000000000000" pitchFamily="2" charset="0"/>
              </a:rPr>
              <a:t>area.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b="1" dirty="0">
              <a:latin typeface="SWRomns" panose="00000400000000000000" pitchFamily="2" charset="0"/>
            </a:endParaRPr>
          </a:p>
          <a:p>
            <a:endParaRPr lang="fi-FI" dirty="0"/>
          </a:p>
        </p:txBody>
      </p:sp>
      <p:sp>
        <p:nvSpPr>
          <p:cNvPr id="2" name="TextBox 1"/>
          <p:cNvSpPr txBox="1"/>
          <p:nvPr/>
        </p:nvSpPr>
        <p:spPr>
          <a:xfrm>
            <a:off x="7577157" y="1124744"/>
            <a:ext cx="12433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b="1" dirty="0" err="1">
                <a:solidFill>
                  <a:srgbClr val="33CCCC"/>
                </a:solidFill>
                <a:latin typeface="SWRomns" panose="00000400000000000000" pitchFamily="2" charset="0"/>
              </a:rPr>
              <a:t>Path</a:t>
            </a:r>
            <a:r>
              <a:rPr lang="fi-FI" sz="1200" b="1" dirty="0">
                <a:solidFill>
                  <a:srgbClr val="33CCCC"/>
                </a:solidFill>
                <a:latin typeface="SWRomns" panose="00000400000000000000" pitchFamily="2" charset="0"/>
              </a:rPr>
              <a:t> </a:t>
            </a:r>
            <a:r>
              <a:rPr lang="fi-FI" sz="1200" b="1" dirty="0" err="1">
                <a:solidFill>
                  <a:srgbClr val="33CCCC"/>
                </a:solidFill>
                <a:latin typeface="SWRomns" panose="00000400000000000000" pitchFamily="2" charset="0"/>
              </a:rPr>
              <a:t>lenght</a:t>
            </a:r>
            <a:r>
              <a:rPr lang="fi-FI" sz="1200" b="1" dirty="0">
                <a:solidFill>
                  <a:srgbClr val="33CCCC"/>
                </a:solidFill>
                <a:latin typeface="SWRomns" panose="00000400000000000000" pitchFamily="2" charset="0"/>
              </a:rPr>
              <a:t> </a:t>
            </a:r>
            <a:r>
              <a:rPr lang="fi-FI" sz="1200" b="1" dirty="0" err="1">
                <a:solidFill>
                  <a:srgbClr val="33CCCC"/>
                </a:solidFill>
                <a:latin typeface="SWRomns" panose="00000400000000000000" pitchFamily="2" charset="0"/>
              </a:rPr>
              <a:t>total</a:t>
            </a:r>
            <a:r>
              <a:rPr lang="fi-FI" sz="1200" b="1" dirty="0">
                <a:solidFill>
                  <a:srgbClr val="33CCCC"/>
                </a:solidFill>
                <a:latin typeface="SWRomns" panose="00000400000000000000" pitchFamily="2" charset="0"/>
              </a:rPr>
              <a:t>: </a:t>
            </a:r>
            <a:endParaRPr lang="fi-FI" sz="1200" b="1" dirty="0" smtClean="0">
              <a:solidFill>
                <a:srgbClr val="33CCCC"/>
              </a:solidFill>
              <a:latin typeface="SWRomns" panose="00000400000000000000" pitchFamily="2" charset="0"/>
            </a:endParaRPr>
          </a:p>
          <a:p>
            <a:endParaRPr lang="fi-FI" sz="1200" b="1" dirty="0">
              <a:solidFill>
                <a:srgbClr val="33CCCC"/>
              </a:solidFill>
              <a:latin typeface="SWRomns" panose="00000400000000000000" pitchFamily="2" charset="0"/>
            </a:endParaRPr>
          </a:p>
          <a:p>
            <a:r>
              <a:rPr lang="fi-FI" sz="1200" b="1" dirty="0" smtClean="0">
                <a:solidFill>
                  <a:srgbClr val="33CCCC"/>
                </a:solidFill>
                <a:latin typeface="SWRomns" panose="00000400000000000000" pitchFamily="2" charset="0"/>
              </a:rPr>
              <a:t>25,347 </a:t>
            </a:r>
            <a:r>
              <a:rPr lang="fi-FI" sz="1200" b="1" dirty="0">
                <a:solidFill>
                  <a:srgbClr val="33CCCC"/>
                </a:solidFill>
                <a:latin typeface="SWRomns" panose="00000400000000000000" pitchFamily="2" charset="0"/>
              </a:rPr>
              <a:t>km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5753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i-FI" sz="2800" b="1" dirty="0" err="1" smtClean="0">
                <a:latin typeface="SWRomns" panose="00000400000000000000" pitchFamily="2" charset="0"/>
              </a:rPr>
              <a:t>Lane</a:t>
            </a:r>
            <a:r>
              <a:rPr lang="fi-FI" sz="2800" b="1" dirty="0" smtClean="0">
                <a:latin typeface="SWRomns" panose="00000400000000000000" pitchFamily="2" charset="0"/>
              </a:rPr>
              <a:t> </a:t>
            </a:r>
            <a:r>
              <a:rPr lang="fi-FI" sz="2800" b="1" dirty="0" err="1" smtClean="0">
                <a:latin typeface="SWRomns" panose="00000400000000000000" pitchFamily="2" charset="0"/>
              </a:rPr>
              <a:t>type</a:t>
            </a:r>
            <a:r>
              <a:rPr lang="fi-FI" sz="2800" b="1" dirty="0" smtClean="0">
                <a:latin typeface="SWRomns" panose="00000400000000000000" pitchFamily="2" charset="0"/>
              </a:rPr>
              <a:t> </a:t>
            </a:r>
            <a:r>
              <a:rPr lang="fi-FI" sz="2800" b="1" dirty="0" err="1" smtClean="0">
                <a:latin typeface="SWRomns" panose="00000400000000000000" pitchFamily="2" charset="0"/>
              </a:rPr>
              <a:t>solutions</a:t>
            </a:r>
            <a:r>
              <a:rPr lang="fi-FI" sz="2800" b="1" dirty="0" smtClean="0">
                <a:latin typeface="SWRomns" panose="00000400000000000000" pitchFamily="2" charset="0"/>
              </a:rPr>
              <a:t>: </a:t>
            </a:r>
            <a:r>
              <a:rPr lang="fi-FI" sz="2800" b="1" dirty="0" err="1" smtClean="0">
                <a:latin typeface="SWRomns" panose="00000400000000000000" pitchFamily="2" charset="0"/>
              </a:rPr>
              <a:t>Categorie</a:t>
            </a:r>
            <a:r>
              <a:rPr lang="fi-FI" sz="2800" b="1" dirty="0" smtClean="0">
                <a:latin typeface="SWRomns" panose="00000400000000000000" pitchFamily="2" charset="0"/>
              </a:rPr>
              <a:t> II</a:t>
            </a:r>
            <a:endParaRPr lang="fi-FI" sz="2800" b="1" dirty="0">
              <a:latin typeface="SWRomns" panose="00000400000000000000" pitchFamily="2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2"/>
          <a:stretch/>
        </p:blipFill>
        <p:spPr>
          <a:xfrm>
            <a:off x="-108520" y="2793192"/>
            <a:ext cx="4993807" cy="36450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144" y="3729296"/>
            <a:ext cx="4968552" cy="279604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99592" y="1404481"/>
            <a:ext cx="3816424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1200" dirty="0">
                <a:solidFill>
                  <a:srgbClr val="33CCCC"/>
                </a:solidFill>
                <a:latin typeface="SWRomns" panose="00000400000000000000" pitchFamily="2" charset="0"/>
              </a:rPr>
              <a:t>Same-level</a:t>
            </a: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 solution.</a:t>
            </a:r>
          </a:p>
          <a:p>
            <a:pPr marL="171450" lvl="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3CCCC"/>
              </a:solidFill>
              <a:latin typeface="SWRomns" panose="00000400000000000000" pitchFamily="2" charset="0"/>
            </a:endParaRPr>
          </a:p>
          <a:p>
            <a:pPr marL="171450" lvl="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Bicycle lane and pedestrian lane are on the same level.</a:t>
            </a:r>
          </a:p>
          <a:p>
            <a:pPr marL="171450" lvl="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SWRomns" panose="00000400000000000000" pitchFamily="2" charset="0"/>
            </a:endParaRPr>
          </a:p>
          <a:p>
            <a:pPr marL="171450" lvl="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This path could be a </a:t>
            </a:r>
            <a:r>
              <a:rPr lang="en-US" sz="1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sandroad</a:t>
            </a: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 or </a:t>
            </a:r>
            <a:r>
              <a:rPr lang="en-US" sz="1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acrylotex</a:t>
            </a: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 coated.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148064" y="1412776"/>
            <a:ext cx="381642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1200" dirty="0" smtClean="0">
                <a:solidFill>
                  <a:srgbClr val="33CCCC"/>
                </a:solidFill>
                <a:latin typeface="SWRomns" panose="00000400000000000000" pitchFamily="2" charset="0"/>
              </a:rPr>
              <a:t>Two-level</a:t>
            </a:r>
            <a:r>
              <a:rPr lang="en-US" sz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 </a:t>
            </a: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solution.</a:t>
            </a:r>
          </a:p>
          <a:p>
            <a:pPr marL="171450" lvl="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33CCCC"/>
              </a:solidFill>
              <a:latin typeface="SWRomns" panose="00000400000000000000" pitchFamily="2" charset="0"/>
            </a:endParaRPr>
          </a:p>
          <a:p>
            <a:pPr marL="171450" lvl="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Bicycle lane and pedestrian lane are on </a:t>
            </a:r>
            <a:r>
              <a:rPr lang="en-US" sz="12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SWRomns" panose="00000400000000000000" pitchFamily="2" charset="0"/>
              </a:rPr>
              <a:t>different levels to prevent children from cycling to the pedestrian lane.</a:t>
            </a: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SWRomn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04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/>
          <p:cNvSpPr/>
          <p:nvPr/>
        </p:nvSpPr>
        <p:spPr>
          <a:xfrm rot="5400000">
            <a:off x="4392635" y="2093721"/>
            <a:ext cx="358730" cy="9143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b="1" dirty="0" err="1">
                <a:latin typeface="SWRomns" panose="00000400000000000000" pitchFamily="2" charset="0"/>
              </a:rPr>
              <a:t>Lane</a:t>
            </a:r>
            <a:r>
              <a:rPr lang="fi-FI" sz="2800" b="1" dirty="0">
                <a:latin typeface="SWRomns" panose="00000400000000000000" pitchFamily="2" charset="0"/>
              </a:rPr>
              <a:t> </a:t>
            </a:r>
            <a:r>
              <a:rPr lang="fi-FI" sz="2800" b="1" dirty="0" err="1">
                <a:latin typeface="SWRomns" panose="00000400000000000000" pitchFamily="2" charset="0"/>
              </a:rPr>
              <a:t>type</a:t>
            </a:r>
            <a:r>
              <a:rPr lang="fi-FI" sz="2800" b="1" dirty="0">
                <a:latin typeface="SWRomns" panose="00000400000000000000" pitchFamily="2" charset="0"/>
              </a:rPr>
              <a:t> </a:t>
            </a:r>
            <a:r>
              <a:rPr lang="fi-FI" sz="2800" b="1" dirty="0" err="1">
                <a:latin typeface="SWRomns" panose="00000400000000000000" pitchFamily="2" charset="0"/>
              </a:rPr>
              <a:t>solutions</a:t>
            </a:r>
            <a:r>
              <a:rPr lang="fi-FI" sz="2800" b="1" dirty="0">
                <a:latin typeface="SWRomns" panose="00000400000000000000" pitchFamily="2" charset="0"/>
              </a:rPr>
              <a:t>: </a:t>
            </a:r>
            <a:r>
              <a:rPr lang="fi-FI" sz="2800" b="1" dirty="0" err="1" smtClean="0">
                <a:latin typeface="SWRomns" panose="00000400000000000000" pitchFamily="2" charset="0"/>
              </a:rPr>
              <a:t>Categorie</a:t>
            </a:r>
            <a:r>
              <a:rPr lang="fi-FI" sz="2800" b="1" dirty="0" smtClean="0">
                <a:latin typeface="SWRomns" panose="00000400000000000000" pitchFamily="2" charset="0"/>
              </a:rPr>
              <a:t> III</a:t>
            </a:r>
            <a:endParaRPr lang="fi-FI" sz="2800" b="1" dirty="0">
              <a:solidFill>
                <a:srgbClr val="33CCCC"/>
              </a:solidFill>
              <a:latin typeface="SWRomns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3484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b="1" dirty="0">
                <a:solidFill>
                  <a:srgbClr val="33CCCC"/>
                </a:solidFill>
                <a:latin typeface="SWRomns" panose="00000400000000000000" pitchFamily="2" charset="0"/>
              </a:rPr>
              <a:t>Three-level solution</a:t>
            </a:r>
            <a:r>
              <a:rPr lang="en-US" sz="1200" dirty="0">
                <a:solidFill>
                  <a:srgbClr val="33CCCC"/>
                </a:solidFill>
                <a:latin typeface="SWRomns" panose="00000400000000000000" pitchFamily="2" charset="0"/>
              </a:rPr>
              <a:t>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Romns" panose="00000400000000000000" pitchFamily="2" charset="0"/>
              </a:rPr>
              <a:t>separates the traffic, cycling and pedestrians effectively and brings a sense of safety.</a:t>
            </a:r>
          </a:p>
          <a:p>
            <a:pPr marL="0" indent="0">
              <a:buNone/>
            </a:pPr>
            <a:endParaRPr 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en-US" sz="1200" dirty="0" smtClean="0">
              <a:solidFill>
                <a:srgbClr val="33CCCC"/>
              </a:solidFill>
              <a:latin typeface="SWRomns" panose="00000400000000000000" pitchFamily="2" charset="0"/>
            </a:endParaRPr>
          </a:p>
          <a:p>
            <a:pPr marL="0" indent="0">
              <a:buNone/>
            </a:pPr>
            <a:r>
              <a:rPr lang="en-US" sz="1200" b="1" dirty="0">
                <a:solidFill>
                  <a:srgbClr val="33CCCC"/>
                </a:solidFill>
                <a:latin typeface="SWRomns" panose="00000400000000000000" pitchFamily="2" charset="0"/>
              </a:rPr>
              <a:t>S</a:t>
            </a:r>
            <a:r>
              <a:rPr lang="en-US" sz="1200" b="1" dirty="0" smtClean="0">
                <a:solidFill>
                  <a:srgbClr val="33CCCC"/>
                </a:solidFill>
                <a:latin typeface="SWRomns" panose="00000400000000000000" pitchFamily="2" charset="0"/>
              </a:rPr>
              <a:t>ame-level solution</a:t>
            </a:r>
            <a:r>
              <a:rPr lang="en-US" sz="1200" b="1" dirty="0">
                <a:solidFill>
                  <a:srgbClr val="33CCCC"/>
                </a:solidFill>
                <a:latin typeface="SWRomns" panose="00000400000000000000" pitchFamily="2" charset="0"/>
              </a:rPr>
              <a:t>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Romns" panose="00000400000000000000" pitchFamily="2" charset="0"/>
              </a:rPr>
              <a:t>has the same cross-section but everything is on the same level.</a:t>
            </a:r>
            <a:endParaRPr lang="fi-FI" sz="1200" dirty="0" smtClean="0">
              <a:latin typeface="SWRomns" panose="00000400000000000000" pitchFamily="2" charset="0"/>
            </a:endParaRPr>
          </a:p>
        </p:txBody>
      </p:sp>
      <p:cxnSp>
        <p:nvCxnSpPr>
          <p:cNvPr id="4" name="Suora nuoliyhdysviiva 7"/>
          <p:cNvCxnSpPr/>
          <p:nvPr/>
        </p:nvCxnSpPr>
        <p:spPr>
          <a:xfrm flipH="1">
            <a:off x="211220" y="6669994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5" t="70438" r="26965" b="12270"/>
          <a:stretch/>
        </p:blipFill>
        <p:spPr>
          <a:xfrm>
            <a:off x="4405432" y="6275077"/>
            <a:ext cx="432047" cy="322275"/>
          </a:xfrm>
          <a:prstGeom prst="rect">
            <a:avLst/>
          </a:prstGeom>
        </p:spPr>
      </p:pic>
      <p:pic>
        <p:nvPicPr>
          <p:cNvPr id="8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5" t="70438" r="26965" b="12270"/>
          <a:stretch/>
        </p:blipFill>
        <p:spPr>
          <a:xfrm>
            <a:off x="2987824" y="6275076"/>
            <a:ext cx="432047" cy="3222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316" y="980728"/>
            <a:ext cx="5555279" cy="486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5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2800" dirty="0" err="1">
                <a:latin typeface="SWRomns" panose="00000400000000000000" pitchFamily="2" charset="0"/>
              </a:rPr>
              <a:t>Lane</a:t>
            </a:r>
            <a:r>
              <a:rPr lang="fi-FI" sz="2800" dirty="0">
                <a:latin typeface="SWRomns" panose="00000400000000000000" pitchFamily="2" charset="0"/>
              </a:rPr>
              <a:t> </a:t>
            </a:r>
            <a:r>
              <a:rPr lang="fi-FI" sz="2800" dirty="0" err="1">
                <a:latin typeface="SWRomns" panose="00000400000000000000" pitchFamily="2" charset="0"/>
              </a:rPr>
              <a:t>type</a:t>
            </a:r>
            <a:r>
              <a:rPr lang="fi-FI" sz="2800" dirty="0">
                <a:latin typeface="SWRomns" panose="00000400000000000000" pitchFamily="2" charset="0"/>
              </a:rPr>
              <a:t> </a:t>
            </a:r>
            <a:r>
              <a:rPr lang="fi-FI" sz="2800" dirty="0" err="1">
                <a:latin typeface="SWRomns" panose="00000400000000000000" pitchFamily="2" charset="0"/>
              </a:rPr>
              <a:t>solutions</a:t>
            </a:r>
            <a:r>
              <a:rPr lang="fi-FI" sz="2800" dirty="0">
                <a:latin typeface="SWRomns" panose="00000400000000000000" pitchFamily="2" charset="0"/>
              </a:rPr>
              <a:t>: </a:t>
            </a:r>
            <a:r>
              <a:rPr lang="fi-FI" sz="2800" dirty="0" err="1" smtClean="0">
                <a:latin typeface="SWRomns" panose="00000400000000000000" pitchFamily="2" charset="0"/>
              </a:rPr>
              <a:t>Categorie</a:t>
            </a:r>
            <a:r>
              <a:rPr lang="fi-FI" sz="2800" dirty="0" smtClean="0">
                <a:latin typeface="SWRomns" panose="00000400000000000000" pitchFamily="2" charset="0"/>
              </a:rPr>
              <a:t> IV</a:t>
            </a:r>
            <a:endParaRPr lang="fi-FI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2890664" cy="29089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1200" b="1" dirty="0" smtClean="0">
                <a:solidFill>
                  <a:srgbClr val="33CCCC"/>
                </a:solidFill>
                <a:latin typeface="SWRomns" panose="00000400000000000000" pitchFamily="2" charset="0"/>
              </a:rPr>
              <a:t>School </a:t>
            </a:r>
            <a:r>
              <a:rPr lang="fi-FI" sz="1200" b="1" dirty="0" err="1" smtClean="0">
                <a:solidFill>
                  <a:srgbClr val="33CCCC"/>
                </a:solidFill>
                <a:latin typeface="SWRomns" panose="00000400000000000000" pitchFamily="2" charset="0"/>
              </a:rPr>
              <a:t>Path</a:t>
            </a:r>
            <a:r>
              <a:rPr lang="fi-FI" sz="1200" b="1" dirty="0" smtClean="0">
                <a:solidFill>
                  <a:srgbClr val="33CCCC"/>
                </a:solidFill>
                <a:latin typeface="SWRomns" panose="00000400000000000000" pitchFamily="2" charset="0"/>
              </a:rPr>
              <a:t> ”Baana”.</a:t>
            </a:r>
          </a:p>
          <a:p>
            <a:pPr marL="0" indent="0">
              <a:buNone/>
            </a:pPr>
            <a:endParaRPr lang="fi-FI" sz="1200" dirty="0">
              <a:latin typeface="SWRomns" panose="00000400000000000000" pitchFamily="2" charset="0"/>
            </a:endParaRPr>
          </a:p>
          <a:p>
            <a:pPr marL="0" indent="0">
              <a:buNone/>
            </a:pPr>
            <a:r>
              <a:rPr lang="fi-FI" sz="1200" dirty="0" smtClean="0">
                <a:latin typeface="SWRomns" panose="00000400000000000000" pitchFamily="2" charset="0"/>
              </a:rPr>
              <a:t>The </a:t>
            </a:r>
            <a:r>
              <a:rPr lang="fi-FI" sz="1200" dirty="0" err="1" smtClean="0">
                <a:latin typeface="SWRomns" panose="00000400000000000000" pitchFamily="2" charset="0"/>
              </a:rPr>
              <a:t>lanes</a:t>
            </a:r>
            <a:r>
              <a:rPr lang="fi-FI" sz="1200" dirty="0" smtClean="0">
                <a:latin typeface="SWRomns" panose="00000400000000000000" pitchFamily="2" charset="0"/>
              </a:rPr>
              <a:t> </a:t>
            </a:r>
            <a:r>
              <a:rPr lang="fi-FI" sz="1200" dirty="0" err="1" smtClean="0">
                <a:latin typeface="SWRomns" panose="00000400000000000000" pitchFamily="2" charset="0"/>
              </a:rPr>
              <a:t>are</a:t>
            </a:r>
            <a:r>
              <a:rPr lang="fi-FI" sz="1200" dirty="0" smtClean="0">
                <a:latin typeface="SWRomns" panose="00000400000000000000" pitchFamily="2" charset="0"/>
              </a:rPr>
              <a:t> </a:t>
            </a:r>
            <a:r>
              <a:rPr lang="fi-FI" sz="1200" dirty="0" err="1" smtClean="0">
                <a:latin typeface="SWRomns" panose="00000400000000000000" pitchFamily="2" charset="0"/>
              </a:rPr>
              <a:t>wide</a:t>
            </a:r>
            <a:r>
              <a:rPr lang="fi-FI" sz="1200" dirty="0" smtClean="0">
                <a:latin typeface="SWRomns" panose="00000400000000000000" pitchFamily="2" charset="0"/>
              </a:rPr>
              <a:t> and </a:t>
            </a:r>
            <a:r>
              <a:rPr lang="fi-FI" sz="1200" dirty="0" err="1" smtClean="0">
                <a:latin typeface="SWRomns" panose="00000400000000000000" pitchFamily="2" charset="0"/>
              </a:rPr>
              <a:t>have</a:t>
            </a:r>
            <a:r>
              <a:rPr lang="fi-FI" sz="1200" dirty="0" smtClean="0">
                <a:latin typeface="SWRomns" panose="00000400000000000000" pitchFamily="2" charset="0"/>
              </a:rPr>
              <a:t> a </a:t>
            </a:r>
            <a:r>
              <a:rPr lang="fi-FI" sz="1200" dirty="0" err="1" smtClean="0">
                <a:latin typeface="SWRomns" panose="00000400000000000000" pitchFamily="2" charset="0"/>
              </a:rPr>
              <a:t>separation</a:t>
            </a:r>
            <a:r>
              <a:rPr lang="fi-FI" sz="1200" dirty="0" smtClean="0">
                <a:latin typeface="SWRomns" panose="00000400000000000000" pitchFamily="2" charset="0"/>
              </a:rPr>
              <a:t> </a:t>
            </a:r>
            <a:r>
              <a:rPr lang="fi-FI" sz="1200" dirty="0" err="1" smtClean="0">
                <a:latin typeface="SWRomns" panose="00000400000000000000" pitchFamily="2" charset="0"/>
              </a:rPr>
              <a:t>lane</a:t>
            </a:r>
            <a:r>
              <a:rPr lang="fi-FI" sz="1200" dirty="0" smtClean="0">
                <a:latin typeface="SWRomns" panose="00000400000000000000" pitchFamily="2" charset="0"/>
              </a:rPr>
              <a:t> </a:t>
            </a:r>
            <a:r>
              <a:rPr lang="fi-FI" sz="1200" dirty="0" err="1" smtClean="0">
                <a:latin typeface="SWRomns" panose="00000400000000000000" pitchFamily="2" charset="0"/>
              </a:rPr>
              <a:t>between</a:t>
            </a:r>
            <a:r>
              <a:rPr lang="fi-FI" sz="1200" dirty="0" smtClean="0">
                <a:latin typeface="SWRomns" panose="00000400000000000000" pitchFamily="2" charset="0"/>
              </a:rPr>
              <a:t> </a:t>
            </a:r>
            <a:r>
              <a:rPr lang="fi-FI" sz="1200" dirty="0" err="1" smtClean="0">
                <a:latin typeface="SWRomns" panose="00000400000000000000" pitchFamily="2" charset="0"/>
              </a:rPr>
              <a:t>them</a:t>
            </a:r>
            <a:r>
              <a:rPr lang="fi-FI" sz="1200" dirty="0" smtClean="0">
                <a:latin typeface="SWRomns" panose="00000400000000000000" pitchFamily="2" charset="0"/>
              </a:rPr>
              <a:t>.</a:t>
            </a:r>
          </a:p>
          <a:p>
            <a:pPr marL="0" indent="0">
              <a:buNone/>
            </a:pPr>
            <a:endParaRPr lang="fi-FI" sz="1200" dirty="0">
              <a:latin typeface="SWRomns" panose="00000400000000000000" pitchFamily="2" charset="0"/>
            </a:endParaRPr>
          </a:p>
          <a:p>
            <a:pPr marL="0" indent="0">
              <a:buNone/>
            </a:pPr>
            <a:r>
              <a:rPr lang="fi-FI" sz="1200" dirty="0" err="1" smtClean="0">
                <a:latin typeface="SWRomns" panose="00000400000000000000" pitchFamily="2" charset="0"/>
              </a:rPr>
              <a:t>This</a:t>
            </a:r>
            <a:r>
              <a:rPr lang="fi-FI" sz="1200" dirty="0" smtClean="0">
                <a:latin typeface="SWRomns" panose="00000400000000000000" pitchFamily="2" charset="0"/>
              </a:rPr>
              <a:t> </a:t>
            </a:r>
            <a:r>
              <a:rPr lang="fi-FI" sz="1200" dirty="0" err="1" smtClean="0">
                <a:latin typeface="SWRomns" panose="00000400000000000000" pitchFamily="2" charset="0"/>
              </a:rPr>
              <a:t>path</a:t>
            </a:r>
            <a:r>
              <a:rPr lang="fi-FI" sz="1200" dirty="0" smtClean="0">
                <a:latin typeface="SWRomns" panose="00000400000000000000" pitchFamily="2" charset="0"/>
              </a:rPr>
              <a:t> </a:t>
            </a:r>
            <a:r>
              <a:rPr lang="fi-FI" sz="1200" dirty="0" err="1" smtClean="0">
                <a:latin typeface="SWRomns" panose="00000400000000000000" pitchFamily="2" charset="0"/>
              </a:rPr>
              <a:t>categorie</a:t>
            </a:r>
            <a:r>
              <a:rPr lang="fi-FI" sz="1200" dirty="0" smtClean="0">
                <a:latin typeface="SWRomns" panose="00000400000000000000" pitchFamily="2" charset="0"/>
              </a:rPr>
              <a:t> is the </a:t>
            </a:r>
            <a:r>
              <a:rPr lang="fi-FI" sz="1200" dirty="0" err="1" smtClean="0">
                <a:latin typeface="SWRomns" panose="00000400000000000000" pitchFamily="2" charset="0"/>
              </a:rPr>
              <a:t>only</a:t>
            </a:r>
            <a:r>
              <a:rPr lang="fi-FI" sz="1200" dirty="0" smtClean="0">
                <a:latin typeface="SWRomns" panose="00000400000000000000" pitchFamily="2" charset="0"/>
              </a:rPr>
              <a:t> </a:t>
            </a:r>
            <a:r>
              <a:rPr lang="fi-FI" sz="1200" dirty="0" err="1" smtClean="0">
                <a:latin typeface="SWRomns" panose="00000400000000000000" pitchFamily="2" charset="0"/>
              </a:rPr>
              <a:t>one</a:t>
            </a:r>
            <a:r>
              <a:rPr lang="fi-FI" sz="1200" dirty="0" smtClean="0">
                <a:latin typeface="SWRomns" panose="00000400000000000000" pitchFamily="2" charset="0"/>
              </a:rPr>
              <a:t> to </a:t>
            </a:r>
            <a:r>
              <a:rPr lang="fi-FI" sz="1200" dirty="0" err="1" smtClean="0">
                <a:latin typeface="SWRomns" panose="00000400000000000000" pitchFamily="2" charset="0"/>
              </a:rPr>
              <a:t>have</a:t>
            </a:r>
            <a:r>
              <a:rPr lang="fi-FI" sz="1200" dirty="0" smtClean="0">
                <a:latin typeface="SWRomns" panose="00000400000000000000" pitchFamily="2" charset="0"/>
              </a:rPr>
              <a:t> a </a:t>
            </a:r>
            <a:r>
              <a:rPr lang="fi-FI" sz="1200" dirty="0" err="1" smtClean="0">
                <a:latin typeface="SWRomns" panose="00000400000000000000" pitchFamily="2" charset="0"/>
              </a:rPr>
              <a:t>shelter</a:t>
            </a:r>
            <a:r>
              <a:rPr lang="fi-FI" sz="1200" dirty="0" smtClean="0">
                <a:latin typeface="SWRomns" panose="00000400000000000000" pitchFamily="2" charset="0"/>
              </a:rPr>
              <a:t>.</a:t>
            </a:r>
            <a:endParaRPr lang="fi-FI" sz="1200" dirty="0">
              <a:latin typeface="SWRomns" panose="00000400000000000000" pitchFamily="2" charset="0"/>
            </a:endParaRPr>
          </a:p>
        </p:txBody>
      </p:sp>
      <p:sp>
        <p:nvSpPr>
          <p:cNvPr id="4" name="Suorakulmio 5"/>
          <p:cNvSpPr/>
          <p:nvPr/>
        </p:nvSpPr>
        <p:spPr>
          <a:xfrm rot="5400000">
            <a:off x="4392635" y="2132273"/>
            <a:ext cx="358730" cy="9143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cxnSp>
        <p:nvCxnSpPr>
          <p:cNvPr id="5" name="Suora nuoliyhdysviiva 7"/>
          <p:cNvCxnSpPr/>
          <p:nvPr/>
        </p:nvCxnSpPr>
        <p:spPr>
          <a:xfrm flipH="1">
            <a:off x="211220" y="6708546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002" y="1844824"/>
            <a:ext cx="5521202" cy="350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4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Romns" panose="00000400000000000000" pitchFamily="2" charset="0"/>
              </a:rPr>
              <a:t>School </a:t>
            </a:r>
            <a:r>
              <a:rPr lang="fi-FI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SWRomns" panose="00000400000000000000" pitchFamily="2" charset="0"/>
              </a:rPr>
              <a:t>Path</a:t>
            </a:r>
            <a:r>
              <a:rPr lang="fi-FI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Romns" panose="00000400000000000000" pitchFamily="2" charset="0"/>
              </a:rPr>
              <a:t>: Logo</a:t>
            </a:r>
            <a:r>
              <a:rPr lang="fi-FI" sz="2200" b="1" dirty="0">
                <a:solidFill>
                  <a:srgbClr val="009999"/>
                </a:solidFill>
                <a:latin typeface="SWRomns" panose="00000400000000000000" pitchFamily="2" charset="0"/>
              </a:rPr>
              <a:t/>
            </a:r>
            <a:br>
              <a:rPr lang="fi-FI" sz="2200" b="1" dirty="0">
                <a:solidFill>
                  <a:srgbClr val="009999"/>
                </a:solidFill>
                <a:latin typeface="SWRomns" panose="00000400000000000000" pitchFamily="2" charset="0"/>
              </a:rPr>
            </a:br>
            <a:endParaRPr lang="fi-FI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i-FI" sz="2400" dirty="0" smtClean="0">
              <a:latin typeface="SWRomns" panose="00000400000000000000" pitchFamily="2" charset="0"/>
            </a:endParaRPr>
          </a:p>
          <a:p>
            <a:pPr marL="0" indent="0">
              <a:buNone/>
            </a:pPr>
            <a:endParaRPr lang="fi-FI" sz="2400" dirty="0">
              <a:latin typeface="SWRomns" panose="00000400000000000000" pitchFamily="2" charset="0"/>
            </a:endParaRPr>
          </a:p>
        </p:txBody>
      </p:sp>
      <p:sp>
        <p:nvSpPr>
          <p:cNvPr id="4" name="Suorakulmio 3"/>
          <p:cNvSpPr/>
          <p:nvPr/>
        </p:nvSpPr>
        <p:spPr>
          <a:xfrm rot="5400000">
            <a:off x="4391980" y="2115084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" name="Suora nuoliyhdysviiva 7"/>
          <p:cNvCxnSpPr/>
          <p:nvPr/>
        </p:nvCxnSpPr>
        <p:spPr>
          <a:xfrm flipH="1">
            <a:off x="251402" y="6687084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6118205"/>
            <a:ext cx="407376" cy="388859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5" t="70438" r="26965" b="12270"/>
          <a:stretch/>
        </p:blipFill>
        <p:spPr>
          <a:xfrm>
            <a:off x="1647301" y="6187257"/>
            <a:ext cx="432047" cy="3222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24744"/>
            <a:ext cx="6840760" cy="485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32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4725" y="0"/>
            <a:ext cx="8229600" cy="1143000"/>
          </a:xfrm>
        </p:spPr>
        <p:txBody>
          <a:bodyPr>
            <a:normAutofit/>
          </a:bodyPr>
          <a:lstStyle/>
          <a:p>
            <a:r>
              <a:rPr lang="fi-FI" sz="2400" b="1" dirty="0" smtClean="0">
                <a:solidFill>
                  <a:srgbClr val="08DEBA"/>
                </a:solidFill>
                <a:latin typeface="SWRomns" panose="00000400000000000000" pitchFamily="2" charset="0"/>
              </a:rPr>
              <a:t>    </a:t>
            </a:r>
            <a:r>
              <a:rPr lang="fi-FI" sz="2400" b="1" dirty="0" err="1" smtClean="0">
                <a:solidFill>
                  <a:srgbClr val="08DEBA"/>
                </a:solidFill>
                <a:latin typeface="SWRomns" panose="00000400000000000000" pitchFamily="2" charset="0"/>
              </a:rPr>
              <a:t>Shelter</a:t>
            </a:r>
            <a:r>
              <a:rPr lang="fi-FI" sz="2400" b="1" dirty="0" smtClean="0">
                <a:solidFill>
                  <a:srgbClr val="08DEBA"/>
                </a:solidFill>
                <a:latin typeface="SWRomns" panose="00000400000000000000" pitchFamily="2" charset="0"/>
              </a:rPr>
              <a:t> for the ”baana”</a:t>
            </a:r>
            <a:endParaRPr lang="fi-FI" sz="2400" dirty="0">
              <a:solidFill>
                <a:srgbClr val="33CCCC"/>
              </a:solidFill>
              <a:latin typeface="SWRomns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i-FI" sz="1800" dirty="0" smtClean="0">
                <a:latin typeface="SWRomns" panose="00000400000000000000" pitchFamily="2" charset="0"/>
              </a:rPr>
              <a:t>                      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4032" y="3190527"/>
            <a:ext cx="26868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err="1" smtClean="0">
                <a:latin typeface="SWRomns" panose="00000400000000000000" pitchFamily="2" charset="0"/>
              </a:rPr>
              <a:t>It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will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be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good</a:t>
            </a:r>
            <a:r>
              <a:rPr lang="fi-FI" sz="1400" dirty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element</a:t>
            </a:r>
            <a:r>
              <a:rPr lang="fi-FI" sz="1400" dirty="0" smtClean="0">
                <a:latin typeface="SWRomns" panose="00000400000000000000" pitchFamily="2" charset="0"/>
              </a:rPr>
              <a:t> to </a:t>
            </a:r>
            <a:r>
              <a:rPr lang="fi-FI" sz="1400" dirty="0" err="1" smtClean="0">
                <a:latin typeface="SWRomns" panose="00000400000000000000" pitchFamily="2" charset="0"/>
              </a:rPr>
              <a:t>separate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pedestrian</a:t>
            </a:r>
            <a:r>
              <a:rPr lang="fi-FI" sz="1400" dirty="0" smtClean="0">
                <a:latin typeface="SWRomns" panose="00000400000000000000" pitchFamily="2" charset="0"/>
              </a:rPr>
              <a:t> and </a:t>
            </a:r>
            <a:r>
              <a:rPr lang="fi-FI" sz="1400" dirty="0" err="1" smtClean="0">
                <a:latin typeface="SWRomns" panose="00000400000000000000" pitchFamily="2" charset="0"/>
              </a:rPr>
              <a:t>cycle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lanes</a:t>
            </a:r>
            <a:r>
              <a:rPr lang="fi-FI" sz="1400" dirty="0" smtClean="0">
                <a:latin typeface="SWRomns" panose="00000400000000000000" pitchFamily="2" charset="0"/>
              </a:rPr>
              <a:t>.</a:t>
            </a:r>
          </a:p>
          <a:p>
            <a:endParaRPr lang="fi-FI" sz="1400" dirty="0">
              <a:latin typeface="SWRomns" panose="00000400000000000000" pitchFamily="2" charset="0"/>
            </a:endParaRPr>
          </a:p>
          <a:p>
            <a:r>
              <a:rPr lang="fi-FI" sz="1400" dirty="0" err="1" smtClean="0">
                <a:latin typeface="SWRomns" panose="00000400000000000000" pitchFamily="2" charset="0"/>
              </a:rPr>
              <a:t>Measures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are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based</a:t>
            </a:r>
            <a:r>
              <a:rPr lang="fi-FI" sz="1400" dirty="0" smtClean="0">
                <a:latin typeface="SWRomns" panose="00000400000000000000" pitchFamily="2" charset="0"/>
              </a:rPr>
              <a:t> on the </a:t>
            </a:r>
            <a:r>
              <a:rPr lang="fi-FI" sz="1400" dirty="0" err="1" smtClean="0">
                <a:latin typeface="SWRomns" panose="00000400000000000000" pitchFamily="2" charset="0"/>
              </a:rPr>
              <a:t>light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traffic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planning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file</a:t>
            </a:r>
            <a:r>
              <a:rPr lang="fi-FI" sz="1400" dirty="0" smtClean="0">
                <a:latin typeface="SWRomns" panose="00000400000000000000" pitchFamily="2" charset="0"/>
              </a:rPr>
              <a:t>. (Tiehallinto</a:t>
            </a:r>
            <a:r>
              <a:rPr lang="fi-FI" sz="1400" dirty="0" smtClean="0">
                <a:latin typeface="SWRomns" panose="00000400000000000000" pitchFamily="2" charset="0"/>
              </a:rPr>
              <a:t>)</a:t>
            </a:r>
          </a:p>
          <a:p>
            <a:endParaRPr lang="fi-FI" sz="1400" dirty="0">
              <a:latin typeface="SWRomns" panose="00000400000000000000" pitchFamily="2" charset="0"/>
            </a:endParaRPr>
          </a:p>
          <a:p>
            <a:r>
              <a:rPr lang="fi-FI" sz="1400" dirty="0" err="1" smtClean="0">
                <a:latin typeface="SWRomns" panose="00000400000000000000" pitchFamily="2" charset="0"/>
              </a:rPr>
              <a:t>Shelter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well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be</a:t>
            </a:r>
            <a:r>
              <a:rPr lang="fi-FI" sz="1400" dirty="0" smtClean="0"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latin typeface="SWRomns" panose="00000400000000000000" pitchFamily="2" charset="0"/>
              </a:rPr>
              <a:t>light</a:t>
            </a:r>
            <a:r>
              <a:rPr lang="fi-FI" sz="1400" dirty="0" smtClean="0">
                <a:latin typeface="SWRomns" panose="00000400000000000000" pitchFamily="2" charset="0"/>
              </a:rPr>
              <a:t> as </a:t>
            </a:r>
            <a:r>
              <a:rPr lang="fi-FI" sz="1400" dirty="0" err="1" smtClean="0">
                <a:latin typeface="SWRomns" panose="00000400000000000000" pitchFamily="2" charset="0"/>
              </a:rPr>
              <a:t>possible</a:t>
            </a:r>
            <a:r>
              <a:rPr lang="fi-FI" sz="1400" dirty="0" smtClean="0">
                <a:latin typeface="SWRomns" panose="00000400000000000000" pitchFamily="2" charset="0"/>
              </a:rPr>
              <a:t>. </a:t>
            </a:r>
            <a:endParaRPr lang="fi-FI" sz="1400" dirty="0" smtClean="0">
              <a:latin typeface="SWRomns" panose="00000400000000000000" pitchFamily="2" charset="0"/>
            </a:endParaRPr>
          </a:p>
        </p:txBody>
      </p:sp>
      <p:sp>
        <p:nvSpPr>
          <p:cNvPr id="6" name="Suorakulmio 5"/>
          <p:cNvSpPr/>
          <p:nvPr/>
        </p:nvSpPr>
        <p:spPr>
          <a:xfrm rot="5400000">
            <a:off x="4392635" y="2093087"/>
            <a:ext cx="358730" cy="9143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cxnSp>
        <p:nvCxnSpPr>
          <p:cNvPr id="7" name="Suora nuoliyhdysviiva 7"/>
          <p:cNvCxnSpPr/>
          <p:nvPr/>
        </p:nvCxnSpPr>
        <p:spPr>
          <a:xfrm flipH="1">
            <a:off x="211220" y="6669360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700808"/>
            <a:ext cx="5580112" cy="39448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4032" y="1700808"/>
            <a:ext cx="26695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Shelter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400" dirty="0">
                <a:solidFill>
                  <a:prstClr val="black"/>
                </a:solidFill>
                <a:latin typeface="SWRomns" panose="00000400000000000000" pitchFamily="2" charset="0"/>
              </a:rPr>
              <a:t>for the ”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baana”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should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contain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demands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 of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natural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 and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circular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shapes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.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That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have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mensioned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 in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Marja-Vantaa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 design </a:t>
            </a:r>
            <a:r>
              <a:rPr lang="fi-FI" sz="1400" dirty="0" err="1" smtClean="0">
                <a:solidFill>
                  <a:prstClr val="black"/>
                </a:solidFill>
                <a:latin typeface="SWRomns" panose="00000400000000000000" pitchFamily="2" charset="0"/>
              </a:rPr>
              <a:t>manual</a:t>
            </a:r>
            <a:r>
              <a:rPr lang="fi-FI" sz="1400" dirty="0" smtClean="0">
                <a:solidFill>
                  <a:prstClr val="black"/>
                </a:solidFill>
                <a:latin typeface="SWRomns" panose="00000400000000000000" pitchFamily="2" charset="0"/>
              </a:rPr>
              <a:t>. </a:t>
            </a:r>
            <a:endParaRPr lang="fi-FI" sz="1400" dirty="0">
              <a:solidFill>
                <a:prstClr val="black"/>
              </a:solidFill>
              <a:latin typeface="SWRomns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82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550" y="332656"/>
            <a:ext cx="8229600" cy="1143000"/>
          </a:xfrm>
        </p:spPr>
        <p:txBody>
          <a:bodyPr>
            <a:normAutofit/>
          </a:bodyPr>
          <a:lstStyle/>
          <a:p>
            <a:r>
              <a:rPr lang="fi-FI" sz="2800" b="1" dirty="0" err="1" smtClean="0">
                <a:solidFill>
                  <a:srgbClr val="08DEBA"/>
                </a:solidFill>
                <a:latin typeface="SWRomns" panose="00000400000000000000" pitchFamily="2" charset="0"/>
              </a:rPr>
              <a:t>What</a:t>
            </a:r>
            <a:r>
              <a:rPr lang="fi-FI" sz="2800" b="1" dirty="0" smtClean="0">
                <a:solidFill>
                  <a:srgbClr val="08DEBA"/>
                </a:solidFill>
                <a:latin typeface="SWRomns" panose="00000400000000000000" pitchFamily="2" charset="0"/>
              </a:rPr>
              <a:t> </a:t>
            </a:r>
            <a:r>
              <a:rPr lang="fi-FI" sz="2800" b="1" dirty="0" err="1" smtClean="0">
                <a:solidFill>
                  <a:srgbClr val="08DEBA"/>
                </a:solidFill>
                <a:latin typeface="SWRomns" panose="00000400000000000000" pitchFamily="2" charset="0"/>
              </a:rPr>
              <a:t>we</a:t>
            </a:r>
            <a:r>
              <a:rPr lang="fi-FI" sz="2800" b="1" dirty="0" smtClean="0">
                <a:solidFill>
                  <a:srgbClr val="08DEBA"/>
                </a:solidFill>
                <a:latin typeface="SWRomns" panose="00000400000000000000" pitchFamily="2" charset="0"/>
              </a:rPr>
              <a:t> </a:t>
            </a:r>
            <a:r>
              <a:rPr lang="fi-FI" sz="2800" b="1" dirty="0" err="1" smtClean="0">
                <a:solidFill>
                  <a:srgbClr val="08DEBA"/>
                </a:solidFill>
                <a:latin typeface="SWRomns" panose="00000400000000000000" pitchFamily="2" charset="0"/>
              </a:rPr>
              <a:t>are</a:t>
            </a:r>
            <a:r>
              <a:rPr lang="fi-FI" sz="2800" b="1" dirty="0" smtClean="0">
                <a:solidFill>
                  <a:srgbClr val="08DEBA"/>
                </a:solidFill>
                <a:latin typeface="SWRomns" panose="00000400000000000000" pitchFamily="2" charset="0"/>
              </a:rPr>
              <a:t> </a:t>
            </a:r>
            <a:r>
              <a:rPr lang="fi-FI" sz="2800" b="1" dirty="0" err="1" smtClean="0">
                <a:solidFill>
                  <a:srgbClr val="08DEBA"/>
                </a:solidFill>
                <a:latin typeface="SWRomns" panose="00000400000000000000" pitchFamily="2" charset="0"/>
              </a:rPr>
              <a:t>going</a:t>
            </a:r>
            <a:r>
              <a:rPr lang="fi-FI" sz="2800" b="1" dirty="0" smtClean="0">
                <a:solidFill>
                  <a:srgbClr val="08DEBA"/>
                </a:solidFill>
                <a:latin typeface="SWRomns" panose="00000400000000000000" pitchFamily="2" charset="0"/>
              </a:rPr>
              <a:t> to </a:t>
            </a:r>
            <a:r>
              <a:rPr lang="fi-FI" sz="2800" b="1" dirty="0" err="1" smtClean="0">
                <a:solidFill>
                  <a:srgbClr val="08DEBA"/>
                </a:solidFill>
                <a:latin typeface="SWRomns" panose="00000400000000000000" pitchFamily="2" charset="0"/>
              </a:rPr>
              <a:t>do</a:t>
            </a:r>
            <a:r>
              <a:rPr lang="fi-FI" sz="2800" b="1" dirty="0" smtClean="0">
                <a:solidFill>
                  <a:srgbClr val="08DEBA"/>
                </a:solidFill>
                <a:latin typeface="SWRomns" panose="00000400000000000000" pitchFamily="2" charset="0"/>
              </a:rPr>
              <a:t> </a:t>
            </a:r>
            <a:r>
              <a:rPr lang="fi-FI" sz="2800" b="1" dirty="0" err="1" smtClean="0">
                <a:solidFill>
                  <a:srgbClr val="08DEBA"/>
                </a:solidFill>
                <a:latin typeface="SWRomns" panose="00000400000000000000" pitchFamily="2" charset="0"/>
              </a:rPr>
              <a:t>next</a:t>
            </a:r>
            <a:r>
              <a:rPr lang="fi-FI" sz="2800" b="1" dirty="0" smtClean="0">
                <a:solidFill>
                  <a:srgbClr val="08DEBA"/>
                </a:solidFill>
                <a:latin typeface="SWRomns" panose="00000400000000000000" pitchFamily="2" charset="0"/>
              </a:rPr>
              <a:t>?</a:t>
            </a:r>
            <a:endParaRPr lang="fi-FI" sz="2800" dirty="0">
              <a:solidFill>
                <a:srgbClr val="33CCCC"/>
              </a:solidFill>
              <a:latin typeface="SWRomns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1700" dirty="0" err="1" smtClean="0">
                <a:latin typeface="SWRomns" panose="00000400000000000000" pitchFamily="2" charset="0"/>
              </a:rPr>
              <a:t>Final</a:t>
            </a:r>
            <a:r>
              <a:rPr lang="fi-FI" sz="1700" dirty="0" smtClean="0">
                <a:latin typeface="SWRomns" panose="00000400000000000000" pitchFamily="2" charset="0"/>
              </a:rPr>
              <a:t> </a:t>
            </a:r>
            <a:r>
              <a:rPr lang="fi-FI" sz="1700" dirty="0" err="1" smtClean="0">
                <a:latin typeface="SWRomns" panose="00000400000000000000" pitchFamily="2" charset="0"/>
              </a:rPr>
              <a:t>map</a:t>
            </a:r>
            <a:endParaRPr lang="fi-FI" sz="1700" dirty="0" smtClean="0">
              <a:latin typeface="SWRomns" panose="00000400000000000000" pitchFamily="2" charset="0"/>
            </a:endParaRPr>
          </a:p>
          <a:p>
            <a:endParaRPr lang="fi-FI" sz="1700" dirty="0">
              <a:latin typeface="SWRomns" panose="00000400000000000000" pitchFamily="2" charset="0"/>
            </a:endParaRPr>
          </a:p>
          <a:p>
            <a:r>
              <a:rPr lang="fi-FI" sz="1700" dirty="0" smtClean="0">
                <a:latin typeface="SWRomns" panose="00000400000000000000" pitchFamily="2" charset="0"/>
              </a:rPr>
              <a:t>How </a:t>
            </a:r>
            <a:r>
              <a:rPr lang="fi-FI" sz="1700" dirty="0" err="1" smtClean="0">
                <a:latin typeface="SWRomns" panose="00000400000000000000" pitchFamily="2" charset="0"/>
              </a:rPr>
              <a:t>lane</a:t>
            </a:r>
            <a:r>
              <a:rPr lang="fi-FI" sz="1700" dirty="0" smtClean="0">
                <a:latin typeface="SWRomns" panose="00000400000000000000" pitchFamily="2" charset="0"/>
              </a:rPr>
              <a:t> </a:t>
            </a:r>
            <a:r>
              <a:rPr lang="fi-FI" sz="1700" dirty="0" err="1" smtClean="0">
                <a:latin typeface="SWRomns" panose="00000400000000000000" pitchFamily="2" charset="0"/>
              </a:rPr>
              <a:t>types</a:t>
            </a:r>
            <a:r>
              <a:rPr lang="fi-FI" sz="1700" dirty="0" smtClean="0">
                <a:latin typeface="SWRomns" panose="00000400000000000000" pitchFamily="2" charset="0"/>
              </a:rPr>
              <a:t> ( I, II, III, IV ) </a:t>
            </a:r>
            <a:r>
              <a:rPr lang="fi-FI" sz="1700" dirty="0" err="1" smtClean="0">
                <a:latin typeface="SWRomns" panose="00000400000000000000" pitchFamily="2" charset="0"/>
              </a:rPr>
              <a:t>changes</a:t>
            </a:r>
            <a:r>
              <a:rPr lang="fi-FI" sz="1700" dirty="0" smtClean="0">
                <a:latin typeface="SWRomns" panose="00000400000000000000" pitchFamily="2" charset="0"/>
              </a:rPr>
              <a:t> to </a:t>
            </a:r>
            <a:r>
              <a:rPr lang="fi-FI" sz="1700" dirty="0" err="1" smtClean="0">
                <a:latin typeface="SWRomns" panose="00000400000000000000" pitchFamily="2" charset="0"/>
              </a:rPr>
              <a:t>another</a:t>
            </a:r>
            <a:endParaRPr lang="fi-FI" sz="1700" dirty="0" smtClean="0">
              <a:latin typeface="SWRomns" panose="00000400000000000000" pitchFamily="2" charset="0"/>
            </a:endParaRPr>
          </a:p>
          <a:p>
            <a:endParaRPr lang="fi-FI" sz="1700" dirty="0" smtClean="0">
              <a:latin typeface="SWRomns" panose="00000400000000000000" pitchFamily="2" charset="0"/>
            </a:endParaRPr>
          </a:p>
          <a:p>
            <a:r>
              <a:rPr lang="fi-FI" sz="1700" dirty="0" err="1" smtClean="0">
                <a:latin typeface="SWRomns" panose="00000400000000000000" pitchFamily="2" charset="0"/>
              </a:rPr>
              <a:t>Illustrations</a:t>
            </a:r>
            <a:r>
              <a:rPr lang="fi-FI" sz="1700" dirty="0" smtClean="0">
                <a:latin typeface="SWRomns" panose="00000400000000000000" pitchFamily="2" charset="0"/>
              </a:rPr>
              <a:t> for </a:t>
            </a:r>
            <a:r>
              <a:rPr lang="fi-FI" sz="1700" dirty="0" err="1" smtClean="0">
                <a:latin typeface="SWRomns" panose="00000400000000000000" pitchFamily="2" charset="0"/>
              </a:rPr>
              <a:t>path</a:t>
            </a:r>
            <a:r>
              <a:rPr lang="fi-FI" sz="1700" dirty="0" smtClean="0">
                <a:latin typeface="SWRomns" panose="00000400000000000000" pitchFamily="2" charset="0"/>
              </a:rPr>
              <a:t> </a:t>
            </a:r>
            <a:r>
              <a:rPr lang="fi-FI" sz="1700" dirty="0" err="1" smtClean="0">
                <a:latin typeface="SWRomns" panose="00000400000000000000" pitchFamily="2" charset="0"/>
              </a:rPr>
              <a:t>details</a:t>
            </a:r>
            <a:endParaRPr lang="fi-FI" sz="1700" dirty="0" smtClean="0">
              <a:latin typeface="SWRomns" panose="00000400000000000000" pitchFamily="2" charset="0"/>
            </a:endParaRPr>
          </a:p>
          <a:p>
            <a:endParaRPr lang="fi-FI" sz="1700" dirty="0" smtClean="0">
              <a:latin typeface="SWRomns" panose="00000400000000000000" pitchFamily="2" charset="0"/>
            </a:endParaRPr>
          </a:p>
          <a:p>
            <a:r>
              <a:rPr lang="fi-FI" sz="1700" dirty="0" err="1" smtClean="0">
                <a:latin typeface="SWRomns" panose="00000400000000000000" pitchFamily="2" charset="0"/>
              </a:rPr>
              <a:t>Spesific</a:t>
            </a:r>
            <a:r>
              <a:rPr lang="fi-FI" sz="1700" dirty="0" smtClean="0">
                <a:latin typeface="SWRomns" panose="00000400000000000000" pitchFamily="2" charset="0"/>
              </a:rPr>
              <a:t> </a:t>
            </a:r>
            <a:r>
              <a:rPr lang="fi-FI" sz="1700" dirty="0" err="1" smtClean="0">
                <a:latin typeface="SWRomns" panose="00000400000000000000" pitchFamily="2" charset="0"/>
              </a:rPr>
              <a:t>details</a:t>
            </a:r>
            <a:r>
              <a:rPr lang="fi-FI" sz="1700" dirty="0" smtClean="0">
                <a:latin typeface="SWRomns" panose="00000400000000000000" pitchFamily="2" charset="0"/>
              </a:rPr>
              <a:t> for the </a:t>
            </a:r>
            <a:r>
              <a:rPr lang="fi-FI" sz="1700" dirty="0" err="1" smtClean="0">
                <a:latin typeface="SWRomns" panose="00000400000000000000" pitchFamily="2" charset="0"/>
              </a:rPr>
              <a:t>house</a:t>
            </a:r>
            <a:r>
              <a:rPr lang="fi-FI" sz="1700" dirty="0" smtClean="0">
                <a:latin typeface="SWRomns" panose="00000400000000000000" pitchFamily="2" charset="0"/>
              </a:rPr>
              <a:t> </a:t>
            </a:r>
            <a:r>
              <a:rPr lang="fi-FI" sz="1700" dirty="0" err="1" smtClean="0">
                <a:latin typeface="SWRomns" panose="00000400000000000000" pitchFamily="2" charset="0"/>
              </a:rPr>
              <a:t>fair</a:t>
            </a:r>
            <a:r>
              <a:rPr lang="fi-FI" sz="1700" dirty="0" smtClean="0">
                <a:latin typeface="SWRomns" panose="00000400000000000000" pitchFamily="2" charset="0"/>
              </a:rPr>
              <a:t> </a:t>
            </a:r>
            <a:r>
              <a:rPr lang="fi-FI" sz="1700" dirty="0" err="1" smtClean="0">
                <a:latin typeface="SWRomns" panose="00000400000000000000" pitchFamily="2" charset="0"/>
              </a:rPr>
              <a:t>area</a:t>
            </a:r>
            <a:endParaRPr lang="fi-FI" sz="1700" dirty="0" smtClean="0">
              <a:latin typeface="SWRomns" panose="00000400000000000000" pitchFamily="2" charset="0"/>
            </a:endParaRPr>
          </a:p>
          <a:p>
            <a:endParaRPr lang="fi-FI" sz="1700" dirty="0">
              <a:latin typeface="SWRomns" panose="00000400000000000000" pitchFamily="2" charset="0"/>
            </a:endParaRPr>
          </a:p>
          <a:p>
            <a:r>
              <a:rPr lang="fi-FI" sz="1700" dirty="0" smtClean="0">
                <a:latin typeface="SWRomns" panose="00000400000000000000" pitchFamily="2" charset="0"/>
              </a:rPr>
              <a:t>Planning </a:t>
            </a:r>
            <a:r>
              <a:rPr lang="fi-FI" sz="1700" dirty="0" err="1" smtClean="0">
                <a:latin typeface="SWRomns" panose="00000400000000000000" pitchFamily="2" charset="0"/>
              </a:rPr>
              <a:t>lights</a:t>
            </a:r>
            <a:r>
              <a:rPr lang="fi-FI" sz="1700" dirty="0" smtClean="0">
                <a:latin typeface="SWRomns" panose="00000400000000000000" pitchFamily="2" charset="0"/>
              </a:rPr>
              <a:t> &amp; </a:t>
            </a:r>
            <a:r>
              <a:rPr lang="fi-FI" sz="1700" dirty="0" err="1" smtClean="0">
                <a:latin typeface="SWRomns" panose="00000400000000000000" pitchFamily="2" charset="0"/>
              </a:rPr>
              <a:t>singnage</a:t>
            </a:r>
            <a:r>
              <a:rPr lang="fi-FI" sz="1700" dirty="0" smtClean="0">
                <a:latin typeface="SWRomns" panose="00000400000000000000" pitchFamily="2" charset="0"/>
              </a:rPr>
              <a:t> </a:t>
            </a:r>
          </a:p>
          <a:p>
            <a:endParaRPr lang="fi-FI" sz="2400" dirty="0" smtClean="0">
              <a:latin typeface="SWRomns" panose="00000400000000000000" pitchFamily="2" charset="0"/>
            </a:endParaRPr>
          </a:p>
          <a:p>
            <a:endParaRPr lang="fi-FI" sz="2400" dirty="0">
              <a:latin typeface="SWRomns" panose="00000400000000000000" pitchFamily="2" charset="0"/>
            </a:endParaRPr>
          </a:p>
        </p:txBody>
      </p:sp>
      <p:sp>
        <p:nvSpPr>
          <p:cNvPr id="4" name="Suorakulmio 5"/>
          <p:cNvSpPr/>
          <p:nvPr/>
        </p:nvSpPr>
        <p:spPr>
          <a:xfrm rot="5400000">
            <a:off x="4392636" y="2106636"/>
            <a:ext cx="358730" cy="9143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cxnSp>
        <p:nvCxnSpPr>
          <p:cNvPr id="5" name="Suora nuoliyhdysviiva 7"/>
          <p:cNvCxnSpPr/>
          <p:nvPr/>
        </p:nvCxnSpPr>
        <p:spPr>
          <a:xfrm flipH="1">
            <a:off x="211221" y="6682909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orakulmio 3"/>
          <p:cNvSpPr/>
          <p:nvPr/>
        </p:nvSpPr>
        <p:spPr>
          <a:xfrm rot="16200000">
            <a:off x="4390330" y="1756064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7" name="Suora nuoliyhdysviiva 7"/>
          <p:cNvCxnSpPr/>
          <p:nvPr/>
        </p:nvCxnSpPr>
        <p:spPr>
          <a:xfrm rot="10800000" flipH="1">
            <a:off x="249752" y="6328064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54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r>
              <a:rPr lang="fi-FI" b="1" dirty="0" err="1" smtClean="0">
                <a:solidFill>
                  <a:srgbClr val="33CCCC"/>
                </a:solidFill>
                <a:latin typeface="SWRomns" panose="00000400000000000000" pitchFamily="2" charset="0"/>
              </a:rPr>
              <a:t>thank</a:t>
            </a:r>
            <a:r>
              <a:rPr lang="fi-FI" b="1" dirty="0" smtClean="0">
                <a:solidFill>
                  <a:srgbClr val="33CCCC"/>
                </a:solidFill>
                <a:latin typeface="SWRomns" panose="00000400000000000000" pitchFamily="2" charset="0"/>
              </a:rPr>
              <a:t> </a:t>
            </a:r>
            <a:r>
              <a:rPr lang="fi-FI" b="1" dirty="0" err="1" smtClean="0">
                <a:solidFill>
                  <a:srgbClr val="33CCCC"/>
                </a:solidFill>
                <a:latin typeface="SWRomns" panose="00000400000000000000" pitchFamily="2" charset="0"/>
              </a:rPr>
              <a:t>you</a:t>
            </a:r>
            <a:r>
              <a:rPr lang="fi-FI" b="1" dirty="0" smtClean="0">
                <a:solidFill>
                  <a:srgbClr val="33CCCC"/>
                </a:solidFill>
                <a:latin typeface="SWRomns" panose="00000400000000000000" pitchFamily="2" charset="0"/>
              </a:rPr>
              <a:t>!</a:t>
            </a:r>
            <a:br>
              <a:rPr lang="fi-FI" b="1" dirty="0" smtClean="0">
                <a:solidFill>
                  <a:srgbClr val="33CCCC"/>
                </a:solidFill>
                <a:latin typeface="SWRomns" panose="00000400000000000000" pitchFamily="2" charset="0"/>
              </a:rPr>
            </a:br>
            <a:r>
              <a:rPr lang="fi-FI" sz="2000" b="1" dirty="0" err="1" smtClean="0">
                <a:solidFill>
                  <a:schemeClr val="bg1">
                    <a:lumMod val="50000"/>
                  </a:schemeClr>
                </a:solidFill>
                <a:latin typeface="SWRomns" panose="00000400000000000000" pitchFamily="2" charset="0"/>
              </a:rPr>
              <a:t>Questions</a:t>
            </a:r>
            <a:r>
              <a:rPr lang="fi-FI" sz="2000" b="1" dirty="0">
                <a:solidFill>
                  <a:schemeClr val="bg1">
                    <a:lumMod val="50000"/>
                  </a:schemeClr>
                </a:solidFill>
                <a:latin typeface="SWRomns" panose="00000400000000000000" pitchFamily="2" charset="0"/>
              </a:rPr>
              <a:t> </a:t>
            </a:r>
            <a:r>
              <a:rPr lang="fi-FI" sz="2000" b="1" dirty="0" smtClean="0">
                <a:solidFill>
                  <a:schemeClr val="bg1">
                    <a:lumMod val="50000"/>
                  </a:schemeClr>
                </a:solidFill>
                <a:latin typeface="SWRomns" panose="00000400000000000000" pitchFamily="2" charset="0"/>
              </a:rPr>
              <a:t>&amp; </a:t>
            </a:r>
            <a:r>
              <a:rPr lang="fi-FI" sz="2000" b="1" dirty="0" err="1" smtClean="0">
                <a:solidFill>
                  <a:schemeClr val="bg1">
                    <a:lumMod val="50000"/>
                  </a:schemeClr>
                </a:solidFill>
                <a:latin typeface="SWRomns" panose="00000400000000000000" pitchFamily="2" charset="0"/>
              </a:rPr>
              <a:t>Comments</a:t>
            </a:r>
            <a:r>
              <a:rPr lang="fi-FI" sz="2000" b="1" dirty="0" smtClean="0">
                <a:solidFill>
                  <a:schemeClr val="bg1">
                    <a:lumMod val="50000"/>
                  </a:schemeClr>
                </a:solidFill>
                <a:latin typeface="SWRomns" panose="00000400000000000000" pitchFamily="2" charset="0"/>
              </a:rPr>
              <a:t>?</a:t>
            </a:r>
            <a:endParaRPr lang="fi-FI" sz="2000" dirty="0"/>
          </a:p>
        </p:txBody>
      </p:sp>
      <p:sp>
        <p:nvSpPr>
          <p:cNvPr id="4" name="Suorakulmio 3"/>
          <p:cNvSpPr/>
          <p:nvPr/>
        </p:nvSpPr>
        <p:spPr>
          <a:xfrm rot="16200000">
            <a:off x="4385718" y="-1192769"/>
            <a:ext cx="360040" cy="9144000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5" name="Suora nuoliyhdysviiva 7"/>
          <p:cNvCxnSpPr/>
          <p:nvPr/>
        </p:nvCxnSpPr>
        <p:spPr>
          <a:xfrm rot="10800000" flipH="1">
            <a:off x="102774" y="3368233"/>
            <a:ext cx="8820472" cy="0"/>
          </a:xfrm>
          <a:prstGeom prst="straightConnector1">
            <a:avLst/>
          </a:prstGeom>
          <a:ln w="28575">
            <a:solidFill>
              <a:schemeClr val="bg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95" t="70438" r="26965" b="12270"/>
          <a:stretch/>
        </p:blipFill>
        <p:spPr>
          <a:xfrm flipH="1">
            <a:off x="7236295" y="3038070"/>
            <a:ext cx="432047" cy="32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427</TotalTime>
  <Words>282</Words>
  <Application>Microsoft Office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</vt:lpstr>
      <vt:lpstr>SCHOOL PATH: Updated Content</vt:lpstr>
      <vt:lpstr>PowerPoint Presentation</vt:lpstr>
      <vt:lpstr>Lane type solutions: Categorie II</vt:lpstr>
      <vt:lpstr>Lane type solutions: Categorie III</vt:lpstr>
      <vt:lpstr>Lane type solutions: Categorie IV</vt:lpstr>
      <vt:lpstr>School Path: Logo </vt:lpstr>
      <vt:lpstr>    Shelter for the ”baana”</vt:lpstr>
      <vt:lpstr>What we are going to do next?</vt:lpstr>
      <vt:lpstr>thank you! Questions &amp; Comments?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path: Updated Ideas</dc:title>
  <dc:creator>Administrator</dc:creator>
  <cp:lastModifiedBy>Administrator</cp:lastModifiedBy>
  <cp:revision>33</cp:revision>
  <dcterms:created xsi:type="dcterms:W3CDTF">2013-09-17T11:12:54Z</dcterms:created>
  <dcterms:modified xsi:type="dcterms:W3CDTF">2013-09-18T11:44:17Z</dcterms:modified>
</cp:coreProperties>
</file>