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16.9.2013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16.9.2013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16.9.2013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16.9.2013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16.9.2013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16.9.2013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16.9.2013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16.9.2013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16.9.2013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16.9.2013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16.9.2013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16.9.2013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nyt.fi/20130614-aeaenestae-aersyttaevin-pyoeraeilijae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i-FI" sz="2800" dirty="0" err="1" smtClean="0">
                <a:solidFill>
                  <a:srgbClr val="FF3300"/>
                </a:solidFill>
                <a:latin typeface="SWRomns" panose="00000400000000000000" pitchFamily="2" charset="0"/>
              </a:rPr>
              <a:t>Signposts</a:t>
            </a:r>
            <a:r>
              <a:rPr lang="fi-FI" sz="2800" dirty="0" smtClean="0">
                <a:solidFill>
                  <a:srgbClr val="FF3300"/>
                </a:solidFill>
                <a:latin typeface="SWRomns" panose="00000400000000000000" pitchFamily="2" charset="0"/>
              </a:rPr>
              <a:t> and </a:t>
            </a:r>
            <a:r>
              <a:rPr lang="fi-FI" sz="2800" dirty="0" err="1" smtClean="0">
                <a:solidFill>
                  <a:srgbClr val="FF3300"/>
                </a:solidFill>
                <a:latin typeface="SWRomns" panose="00000400000000000000" pitchFamily="2" charset="0"/>
              </a:rPr>
              <a:t>traffic</a:t>
            </a:r>
            <a:r>
              <a:rPr lang="fi-FI" sz="2800" dirty="0" smtClean="0">
                <a:solidFill>
                  <a:srgbClr val="FF3300"/>
                </a:solidFill>
                <a:latin typeface="SWRomns" panose="00000400000000000000" pitchFamily="2" charset="0"/>
              </a:rPr>
              <a:t> </a:t>
            </a:r>
            <a:r>
              <a:rPr lang="fi-FI" sz="2800" dirty="0" err="1" smtClean="0">
                <a:solidFill>
                  <a:srgbClr val="FF3300"/>
                </a:solidFill>
                <a:latin typeface="SWRomns" panose="00000400000000000000" pitchFamily="2" charset="0"/>
              </a:rPr>
              <a:t>signs</a:t>
            </a:r>
            <a:r>
              <a:rPr lang="fi-FI" sz="2800" dirty="0" smtClean="0">
                <a:solidFill>
                  <a:srgbClr val="FF3300"/>
                </a:solidFill>
                <a:latin typeface="SWRomns" panose="00000400000000000000" pitchFamily="2" charset="0"/>
              </a:rPr>
              <a:t/>
            </a:r>
            <a:br>
              <a:rPr lang="fi-FI" sz="2800" dirty="0" smtClean="0">
                <a:solidFill>
                  <a:srgbClr val="FF3300"/>
                </a:solidFill>
                <a:latin typeface="SWRomns" panose="00000400000000000000" pitchFamily="2" charset="0"/>
              </a:rPr>
            </a:br>
            <a:r>
              <a:rPr lang="fi-FI" sz="2800" dirty="0" smtClean="0">
                <a:solidFill>
                  <a:srgbClr val="FF3300"/>
                </a:solidFill>
                <a:latin typeface="SWRomns" panose="00000400000000000000" pitchFamily="2" charset="0"/>
              </a:rPr>
              <a:t>&amp;</a:t>
            </a:r>
            <a:br>
              <a:rPr lang="fi-FI" sz="2800" dirty="0" smtClean="0">
                <a:solidFill>
                  <a:srgbClr val="FF3300"/>
                </a:solidFill>
                <a:latin typeface="SWRomns" panose="00000400000000000000" pitchFamily="2" charset="0"/>
              </a:rPr>
            </a:br>
            <a:r>
              <a:rPr lang="fi-FI" sz="2800" dirty="0" err="1" smtClean="0">
                <a:solidFill>
                  <a:srgbClr val="FF3300"/>
                </a:solidFill>
                <a:latin typeface="SWRomns" panose="00000400000000000000" pitchFamily="2" charset="0"/>
              </a:rPr>
              <a:t>Bicyclists</a:t>
            </a:r>
            <a:r>
              <a:rPr lang="fi-FI" sz="2800" dirty="0" smtClean="0">
                <a:solidFill>
                  <a:srgbClr val="FF3300"/>
                </a:solidFill>
                <a:latin typeface="SWRomns" panose="00000400000000000000" pitchFamily="2" charset="0"/>
              </a:rPr>
              <a:t>: </a:t>
            </a:r>
            <a:r>
              <a:rPr lang="fi-FI" sz="2800" dirty="0" err="1" smtClean="0">
                <a:solidFill>
                  <a:srgbClr val="FF3300"/>
                </a:solidFill>
                <a:latin typeface="SWRomns" panose="00000400000000000000" pitchFamily="2" charset="0"/>
              </a:rPr>
              <a:t>manners</a:t>
            </a:r>
            <a:r>
              <a:rPr lang="fi-FI" sz="2800" dirty="0">
                <a:solidFill>
                  <a:srgbClr val="FF3300"/>
                </a:solidFill>
                <a:latin typeface="SWRomns" panose="00000400000000000000" pitchFamily="2" charset="0"/>
              </a:rPr>
              <a:t> </a:t>
            </a:r>
            <a:r>
              <a:rPr lang="fi-FI" sz="2800" dirty="0" smtClean="0">
                <a:solidFill>
                  <a:srgbClr val="FF3300"/>
                </a:solidFill>
                <a:latin typeface="SWRomns" panose="00000400000000000000" pitchFamily="2" charset="0"/>
              </a:rPr>
              <a:t>and </a:t>
            </a:r>
            <a:r>
              <a:rPr lang="fi-FI" sz="2800" dirty="0" err="1" smtClean="0">
                <a:solidFill>
                  <a:srgbClr val="FF3300"/>
                </a:solidFill>
                <a:latin typeface="SWRomns" panose="00000400000000000000" pitchFamily="2" charset="0"/>
              </a:rPr>
              <a:t>behaviour</a:t>
            </a:r>
            <a:endParaRPr lang="fi-FI" sz="2800" dirty="0">
              <a:solidFill>
                <a:srgbClr val="FF3300"/>
              </a:solidFill>
              <a:latin typeface="SWRomns" panose="000004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725144"/>
            <a:ext cx="6400800" cy="1752600"/>
          </a:xfrm>
        </p:spPr>
        <p:txBody>
          <a:bodyPr>
            <a:normAutofit/>
          </a:bodyPr>
          <a:lstStyle/>
          <a:p>
            <a:r>
              <a:rPr lang="fi-FI" sz="1800" dirty="0" smtClean="0">
                <a:latin typeface="SWRomns" panose="00000400000000000000" pitchFamily="2" charset="0"/>
              </a:rPr>
              <a:t>Jenny Haapasaari</a:t>
            </a:r>
          </a:p>
          <a:p>
            <a:r>
              <a:rPr lang="fi-FI" sz="1800" dirty="0" smtClean="0">
                <a:latin typeface="SWRomns" panose="00000400000000000000" pitchFamily="2" charset="0"/>
              </a:rPr>
              <a:t>Peppi Hiidenkari</a:t>
            </a:r>
          </a:p>
          <a:p>
            <a:r>
              <a:rPr lang="fi-FI" sz="1800" dirty="0" smtClean="0">
                <a:latin typeface="SWRomns" panose="00000400000000000000" pitchFamily="2" charset="0"/>
              </a:rPr>
              <a:t>Sonja Lepistö</a:t>
            </a:r>
            <a:endParaRPr lang="fi-FI" sz="1800" dirty="0">
              <a:latin typeface="SWRomns" panose="000004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 rot="5400000">
            <a:off x="4374231" y="-4374232"/>
            <a:ext cx="395537" cy="9144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Rectangle 5"/>
          <p:cNvSpPr/>
          <p:nvPr/>
        </p:nvSpPr>
        <p:spPr>
          <a:xfrm>
            <a:off x="-1" y="395537"/>
            <a:ext cx="9144001" cy="441175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08720" y="352161"/>
            <a:ext cx="8229600" cy="1143000"/>
          </a:xfrm>
        </p:spPr>
        <p:txBody>
          <a:bodyPr>
            <a:normAutofit/>
          </a:bodyPr>
          <a:lstStyle/>
          <a:p>
            <a:r>
              <a:rPr lang="fi-FI" sz="4000" dirty="0" err="1" smtClean="0">
                <a:solidFill>
                  <a:srgbClr val="FF3300"/>
                </a:solidFill>
                <a:latin typeface="SWRomns" panose="00000400000000000000" pitchFamily="2" charset="0"/>
              </a:rPr>
              <a:t>Signposts</a:t>
            </a:r>
            <a:endParaRPr lang="fi-FI" sz="4000" dirty="0">
              <a:solidFill>
                <a:srgbClr val="FF3300"/>
              </a:solidFill>
              <a:latin typeface="SWRomns" panose="00000400000000000000" pitchFamily="2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149080"/>
            <a:ext cx="3308185" cy="24811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32656"/>
            <a:ext cx="2698383" cy="35978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695473" y="4293096"/>
            <a:ext cx="46085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>
                <a:latin typeface="SWRomns" panose="00000400000000000000" pitchFamily="2" charset="0"/>
              </a:rPr>
              <a:t>Signposts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are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typically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too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high</a:t>
            </a:r>
            <a:r>
              <a:rPr lang="fi-FI" dirty="0">
                <a:latin typeface="SWRomns" panose="00000400000000000000" pitchFamily="2" charset="0"/>
              </a:rPr>
              <a:t> </a:t>
            </a:r>
            <a:r>
              <a:rPr lang="fi-FI" dirty="0" smtClean="0">
                <a:latin typeface="SWRomns" panose="00000400000000000000" pitchFamily="2" charset="0"/>
              </a:rPr>
              <a:t>and the </a:t>
            </a:r>
            <a:r>
              <a:rPr lang="fi-FI" dirty="0" err="1" smtClean="0">
                <a:latin typeface="SWRomns" panose="00000400000000000000" pitchFamily="2" charset="0"/>
              </a:rPr>
              <a:t>font</a:t>
            </a:r>
            <a:r>
              <a:rPr lang="fi-FI" dirty="0" smtClean="0">
                <a:latin typeface="SWRomns" panose="00000400000000000000" pitchFamily="2" charset="0"/>
              </a:rPr>
              <a:t> is </a:t>
            </a:r>
            <a:r>
              <a:rPr lang="fi-FI" dirty="0" err="1" smtClean="0">
                <a:latin typeface="SWRomns" panose="00000400000000000000" pitchFamily="2" charset="0"/>
              </a:rPr>
              <a:t>too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small</a:t>
            </a:r>
            <a:r>
              <a:rPr lang="fi-FI" dirty="0" smtClean="0">
                <a:latin typeface="SWRomns" panose="00000400000000000000" pitchFamily="2" charset="0"/>
              </a:rPr>
              <a:t>. </a:t>
            </a:r>
            <a:r>
              <a:rPr lang="fi-FI" dirty="0" err="1" smtClean="0">
                <a:latin typeface="SWRomns" panose="00000400000000000000" pitchFamily="2" charset="0"/>
              </a:rPr>
              <a:t>When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you’re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cycling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too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fast</a:t>
            </a:r>
            <a:r>
              <a:rPr lang="fi-FI" dirty="0" smtClean="0">
                <a:latin typeface="SWRomns" panose="00000400000000000000" pitchFamily="2" charset="0"/>
              </a:rPr>
              <a:t>, </a:t>
            </a:r>
            <a:r>
              <a:rPr lang="fi-FI" dirty="0" err="1" smtClean="0">
                <a:latin typeface="SWRomns" panose="00000400000000000000" pitchFamily="2" charset="0"/>
              </a:rPr>
              <a:t>it’s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impossible</a:t>
            </a:r>
            <a:r>
              <a:rPr lang="fi-FI" dirty="0" smtClean="0">
                <a:latin typeface="SWRomns" panose="00000400000000000000" pitchFamily="2" charset="0"/>
              </a:rPr>
              <a:t> to </a:t>
            </a:r>
            <a:r>
              <a:rPr lang="fi-FI" dirty="0" err="1" smtClean="0">
                <a:latin typeface="SWRomns" panose="00000400000000000000" pitchFamily="2" charset="0"/>
              </a:rPr>
              <a:t>perceive</a:t>
            </a:r>
            <a:r>
              <a:rPr lang="fi-FI" dirty="0" smtClean="0">
                <a:latin typeface="SWRomns" panose="00000400000000000000" pitchFamily="2" charset="0"/>
              </a:rPr>
              <a:t> the </a:t>
            </a:r>
            <a:r>
              <a:rPr lang="fi-FI" dirty="0" err="1" smtClean="0">
                <a:latin typeface="SWRomns" panose="00000400000000000000" pitchFamily="2" charset="0"/>
              </a:rPr>
              <a:t>information</a:t>
            </a:r>
            <a:r>
              <a:rPr lang="fi-FI" dirty="0" smtClean="0">
                <a:latin typeface="SWRomns" panose="00000400000000000000" pitchFamily="2" charset="0"/>
              </a:rPr>
              <a:t>.</a:t>
            </a:r>
          </a:p>
          <a:p>
            <a:endParaRPr lang="fi-FI" dirty="0"/>
          </a:p>
          <a:p>
            <a:endParaRPr lang="fi-FI" dirty="0"/>
          </a:p>
        </p:txBody>
      </p:sp>
      <p:sp>
        <p:nvSpPr>
          <p:cNvPr id="12" name="TextBox 11"/>
          <p:cNvSpPr txBox="1"/>
          <p:nvPr/>
        </p:nvSpPr>
        <p:spPr>
          <a:xfrm>
            <a:off x="695473" y="1827450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>
                <a:latin typeface="SWRomns" panose="00000400000000000000" pitchFamily="2" charset="0"/>
              </a:rPr>
              <a:t>Two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or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three</a:t>
            </a:r>
            <a:r>
              <a:rPr lang="fi-FI" dirty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colored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signs</a:t>
            </a:r>
            <a:r>
              <a:rPr lang="fi-FI" dirty="0" smtClean="0">
                <a:latin typeface="SWRomns" panose="00000400000000000000" pitchFamily="2" charset="0"/>
              </a:rPr>
              <a:t> and </a:t>
            </a:r>
            <a:r>
              <a:rPr lang="fi-FI" dirty="0" err="1" smtClean="0">
                <a:latin typeface="SWRomns" panose="00000400000000000000" pitchFamily="2" charset="0"/>
              </a:rPr>
              <a:t>simple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symbols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are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very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clear</a:t>
            </a:r>
            <a:r>
              <a:rPr lang="fi-FI" dirty="0" smtClean="0">
                <a:latin typeface="SWRomns" panose="00000400000000000000" pitchFamily="2" charset="0"/>
              </a:rPr>
              <a:t> to </a:t>
            </a:r>
            <a:r>
              <a:rPr lang="fi-FI" dirty="0" err="1" smtClean="0">
                <a:latin typeface="SWRomns" panose="00000400000000000000" pitchFamily="2" charset="0"/>
              </a:rPr>
              <a:t>understand</a:t>
            </a:r>
            <a:r>
              <a:rPr lang="fi-FI" dirty="0" smtClean="0">
                <a:latin typeface="SWRomns" panose="00000400000000000000" pitchFamily="2" charset="0"/>
              </a:rPr>
              <a:t>.</a:t>
            </a:r>
            <a:endParaRPr lang="fi-FI" dirty="0">
              <a:latin typeface="SWRomns" panose="00000400000000000000" pitchFamily="2" charset="0"/>
            </a:endParaRPr>
          </a:p>
        </p:txBody>
      </p:sp>
      <p:sp>
        <p:nvSpPr>
          <p:cNvPr id="13" name="Rectangle 12"/>
          <p:cNvSpPr/>
          <p:nvPr/>
        </p:nvSpPr>
        <p:spPr>
          <a:xfrm rot="16200000">
            <a:off x="-3284102" y="3250368"/>
            <a:ext cx="6858000" cy="357262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6780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96752" y="332656"/>
            <a:ext cx="8229600" cy="1143000"/>
          </a:xfrm>
        </p:spPr>
        <p:txBody>
          <a:bodyPr>
            <a:normAutofit/>
          </a:bodyPr>
          <a:lstStyle/>
          <a:p>
            <a:r>
              <a:rPr lang="fi-FI" sz="3200" dirty="0" err="1" smtClean="0">
                <a:solidFill>
                  <a:srgbClr val="FF3300"/>
                </a:solidFill>
                <a:latin typeface="SWRomns" panose="00000400000000000000" pitchFamily="2" charset="0"/>
              </a:rPr>
              <a:t>Traffic</a:t>
            </a:r>
            <a:r>
              <a:rPr lang="fi-FI" sz="3200" dirty="0" smtClean="0">
                <a:solidFill>
                  <a:srgbClr val="FF3300"/>
                </a:solidFill>
                <a:latin typeface="SWRomns" panose="00000400000000000000" pitchFamily="2" charset="0"/>
              </a:rPr>
              <a:t> </a:t>
            </a:r>
            <a:r>
              <a:rPr lang="fi-FI" sz="3200" dirty="0" err="1" smtClean="0">
                <a:solidFill>
                  <a:srgbClr val="FF3300"/>
                </a:solidFill>
                <a:latin typeface="SWRomns" panose="00000400000000000000" pitchFamily="2" charset="0"/>
              </a:rPr>
              <a:t>signs</a:t>
            </a:r>
            <a:endParaRPr lang="fi-FI" sz="3200" dirty="0">
              <a:solidFill>
                <a:srgbClr val="FF3300"/>
              </a:solidFill>
              <a:latin typeface="SWRomns" panose="00000400000000000000" pitchFamily="2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005064"/>
            <a:ext cx="3721708" cy="24811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186" y="260648"/>
            <a:ext cx="4788024" cy="31920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Oval 7"/>
          <p:cNvSpPr/>
          <p:nvPr/>
        </p:nvSpPr>
        <p:spPr>
          <a:xfrm>
            <a:off x="6516216" y="1772816"/>
            <a:ext cx="360040" cy="3437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TextBox 9"/>
          <p:cNvSpPr txBox="1"/>
          <p:nvPr/>
        </p:nvSpPr>
        <p:spPr>
          <a:xfrm>
            <a:off x="460794" y="1436330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>
                <a:latin typeface="SWRomns" panose="00000400000000000000" pitchFamily="2" charset="0"/>
              </a:rPr>
              <a:t>This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sign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warns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about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children</a:t>
            </a:r>
            <a:r>
              <a:rPr lang="fi-FI" dirty="0" smtClean="0">
                <a:latin typeface="SWRomns" panose="00000400000000000000" pitchFamily="2" charset="0"/>
              </a:rPr>
              <a:t>; </a:t>
            </a:r>
            <a:r>
              <a:rPr lang="fi-FI" dirty="0" err="1" smtClean="0">
                <a:latin typeface="SWRomns" panose="00000400000000000000" pitchFamily="2" charset="0"/>
              </a:rPr>
              <a:t>usually</a:t>
            </a:r>
            <a:r>
              <a:rPr lang="fi-FI" dirty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sign</a:t>
            </a:r>
            <a:r>
              <a:rPr lang="fi-FI" dirty="0" smtClean="0">
                <a:latin typeface="SWRomns" panose="00000400000000000000" pitchFamily="2" charset="0"/>
              </a:rPr>
              <a:t> is </a:t>
            </a:r>
            <a:r>
              <a:rPr lang="fi-FI" dirty="0" err="1" smtClean="0">
                <a:latin typeface="SWRomns" panose="00000400000000000000" pitchFamily="2" charset="0"/>
              </a:rPr>
              <a:t>near</a:t>
            </a:r>
            <a:r>
              <a:rPr lang="fi-FI" dirty="0" smtClean="0">
                <a:latin typeface="SWRomns" panose="00000400000000000000" pitchFamily="2" charset="0"/>
              </a:rPr>
              <a:t> of the </a:t>
            </a:r>
            <a:r>
              <a:rPr lang="fi-FI" dirty="0" err="1" smtClean="0">
                <a:latin typeface="SWRomns" panose="00000400000000000000" pitchFamily="2" charset="0"/>
              </a:rPr>
              <a:t>school</a:t>
            </a:r>
            <a:endParaRPr lang="fi-FI" dirty="0">
              <a:latin typeface="SWRomns" panose="00000400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7268" y="4725144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>
                <a:latin typeface="SWRomns" panose="00000400000000000000" pitchFamily="2" charset="0"/>
              </a:rPr>
              <a:t>Crossing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area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near</a:t>
            </a:r>
            <a:r>
              <a:rPr lang="fi-FI" dirty="0" smtClean="0">
                <a:latin typeface="SWRomns" panose="00000400000000000000" pitchFamily="2" charset="0"/>
              </a:rPr>
              <a:t> the </a:t>
            </a:r>
            <a:r>
              <a:rPr lang="fi-FI" dirty="0" err="1" smtClean="0">
                <a:latin typeface="SWRomns" panose="00000400000000000000" pitchFamily="2" charset="0"/>
              </a:rPr>
              <a:t>school</a:t>
            </a:r>
            <a:r>
              <a:rPr lang="fi-FI" dirty="0" smtClean="0">
                <a:latin typeface="SWRomns" panose="00000400000000000000" pitchFamily="2" charset="0"/>
              </a:rPr>
              <a:t>. </a:t>
            </a:r>
            <a:r>
              <a:rPr lang="fi-FI" dirty="0" err="1" smtClean="0">
                <a:latin typeface="SWRomns" panose="00000400000000000000" pitchFamily="2" charset="0"/>
              </a:rPr>
              <a:t>Four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signposts</a:t>
            </a:r>
            <a:r>
              <a:rPr lang="fi-FI" dirty="0" smtClean="0">
                <a:latin typeface="SWRomns" panose="00000400000000000000" pitchFamily="2" charset="0"/>
              </a:rPr>
              <a:t> and </a:t>
            </a:r>
            <a:r>
              <a:rPr lang="fi-FI" dirty="0" err="1" smtClean="0">
                <a:latin typeface="SWRomns" panose="00000400000000000000" pitchFamily="2" charset="0"/>
              </a:rPr>
              <a:t>reflectors</a:t>
            </a:r>
            <a:r>
              <a:rPr lang="fi-FI" dirty="0" smtClean="0">
                <a:latin typeface="SWRomns" panose="00000400000000000000" pitchFamily="2" charset="0"/>
              </a:rPr>
              <a:t> on the </a:t>
            </a:r>
            <a:r>
              <a:rPr lang="fi-FI" dirty="0" err="1" smtClean="0">
                <a:latin typeface="SWRomns" panose="00000400000000000000" pitchFamily="2" charset="0"/>
              </a:rPr>
              <a:t>poles</a:t>
            </a:r>
            <a:r>
              <a:rPr lang="fi-FI" dirty="0" smtClean="0">
                <a:latin typeface="Adobe Garamond Pro" pitchFamily="18" charset="0"/>
              </a:rPr>
              <a:t>.</a:t>
            </a:r>
            <a:endParaRPr lang="fi-FI" dirty="0">
              <a:latin typeface="Adobe Garamond Pro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 rot="16200000">
            <a:off x="-3284102" y="3250368"/>
            <a:ext cx="6858000" cy="357262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5732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-1548680" y="188640"/>
            <a:ext cx="8229600" cy="1143000"/>
          </a:xfrm>
        </p:spPr>
        <p:txBody>
          <a:bodyPr>
            <a:normAutofit/>
          </a:bodyPr>
          <a:lstStyle/>
          <a:p>
            <a:r>
              <a:rPr lang="fi-FI" sz="4000" dirty="0" err="1" smtClean="0">
                <a:solidFill>
                  <a:srgbClr val="FF0000"/>
                </a:solidFill>
                <a:latin typeface="SWRomns" panose="00000400000000000000" pitchFamily="2" charset="0"/>
              </a:rPr>
              <a:t>Traffic</a:t>
            </a:r>
            <a:r>
              <a:rPr lang="fi-FI" sz="4000" dirty="0" smtClean="0">
                <a:solidFill>
                  <a:srgbClr val="FF0000"/>
                </a:solidFill>
                <a:latin typeface="SWRomns" panose="00000400000000000000" pitchFamily="2" charset="0"/>
              </a:rPr>
              <a:t> </a:t>
            </a:r>
            <a:r>
              <a:rPr lang="fi-FI" sz="4000" dirty="0" err="1" smtClean="0">
                <a:solidFill>
                  <a:srgbClr val="FF0000"/>
                </a:solidFill>
                <a:latin typeface="SWRomns" panose="00000400000000000000" pitchFamily="2" charset="0"/>
              </a:rPr>
              <a:t>signs</a:t>
            </a:r>
            <a:endParaRPr lang="fi-FI" sz="4000" dirty="0">
              <a:solidFill>
                <a:srgbClr val="FF0000"/>
              </a:solidFill>
              <a:latin typeface="SWRomns" panose="00000400000000000000" pitchFamily="2" charset="0"/>
            </a:endParaRPr>
          </a:p>
        </p:txBody>
      </p:sp>
      <p:pic>
        <p:nvPicPr>
          <p:cNvPr id="4" name="Sisällön paikkamerkk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836712"/>
            <a:ext cx="3681385" cy="54993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15"/>
          <p:cNvSpPr/>
          <p:nvPr/>
        </p:nvSpPr>
        <p:spPr>
          <a:xfrm rot="16200000">
            <a:off x="-3284102" y="3250368"/>
            <a:ext cx="6858000" cy="357262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Tekstiruutu 5"/>
          <p:cNvSpPr txBox="1"/>
          <p:nvPr/>
        </p:nvSpPr>
        <p:spPr>
          <a:xfrm>
            <a:off x="909703" y="2690335"/>
            <a:ext cx="28803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>
                <a:latin typeface="SWRomns" panose="00000400000000000000" pitchFamily="2" charset="0"/>
              </a:rPr>
              <a:t>Traffic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lights</a:t>
            </a:r>
            <a:r>
              <a:rPr lang="fi-FI" dirty="0" smtClean="0">
                <a:latin typeface="SWRomns" panose="00000400000000000000" pitchFamily="2" charset="0"/>
              </a:rPr>
              <a:t> for </a:t>
            </a:r>
            <a:r>
              <a:rPr lang="fi-FI" dirty="0" err="1" smtClean="0">
                <a:latin typeface="SWRomns" panose="00000400000000000000" pitchFamily="2" charset="0"/>
              </a:rPr>
              <a:t>bicyclers</a:t>
            </a:r>
            <a:r>
              <a:rPr lang="fi-FI" dirty="0" smtClean="0">
                <a:latin typeface="SWRomns" panose="00000400000000000000" pitchFamily="2" charset="0"/>
              </a:rPr>
              <a:t>. </a:t>
            </a:r>
            <a:r>
              <a:rPr lang="fi-FI" dirty="0" err="1" smtClean="0">
                <a:latin typeface="SWRomns" panose="00000400000000000000" pitchFamily="2" charset="0"/>
              </a:rPr>
              <a:t>This</a:t>
            </a:r>
            <a:r>
              <a:rPr lang="fi-FI" dirty="0" smtClean="0">
                <a:latin typeface="SWRomns" panose="00000400000000000000" pitchFamily="2" charset="0"/>
              </a:rPr>
              <a:t> is </a:t>
            </a:r>
            <a:r>
              <a:rPr lang="fi-FI" dirty="0" err="1" smtClean="0">
                <a:latin typeface="SWRomns" panose="00000400000000000000" pitchFamily="2" charset="0"/>
              </a:rPr>
              <a:t>very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useful</a:t>
            </a:r>
            <a:r>
              <a:rPr lang="fi-FI" dirty="0" smtClean="0">
                <a:latin typeface="SWRomns" panose="00000400000000000000" pitchFamily="2" charset="0"/>
              </a:rPr>
              <a:t> and </a:t>
            </a:r>
            <a:r>
              <a:rPr lang="fi-FI" dirty="0" err="1" smtClean="0">
                <a:latin typeface="SWRomns" panose="00000400000000000000" pitchFamily="2" charset="0"/>
              </a:rPr>
              <a:t>practical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specially</a:t>
            </a:r>
            <a:r>
              <a:rPr lang="fi-FI" dirty="0" smtClean="0">
                <a:latin typeface="SWRomns" panose="00000400000000000000" pitchFamily="2" charset="0"/>
              </a:rPr>
              <a:t> in the center </a:t>
            </a:r>
            <a:r>
              <a:rPr lang="fi-FI" dirty="0" err="1" smtClean="0">
                <a:latin typeface="SWRomns" panose="00000400000000000000" pitchFamily="2" charset="0"/>
              </a:rPr>
              <a:t>area</a:t>
            </a:r>
            <a:r>
              <a:rPr lang="fi-FI" dirty="0" smtClean="0">
                <a:latin typeface="SWRomns" panose="00000400000000000000" pitchFamily="2" charset="0"/>
              </a:rPr>
              <a:t>.</a:t>
            </a:r>
            <a:endParaRPr lang="fi-FI" dirty="0">
              <a:latin typeface="SWRomns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177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-1490814" y="332656"/>
            <a:ext cx="8229600" cy="1143000"/>
          </a:xfrm>
        </p:spPr>
        <p:txBody>
          <a:bodyPr>
            <a:normAutofit/>
          </a:bodyPr>
          <a:lstStyle/>
          <a:p>
            <a:r>
              <a:rPr lang="fi-FI" sz="4000" dirty="0" err="1" smtClean="0">
                <a:solidFill>
                  <a:srgbClr val="FF3300"/>
                </a:solidFill>
                <a:latin typeface="SWRomns" panose="00000400000000000000" pitchFamily="2" charset="0"/>
              </a:rPr>
              <a:t>Traffic</a:t>
            </a:r>
            <a:r>
              <a:rPr lang="fi-FI" sz="4000" dirty="0" smtClean="0">
                <a:solidFill>
                  <a:srgbClr val="FF3300"/>
                </a:solidFill>
                <a:latin typeface="SWRomns" panose="00000400000000000000" pitchFamily="2" charset="0"/>
              </a:rPr>
              <a:t> </a:t>
            </a:r>
            <a:r>
              <a:rPr lang="fi-FI" sz="4000" dirty="0" err="1" smtClean="0">
                <a:solidFill>
                  <a:srgbClr val="FF3300"/>
                </a:solidFill>
                <a:latin typeface="SWRomns" panose="00000400000000000000" pitchFamily="2" charset="0"/>
              </a:rPr>
              <a:t>signs</a:t>
            </a:r>
            <a:endParaRPr lang="fi-FI" sz="4000" dirty="0">
              <a:solidFill>
                <a:srgbClr val="FF3300"/>
              </a:solidFill>
              <a:latin typeface="SWRomns" panose="00000400000000000000" pitchFamily="2" charset="0"/>
            </a:endParaRPr>
          </a:p>
        </p:txBody>
      </p:sp>
      <p:sp>
        <p:nvSpPr>
          <p:cNvPr id="4" name="Rectangle 15"/>
          <p:cNvSpPr/>
          <p:nvPr/>
        </p:nvSpPr>
        <p:spPr>
          <a:xfrm rot="16200000">
            <a:off x="-3284102" y="3250368"/>
            <a:ext cx="6858000" cy="357262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730032"/>
            <a:ext cx="3613493" cy="53979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kstiruutu 6"/>
          <p:cNvSpPr txBox="1"/>
          <p:nvPr/>
        </p:nvSpPr>
        <p:spPr>
          <a:xfrm>
            <a:off x="755576" y="2276872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>
                <a:latin typeface="SWRomns" panose="00000400000000000000" pitchFamily="2" charset="0"/>
              </a:rPr>
              <a:t>Pedestrian</a:t>
            </a:r>
            <a:r>
              <a:rPr lang="fi-FI" dirty="0" smtClean="0">
                <a:latin typeface="SWRomns" panose="00000400000000000000" pitchFamily="2" charset="0"/>
              </a:rPr>
              <a:t> and </a:t>
            </a:r>
            <a:r>
              <a:rPr lang="fi-FI" dirty="0" err="1" smtClean="0">
                <a:latin typeface="SWRomns" panose="00000400000000000000" pitchFamily="2" charset="0"/>
              </a:rPr>
              <a:t>cycle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path</a:t>
            </a:r>
            <a:r>
              <a:rPr lang="fi-FI" dirty="0" smtClean="0">
                <a:latin typeface="SWRomns" panose="00000400000000000000" pitchFamily="2" charset="0"/>
              </a:rPr>
              <a:t> is </a:t>
            </a:r>
            <a:r>
              <a:rPr lang="fi-FI" dirty="0" err="1" smtClean="0">
                <a:latin typeface="SWRomns" panose="00000400000000000000" pitchFamily="2" charset="0"/>
              </a:rPr>
              <a:t>separated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by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increased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paving</a:t>
            </a:r>
            <a:r>
              <a:rPr lang="fi-FI" dirty="0" smtClean="0">
                <a:latin typeface="SWRomns" panose="00000400000000000000" pitchFamily="2" charset="0"/>
              </a:rPr>
              <a:t>. </a:t>
            </a:r>
            <a:r>
              <a:rPr lang="fi-FI" dirty="0" err="1" smtClean="0">
                <a:latin typeface="SWRomns" panose="00000400000000000000" pitchFamily="2" charset="0"/>
              </a:rPr>
              <a:t>Safer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than</a:t>
            </a:r>
            <a:r>
              <a:rPr lang="fi-FI" dirty="0" smtClean="0">
                <a:latin typeface="SWRomns" panose="00000400000000000000" pitchFamily="2" charset="0"/>
              </a:rPr>
              <a:t> just </a:t>
            </a:r>
            <a:r>
              <a:rPr lang="fi-FI" dirty="0" err="1" smtClean="0">
                <a:latin typeface="SWRomns" panose="00000400000000000000" pitchFamily="2" charset="0"/>
              </a:rPr>
              <a:t>painted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line</a:t>
            </a:r>
            <a:r>
              <a:rPr lang="fi-FI" dirty="0" smtClean="0">
                <a:latin typeface="SWRomns" panose="00000400000000000000" pitchFamily="2" charset="0"/>
              </a:rPr>
              <a:t>.</a:t>
            </a:r>
            <a:endParaRPr lang="fi-FI" dirty="0">
              <a:latin typeface="SWRomns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818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516" y="4653136"/>
            <a:ext cx="3661483" cy="203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600" dirty="0" err="1" smtClean="0">
                <a:solidFill>
                  <a:srgbClr val="FF3300"/>
                </a:solidFill>
                <a:latin typeface="SWRomns" panose="00000400000000000000" pitchFamily="2" charset="0"/>
              </a:rPr>
              <a:t>Behaviour</a:t>
            </a:r>
            <a:r>
              <a:rPr lang="fi-FI" sz="3600" dirty="0" smtClean="0">
                <a:solidFill>
                  <a:srgbClr val="FF3300"/>
                </a:solidFill>
                <a:latin typeface="SWRomns" panose="00000400000000000000" pitchFamily="2" charset="0"/>
              </a:rPr>
              <a:t> &amp; </a:t>
            </a:r>
            <a:r>
              <a:rPr lang="fi-FI" sz="3600" dirty="0" err="1" smtClean="0">
                <a:solidFill>
                  <a:srgbClr val="FF3300"/>
                </a:solidFill>
                <a:latin typeface="SWRomns" panose="00000400000000000000" pitchFamily="2" charset="0"/>
              </a:rPr>
              <a:t>manners</a:t>
            </a:r>
            <a:endParaRPr lang="fi-FI" sz="3600" dirty="0">
              <a:solidFill>
                <a:srgbClr val="FF3300"/>
              </a:solidFill>
              <a:latin typeface="SWRomns" panose="000004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i-FI" sz="1800" dirty="0" err="1" smtClean="0">
                <a:latin typeface="SWRomns" panose="00000400000000000000" pitchFamily="2" charset="0"/>
              </a:rPr>
              <a:t>Often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danger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situations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arise</a:t>
            </a:r>
            <a:r>
              <a:rPr lang="fi-FI" sz="1800" dirty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because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people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doesn’t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ring</a:t>
            </a:r>
            <a:r>
              <a:rPr lang="fi-FI" sz="1800" dirty="0" smtClean="0">
                <a:latin typeface="SWRomns" panose="00000400000000000000" pitchFamily="2" charset="0"/>
              </a:rPr>
              <a:t> the </a:t>
            </a:r>
            <a:r>
              <a:rPr lang="fi-FI" sz="1800" dirty="0" err="1" smtClean="0">
                <a:latin typeface="SWRomns" panose="00000400000000000000" pitchFamily="2" charset="0"/>
              </a:rPr>
              <a:t>bell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or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they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don’t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even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have</a:t>
            </a:r>
            <a:r>
              <a:rPr lang="fi-FI" sz="1800" dirty="0" smtClean="0">
                <a:latin typeface="SWRomns" panose="00000400000000000000" pitchFamily="2" charset="0"/>
              </a:rPr>
              <a:t> it.</a:t>
            </a:r>
          </a:p>
          <a:p>
            <a:pPr marL="0" indent="0">
              <a:buNone/>
            </a:pPr>
            <a:endParaRPr lang="fi-FI" sz="1800" dirty="0">
              <a:latin typeface="SWRomns" panose="00000400000000000000" pitchFamily="2" charset="0"/>
            </a:endParaRPr>
          </a:p>
          <a:p>
            <a:pPr marL="0" indent="0">
              <a:buNone/>
            </a:pPr>
            <a:r>
              <a:rPr lang="fi-FI" sz="1800" dirty="0" err="1" smtClean="0">
                <a:latin typeface="SWRomns" panose="00000400000000000000" pitchFamily="2" charset="0"/>
              </a:rPr>
              <a:t>Sometimes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passing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causes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danger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when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it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happens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from</a:t>
            </a:r>
            <a:r>
              <a:rPr lang="fi-FI" sz="1800" dirty="0" smtClean="0">
                <a:latin typeface="SWRomns" panose="00000400000000000000" pitchFamily="2" charset="0"/>
              </a:rPr>
              <a:t> the </a:t>
            </a:r>
            <a:r>
              <a:rPr lang="fi-FI" sz="1800" dirty="0" err="1" smtClean="0">
                <a:latin typeface="SWRomns" panose="00000400000000000000" pitchFamily="2" charset="0"/>
              </a:rPr>
              <a:t>wrong</a:t>
            </a:r>
            <a:r>
              <a:rPr lang="fi-FI" sz="1800" dirty="0" smtClean="0">
                <a:latin typeface="SWRomns" panose="00000400000000000000" pitchFamily="2" charset="0"/>
              </a:rPr>
              <a:t> side of the </a:t>
            </a:r>
            <a:r>
              <a:rPr lang="fi-FI" sz="1800" dirty="0" err="1" smtClean="0">
                <a:latin typeface="SWRomns" panose="00000400000000000000" pitchFamily="2" charset="0"/>
              </a:rPr>
              <a:t>road</a:t>
            </a:r>
            <a:r>
              <a:rPr lang="fi-FI" sz="1800" dirty="0" smtClean="0">
                <a:latin typeface="SWRomns" panose="00000400000000000000" pitchFamily="2" charset="0"/>
              </a:rPr>
              <a:t>.</a:t>
            </a:r>
          </a:p>
          <a:p>
            <a:pPr marL="0" indent="0">
              <a:buNone/>
            </a:pPr>
            <a:endParaRPr lang="fi-FI" sz="1800" dirty="0">
              <a:latin typeface="SWRomns" panose="00000400000000000000" pitchFamily="2" charset="0"/>
            </a:endParaRPr>
          </a:p>
          <a:p>
            <a:pPr marL="0" indent="0">
              <a:buNone/>
            </a:pPr>
            <a:r>
              <a:rPr lang="fi-FI" sz="1800" dirty="0" err="1" smtClean="0">
                <a:latin typeface="SWRomns" panose="00000400000000000000" pitchFamily="2" charset="0"/>
              </a:rPr>
              <a:t>Usually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too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high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speed</a:t>
            </a:r>
            <a:r>
              <a:rPr lang="fi-FI" sz="1800" dirty="0" smtClean="0">
                <a:latin typeface="SWRomns" panose="00000400000000000000" pitchFamily="2" charset="0"/>
              </a:rPr>
              <a:t> in the city </a:t>
            </a:r>
            <a:r>
              <a:rPr lang="fi-FI" sz="1800" dirty="0" err="1" smtClean="0">
                <a:latin typeface="SWRomns" panose="00000400000000000000" pitchFamily="2" charset="0"/>
              </a:rPr>
              <a:t>area</a:t>
            </a:r>
            <a:r>
              <a:rPr lang="fi-FI" sz="1800" dirty="0" smtClean="0">
                <a:latin typeface="SWRomns" panose="00000400000000000000" pitchFamily="2" charset="0"/>
              </a:rPr>
              <a:t>. </a:t>
            </a:r>
            <a:r>
              <a:rPr lang="fi-FI" sz="1800" dirty="0" err="1" smtClean="0">
                <a:latin typeface="SWRomns" panose="00000400000000000000" pitchFamily="2" charset="0"/>
              </a:rPr>
              <a:t>Causes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danger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situations</a:t>
            </a:r>
            <a:r>
              <a:rPr lang="fi-FI" sz="1800" dirty="0" smtClean="0">
                <a:latin typeface="SWRomns" panose="00000400000000000000" pitchFamily="2" charset="0"/>
              </a:rPr>
              <a:t>!</a:t>
            </a:r>
          </a:p>
          <a:p>
            <a:pPr marL="0" indent="0">
              <a:buNone/>
            </a:pPr>
            <a:endParaRPr lang="fi-FI" sz="1800" dirty="0">
              <a:latin typeface="SWRomns" panose="00000400000000000000" pitchFamily="2" charset="0"/>
            </a:endParaRPr>
          </a:p>
          <a:p>
            <a:pPr marL="0" indent="0">
              <a:buNone/>
            </a:pPr>
            <a:r>
              <a:rPr lang="fi-FI" sz="1800" dirty="0" err="1" smtClean="0">
                <a:latin typeface="SWRomns" panose="00000400000000000000" pitchFamily="2" charset="0"/>
              </a:rPr>
              <a:t>Often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people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cycle</a:t>
            </a:r>
            <a:r>
              <a:rPr lang="fi-FI" sz="1800" dirty="0" smtClean="0">
                <a:latin typeface="SWRomns" panose="00000400000000000000" pitchFamily="2" charset="0"/>
              </a:rPr>
              <a:t> on the </a:t>
            </a:r>
            <a:r>
              <a:rPr lang="fi-FI" sz="1800" dirty="0" err="1" smtClean="0">
                <a:latin typeface="SWRomns" panose="00000400000000000000" pitchFamily="2" charset="0"/>
              </a:rPr>
              <a:t>pedestrian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lane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because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they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doesn’t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dare</a:t>
            </a:r>
            <a:r>
              <a:rPr lang="fi-FI" sz="1800" dirty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cycle</a:t>
            </a:r>
            <a:r>
              <a:rPr lang="fi-FI" sz="1800" dirty="0" smtClean="0">
                <a:latin typeface="SWRomns" panose="00000400000000000000" pitchFamily="2" charset="0"/>
              </a:rPr>
              <a:t> on the </a:t>
            </a:r>
            <a:r>
              <a:rPr lang="fi-FI" sz="1800" dirty="0" err="1" smtClean="0">
                <a:latin typeface="SWRomns" panose="00000400000000000000" pitchFamily="2" charset="0"/>
              </a:rPr>
              <a:t>motor</a:t>
            </a:r>
            <a:r>
              <a:rPr lang="fi-FI" sz="1800" dirty="0" smtClean="0">
                <a:latin typeface="SWRomns" panose="00000400000000000000" pitchFamily="2" charset="0"/>
              </a:rPr>
              <a:t> </a:t>
            </a:r>
            <a:r>
              <a:rPr lang="fi-FI" sz="1800" dirty="0" err="1" smtClean="0">
                <a:latin typeface="SWRomns" panose="00000400000000000000" pitchFamily="2" charset="0"/>
              </a:rPr>
              <a:t>road</a:t>
            </a:r>
            <a:r>
              <a:rPr lang="fi-FI" sz="1800" dirty="0" smtClean="0">
                <a:latin typeface="SWRomns" panose="00000400000000000000" pitchFamily="2" charset="0"/>
              </a:rPr>
              <a:t>.</a:t>
            </a:r>
          </a:p>
          <a:p>
            <a:pPr marL="0" indent="0">
              <a:buNone/>
            </a:pPr>
            <a:endParaRPr lang="fi-FI" sz="2000" dirty="0" smtClean="0">
              <a:latin typeface="Adobe Garamond Pro" pitchFamily="18" charset="0"/>
            </a:endParaRPr>
          </a:p>
          <a:p>
            <a:pPr marL="0" indent="0">
              <a:buNone/>
            </a:pPr>
            <a:endParaRPr lang="fi-FI" sz="2000" dirty="0" smtClean="0">
              <a:latin typeface="Adobe Garamond Pro" pitchFamily="18" charset="0"/>
            </a:endParaRPr>
          </a:p>
          <a:p>
            <a:pPr marL="0" indent="0">
              <a:buNone/>
            </a:pPr>
            <a:r>
              <a:rPr lang="fi-FI" sz="1600" dirty="0">
                <a:hlinkClick r:id="rId3"/>
              </a:rPr>
              <a:t>http://nyt.fi/20130614-aeaenestae-aersyttaevin-pyoeraeilijae/</a:t>
            </a:r>
            <a:endParaRPr lang="fi-FI" sz="1600" dirty="0">
              <a:latin typeface="Adobe Garamond Pro" pitchFamily="18" charset="0"/>
            </a:endParaRPr>
          </a:p>
          <a:p>
            <a:pPr marL="0" indent="0">
              <a:buNone/>
            </a:pPr>
            <a:endParaRPr lang="fi-FI" sz="2000" dirty="0" smtClean="0">
              <a:latin typeface="Adobe Garamond Pro" pitchFamily="18" charset="0"/>
            </a:endParaRPr>
          </a:p>
          <a:p>
            <a:pPr marL="0" indent="0">
              <a:buNone/>
            </a:pPr>
            <a:endParaRPr lang="fi-FI" sz="2000" dirty="0" smtClean="0">
              <a:latin typeface="Adobe Garamond Pro" pitchFamily="18" charset="0"/>
            </a:endParaRPr>
          </a:p>
          <a:p>
            <a:pPr marL="0" indent="0">
              <a:buNone/>
            </a:pPr>
            <a:endParaRPr lang="fi-FI" sz="2000" dirty="0" smtClean="0"/>
          </a:p>
          <a:p>
            <a:pPr marL="0" indent="0">
              <a:buNone/>
            </a:pPr>
            <a:endParaRPr lang="fi-FI" sz="2000" dirty="0"/>
          </a:p>
        </p:txBody>
      </p:sp>
      <p:sp>
        <p:nvSpPr>
          <p:cNvPr id="5" name="Rectangle 4"/>
          <p:cNvSpPr/>
          <p:nvPr/>
        </p:nvSpPr>
        <p:spPr>
          <a:xfrm rot="16200000">
            <a:off x="-3284102" y="3250368"/>
            <a:ext cx="6858000" cy="357262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84305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88182448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79</TotalTime>
  <Words>185</Words>
  <Application>Microsoft Office PowerPoint</Application>
  <PresentationFormat>Näytössä katseltava diaesitys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7</vt:i4>
      </vt:variant>
    </vt:vector>
  </HeadingPairs>
  <TitlesOfParts>
    <vt:vector size="8" baseType="lpstr">
      <vt:lpstr>Blank</vt:lpstr>
      <vt:lpstr>Signposts and traffic signs &amp; Bicyclists: manners and behaviour</vt:lpstr>
      <vt:lpstr>Signposts</vt:lpstr>
      <vt:lpstr>Traffic signs</vt:lpstr>
      <vt:lpstr>Traffic signs</vt:lpstr>
      <vt:lpstr>Traffic signs</vt:lpstr>
      <vt:lpstr>Behaviour &amp; manners</vt:lpstr>
      <vt:lpstr>PowerPoint-esitys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Signposts and traffic signs &amp; Bicyclists: manners and behaviour</dc:title>
  <dc:creator>Administrator</dc:creator>
  <cp:lastModifiedBy>Jenny</cp:lastModifiedBy>
  <cp:revision>9</cp:revision>
  <dcterms:created xsi:type="dcterms:W3CDTF">2013-09-10T07:22:41Z</dcterms:created>
  <dcterms:modified xsi:type="dcterms:W3CDTF">2013-09-16T05:29:16Z</dcterms:modified>
</cp:coreProperties>
</file>