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2" d="100"/>
          <a:sy n="182" d="100"/>
        </p:scale>
        <p:origin x="-33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858244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03825" y="1524000"/>
            <a:ext cx="7149599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 sz="60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kahdet markkinat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0" y="0"/>
            <a:ext cx="9144000" cy="1068000"/>
          </a:xfrm>
          <a:prstGeom prst="rect">
            <a:avLst/>
          </a:prstGeom>
          <a:solidFill>
            <a:srgbClr val="FF894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 rot="-530">
            <a:off x="651624" y="1188599"/>
            <a:ext cx="5830500" cy="61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1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Lehtiautomaatti  Tukholmassa tulostaa haluamasi lehden paikan päällä 2 minuutissa. Tällä hetkellä valikoimassa jopa 200 lehteä!</a:t>
            </a:r>
          </a:p>
        </p:txBody>
      </p:sp>
      <p:sp>
        <p:nvSpPr>
          <p:cNvPr id="88" name="Shape 88"/>
          <p:cNvSpPr/>
          <p:nvPr/>
        </p:nvSpPr>
        <p:spPr>
          <a:xfrm>
            <a:off x="3927425" y="2048125"/>
            <a:ext cx="4729224" cy="26652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9" name="Shape 89"/>
          <p:cNvSpPr txBox="1"/>
          <p:nvPr/>
        </p:nvSpPr>
        <p:spPr>
          <a:xfrm>
            <a:off x="628725" y="1905500"/>
            <a:ext cx="2972100" cy="295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 i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- n. 60% ympäristöystävällisempi vaihtoehto verrattuna perinteisiin paino- ja jakelumenetelmiin</a:t>
            </a:r>
          </a:p>
          <a:p>
            <a:endParaRPr lang="en-GB" i="1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buNone/>
            </a:pPr>
            <a:r>
              <a:rPr lang="en-GB" i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- Lataa tuoreimmat versiot suoraan verkosta</a:t>
            </a:r>
          </a:p>
          <a:p>
            <a:endParaRPr lang="en-GB" i="1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buNone/>
            </a:pPr>
            <a:r>
              <a:rPr lang="en-GB" i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- Perinteisessä lehtijakelussa n.30-40% ovat palautuksia, joista aiheutuu kustannuksia.</a:t>
            </a:r>
          </a:p>
          <a:p>
            <a:endParaRPr lang="en-GB" i="1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buNone/>
            </a:pPr>
            <a:r>
              <a:rPr lang="en-GB" i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- Väliaikainen printtimedian elvytys vai pysyvä ratkaisu?</a:t>
            </a:r>
          </a:p>
          <a:p>
            <a:endParaRPr lang="en-GB" i="1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en-GB" i="1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en-GB" i="1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en-GB" i="1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631025" y="169075"/>
            <a:ext cx="7040099" cy="650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GB" sz="3600" b="1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Meganews Magazines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685800" y="58030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>
                <a:solidFill>
                  <a:srgbClr val="FF9900"/>
                </a:solidFill>
                <a:latin typeface="Ubuntu"/>
                <a:ea typeface="Ubuntu"/>
                <a:cs typeface="Ubuntu"/>
                <a:sym typeface="Ubuntu"/>
              </a:rPr>
              <a:t>Case “New York Times”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710700" y="1285300"/>
            <a:ext cx="8072999" cy="2931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GB" sz="1100">
                <a:latin typeface="Calibri"/>
                <a:ea typeface="Calibri"/>
                <a:cs typeface="Calibri"/>
                <a:sym typeface="Calibri"/>
              </a:rPr>
              <a:t>
</a:t>
            </a:r>
            <a:r>
              <a:rPr lang="en-GB" sz="1400" i="1">
                <a:latin typeface="Calibri"/>
                <a:ea typeface="Calibri"/>
                <a:cs typeface="Calibri"/>
                <a:sym typeface="Calibri"/>
              </a:rPr>
              <a:t>Digiversion tulot: 360 milj. , joista 200 milj. tulee mainoksista ja noin 150 milj. nettilukuoikeusmaksuista</a:t>
            </a:r>
          </a:p>
          <a:p>
            <a:endParaRPr lang="en-GB" sz="1400" i="1"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-GB" sz="1400">
                <a:latin typeface="Calibri"/>
                <a:ea typeface="Calibri"/>
                <a:cs typeface="Calibri"/>
                <a:sym typeface="Calibri"/>
              </a:rPr>
              <a:t>Koska lehti tekee näin hyvää voittoa (kulujen vähentämisen jälkeenkin), on sillä varaa ylläpitää erittäin korkeaa journalismin tasoa.</a:t>
            </a:r>
          </a:p>
          <a:p>
            <a:endParaRPr lang="en-GB" sz="1400"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-GB" sz="1400">
                <a:latin typeface="Calibri"/>
                <a:ea typeface="Calibri"/>
                <a:cs typeface="Calibri"/>
                <a:sym typeface="Calibri"/>
              </a:rPr>
              <a:t>Artikkelissa spekuloidaan että lehdellä tulisi olla mahdollisuus ylläpitää 850 ihmisen uutistoimitusta.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-GB" sz="1400">
                <a:latin typeface="Calibri"/>
                <a:ea typeface="Calibri"/>
                <a:cs typeface="Calibri"/>
                <a:sym typeface="Calibri"/>
              </a:rPr>
              <a:t>Kirjoittaja kuitenkin muistuttaa että se on vähemmän kuin NY Timesin tämän hetken 1100 ihmisen uutishuone. </a:t>
            </a:r>
          </a:p>
          <a:p>
            <a:endParaRPr lang="en-GB" sz="1400"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-GB" sz="1400">
                <a:latin typeface="Calibri"/>
                <a:ea typeface="Calibri"/>
                <a:cs typeface="Calibri"/>
                <a:sym typeface="Calibri"/>
              </a:rPr>
              <a:t>Printtipuoli, joka vastaa suurimmasta osasta lehden n. 2 miljardin dollarin tuloista, on kutistumassa ja leikkauksia joudutaan tekemään.</a:t>
            </a:r>
          </a:p>
          <a:p>
            <a:endParaRPr lang="en-GB" sz="1400">
              <a:latin typeface="Calibri"/>
              <a:ea typeface="Calibri"/>
              <a:cs typeface="Calibri"/>
              <a:sym typeface="Calibri"/>
            </a:endParaRPr>
          </a:p>
          <a:p>
            <a:endParaRPr lang="en-GB" sz="1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1472500" y="1299100"/>
            <a:ext cx="35765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 sz="48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yhteenveto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1481400" y="2099650"/>
            <a:ext cx="6208499" cy="183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Printtipuolen kuolemaa on pelätty ja ennusteltu pitkin matkaa, mutta tällä hetkellä perinteinen media näyttäisi vielä pitävän puoliaan (ainakin Suomen niemellä).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Esimerkiksi Suomessa, kaikista “varteenotettavista lehdistä” on olemassa myös printtiversio</a:t>
            </a:r>
          </a:p>
          <a:p>
            <a:endParaRPr lang="en-GB"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1087050" y="912300"/>
            <a:ext cx="54287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 sz="4800">
                <a:solidFill>
                  <a:srgbClr val="FF8944"/>
                </a:solidFill>
                <a:latin typeface="Ubuntu"/>
                <a:ea typeface="Ubuntu"/>
                <a:cs typeface="Ubuntu"/>
                <a:sym typeface="Ubuntu"/>
              </a:rPr>
              <a:t>Kahdet markkinat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843700" y="1838074"/>
            <a:ext cx="3167399" cy="19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Perinteinen printti</a:t>
            </a:r>
          </a:p>
          <a:p>
            <a:endParaRPr lang="en-GB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0"/>
              </a:spcBef>
              <a:buNone/>
            </a:pPr>
            <a:r>
              <a:rPr lang="en-GB" sz="2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-Suosio rajussa laskussa mm. korkeiden kustannusten takia</a:t>
            </a:r>
          </a:p>
        </p:txBody>
      </p:sp>
      <p:sp>
        <p:nvSpPr>
          <p:cNvPr id="30" name="Shape 30"/>
          <p:cNvSpPr txBox="1"/>
          <p:nvPr/>
        </p:nvSpPr>
        <p:spPr>
          <a:xfrm>
            <a:off x="1145100" y="1838074"/>
            <a:ext cx="3475799" cy="19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 sz="30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Digitaalinen</a:t>
            </a:r>
          </a:p>
          <a:p>
            <a:endParaRPr lang="en-GB" sz="3000" b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None/>
            </a:pPr>
            <a:r>
              <a:rPr lang="en-GB" sz="2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-Käyttö yleistynyt suuresti mobiililaitteiden yleistyttyä kuluttajien keskuudessa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ctrTitle"/>
          </p:nvPr>
        </p:nvSpPr>
        <p:spPr>
          <a:xfrm>
            <a:off x="685800" y="14309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ansaintalogiikka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685800" y="2459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GB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Miten rahoitetaan?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1480175" y="909375"/>
            <a:ext cx="29855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 sz="4800">
                <a:solidFill>
                  <a:srgbClr val="FF8944"/>
                </a:solidFill>
                <a:latin typeface="Ubuntu"/>
                <a:ea typeface="Ubuntu"/>
                <a:cs typeface="Ubuntu"/>
                <a:sym typeface="Ubuntu"/>
              </a:rPr>
              <a:t>Printti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1528700" y="1867575"/>
            <a:ext cx="2670300" cy="193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-Mainokset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-Lehtien myynti (tilaukset ja irtonumerot)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86375" y="1845075"/>
            <a:ext cx="3208799" cy="2111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-Mainokset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-Joissain tapauksissa lukuoikeudesta pitää maksaa</a:t>
            </a:r>
          </a:p>
          <a:p>
            <a:endParaRPr lang="en-GB"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 txBox="1">
            <a:spLocks noGrp="1"/>
          </p:cNvSpPr>
          <p:nvPr>
            <p:ph type="title" idx="3"/>
          </p:nvPr>
        </p:nvSpPr>
        <p:spPr>
          <a:xfrm>
            <a:off x="4922675" y="909375"/>
            <a:ext cx="29855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4800">
                <a:solidFill>
                  <a:srgbClr val="FF8944"/>
                </a:solidFill>
                <a:latin typeface="Ubuntu"/>
                <a:ea typeface="Ubuntu"/>
                <a:cs typeface="Ubuntu"/>
                <a:sym typeface="Ubuntu"/>
              </a:rPr>
              <a:t>Digi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967950" y="866250"/>
            <a:ext cx="71285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 sz="4000">
                <a:solidFill>
                  <a:srgbClr val="FF8944"/>
                </a:solidFill>
                <a:latin typeface="Ubuntu"/>
                <a:ea typeface="Ubuntu"/>
                <a:cs typeface="Ubuntu"/>
                <a:sym typeface="Ubuntu"/>
              </a:rPr>
              <a:t>Digitaalisen julkaisun edut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1000100" y="1707350"/>
            <a:ext cx="6610199" cy="2395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Digitaalinen lehti</a:t>
            </a:r>
          </a:p>
          <a:p>
            <a:pPr lvl="0" rtl="0">
              <a:buClr>
                <a:schemeClr val="dk1"/>
              </a:buClr>
              <a:buSzPct val="36666"/>
              <a:buFont typeface="Arial"/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-Päivittyy nopeammin</a:t>
            </a:r>
          </a:p>
          <a:p>
            <a:pPr lvl="0" rtl="0"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-Helpompi/nopeampi päästä käsiksi</a:t>
            </a:r>
          </a:p>
          <a:p>
            <a:pPr lvl="0" rtl="0"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-Säästää jakelu- ja painokustannuksissa</a:t>
            </a:r>
          </a:p>
          <a:p>
            <a:endParaRPr lang="en-GB">
              <a:latin typeface="Calibri"/>
              <a:ea typeface="Calibri"/>
              <a:cs typeface="Calibri"/>
              <a:sym typeface="Calibri"/>
            </a:endParaRPr>
          </a:p>
          <a:p>
            <a:endParaRPr lang="en-GB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pidempiaikainen muutos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990600" y="319075"/>
            <a:ext cx="8229600" cy="1164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 sz="3000">
                <a:solidFill>
                  <a:srgbClr val="FF8944"/>
                </a:solidFill>
                <a:latin typeface="Ubuntu"/>
                <a:ea typeface="Ubuntu"/>
                <a:cs typeface="Ubuntu"/>
                <a:sym typeface="Ubuntu"/>
              </a:rPr>
              <a:t>Digilehdet kasvattavat suosiotaan perinteisen lehdistön kustannuksella</a:t>
            </a:r>
            <a:r>
              <a:rPr lang="en-GB"/>
              <a:t> </a:t>
            </a:r>
          </a:p>
        </p:txBody>
      </p:sp>
      <p:sp>
        <p:nvSpPr>
          <p:cNvPr id="62" name="Shape 62"/>
          <p:cNvSpPr/>
          <p:nvPr/>
        </p:nvSpPr>
        <p:spPr>
          <a:xfrm>
            <a:off x="1044525" y="1613575"/>
            <a:ext cx="2886864" cy="30024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3" name="Shape 63"/>
          <p:cNvSpPr/>
          <p:nvPr/>
        </p:nvSpPr>
        <p:spPr>
          <a:xfrm>
            <a:off x="4162275" y="1648700"/>
            <a:ext cx="3952955" cy="296727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ctrTitle"/>
          </p:nvPr>
        </p:nvSpPr>
        <p:spPr>
          <a:xfrm>
            <a:off x="685800" y="145089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tämän hetkinen suunta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subTitle" idx="1"/>
          </p:nvPr>
        </p:nvSpPr>
        <p:spPr>
          <a:xfrm>
            <a:off x="685800" y="2610701"/>
            <a:ext cx="7772400" cy="499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GB"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Mihin nämä markkinat ovat menossa?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4223575" y="1962825"/>
            <a:ext cx="4322100" cy="1314599"/>
          </a:xfrm>
          <a:prstGeom prst="rect">
            <a:avLst/>
          </a:prstGeom>
          <a:noFill/>
          <a:ln w="19050" cap="flat">
            <a:solidFill>
              <a:srgbClr val="FF894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4223575" y="3432075"/>
            <a:ext cx="4322100" cy="1092599"/>
          </a:xfrm>
          <a:prstGeom prst="rect">
            <a:avLst/>
          </a:prstGeom>
          <a:solidFill>
            <a:srgbClr val="FF8944"/>
          </a:solidFill>
          <a:ln w="19050" cap="flat">
            <a:solidFill>
              <a:srgbClr val="FF894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710200" y="597300"/>
            <a:ext cx="6596400" cy="923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 sz="3000">
                <a:solidFill>
                  <a:srgbClr val="FF8944"/>
                </a:solidFill>
                <a:latin typeface="Ubuntu"/>
                <a:ea typeface="Ubuntu"/>
                <a:cs typeface="Ubuntu"/>
                <a:sym typeface="Ubuntu"/>
              </a:rPr>
              <a:t>Tänä vuonna maksumuurin taakse siirtyneet verkkolehdet: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710200" y="1774600"/>
            <a:ext cx="2615999" cy="309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Keskisuomalainen</a:t>
            </a:r>
            <a:r>
              <a:rPr lang="en-GB"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Raahen Seutu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Pyhäjokiseutu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Vasabladet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Österbottens Tidning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Syd-Österbotten</a:t>
            </a:r>
            <a:r>
              <a:rPr lang="en-GB"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Hufvudstadsbladet</a:t>
            </a:r>
            <a:r>
              <a:rPr lang="en-GB"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endParaRPr lang="en-GB" sz="14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4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Lähitulevaisuudessa siirtyvät: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Etelä-Suomen Sanomat</a:t>
            </a:r>
            <a:r>
              <a:rPr lang="en-GB" sz="1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400" i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Aamulehti</a:t>
            </a:r>
          </a:p>
          <a:p>
            <a:endParaRPr lang="en-GB" sz="1400" i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78"/>
          <p:cNvSpPr txBox="1"/>
          <p:nvPr/>
        </p:nvSpPr>
        <p:spPr>
          <a:xfrm>
            <a:off x="4407750" y="2051325"/>
            <a:ext cx="3964499" cy="12179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 sz="1100" b="1" i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“Ne verkkosivustot, jotka onnistuvat tässä (ilmainen pääsy sivustolle), panostavat enemmän skandaaleihin ja viihteeseen. Suomessa ja Ruotsissa laatusisältöön panostavat verkkosivustot siirtyvät maksumuurin taakse.”</a:t>
            </a:r>
          </a:p>
          <a:p>
            <a:endParaRPr lang="en-GB" sz="1100" b="1" i="1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None/>
            </a:pPr>
            <a:r>
              <a:rPr lang="en-GB" sz="1000" i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– Jens Berg, päätoimittaja HBL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4407750" y="3432375"/>
            <a:ext cx="3088500" cy="10925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 sz="1200" b="1" i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“Tablettitietokonebuumin aloittanut Applen iPad on muuttanut sekä paperijulkaisujen että mobiilialan markkinoita.”</a:t>
            </a:r>
          </a:p>
          <a:p>
            <a:endParaRPr lang="en-GB" sz="1200" b="1" i="1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buNone/>
            </a:pPr>
            <a:r>
              <a:rPr lang="en-GB" sz="1000" i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– Björn “Nalle” Wahlroos, Talouselämässä</a:t>
            </a:r>
          </a:p>
        </p:txBody>
      </p:sp>
      <p:sp>
        <p:nvSpPr>
          <p:cNvPr id="80" name="Shape 80"/>
          <p:cNvSpPr/>
          <p:nvPr/>
        </p:nvSpPr>
        <p:spPr>
          <a:xfrm>
            <a:off x="7574823" y="3540724"/>
            <a:ext cx="867799" cy="5329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1" name="Shape 81"/>
          <p:cNvSpPr/>
          <p:nvPr/>
        </p:nvSpPr>
        <p:spPr>
          <a:xfrm>
            <a:off x="3326198" y="1654952"/>
            <a:ext cx="774100" cy="65965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</Words>
  <Application>Microsoft Macintosh PowerPoint</Application>
  <PresentationFormat>On-screen Show (16:9)</PresentationFormat>
  <Paragraphs>66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simple-light</vt:lpstr>
      <vt:lpstr>kahdet markkinat</vt:lpstr>
      <vt:lpstr>Kahdet markkinat</vt:lpstr>
      <vt:lpstr>ansaintalogiikka</vt:lpstr>
      <vt:lpstr>Printti</vt:lpstr>
      <vt:lpstr>Digitaalisen julkaisun edut</vt:lpstr>
      <vt:lpstr>pidempiaikainen muutos</vt:lpstr>
      <vt:lpstr>Digilehdet kasvattavat suosiotaan perinteisen lehdistön kustannuksella </vt:lpstr>
      <vt:lpstr>tämän hetkinen suunta</vt:lpstr>
      <vt:lpstr>Tänä vuonna maksumuurin taakse siirtyneet verkkolehdet:</vt:lpstr>
      <vt:lpstr>Lehtiautomaatti  Tukholmassa tulostaa haluamasi lehden paikan päällä 2 minuutissa. Tällä hetkellä valikoimassa jopa 200 lehteä!</vt:lpstr>
      <vt:lpstr>Case “New York Times”</vt:lpstr>
      <vt:lpstr>yhteenveto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kahdet markkinat</dc:title>
  <cp:lastModifiedBy>Education</cp:lastModifiedBy>
  <cp:revision>1</cp:revision>
  <dcterms:modified xsi:type="dcterms:W3CDTF">2013-11-22T08:57:27Z</dcterms:modified>
</cp:coreProperties>
</file>