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68" r:id="rId6"/>
    <p:sldId id="276" r:id="rId7"/>
    <p:sldId id="275" r:id="rId8"/>
    <p:sldId id="272" r:id="rId9"/>
    <p:sldId id="273" r:id="rId10"/>
    <p:sldId id="274" r:id="rId11"/>
    <p:sldId id="278" r:id="rId12"/>
    <p:sldId id="277" r:id="rId13"/>
    <p:sldId id="257" r:id="rId14"/>
    <p:sldId id="258" r:id="rId15"/>
    <p:sldId id="261" r:id="rId16"/>
    <p:sldId id="263" r:id="rId17"/>
    <p:sldId id="262" r:id="rId18"/>
    <p:sldId id="260" r:id="rId19"/>
    <p:sldId id="265" r:id="rId20"/>
    <p:sldId id="264" r:id="rId21"/>
    <p:sldId id="259" r:id="rId22"/>
    <p:sldId id="266" r:id="rId23"/>
    <p:sldId id="267" r:id="rId2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ikka" initials="R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1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438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740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794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165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3907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987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920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830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7445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47178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247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06AF9-12E2-4D88-89C5-470E40A5CD22}" type="datetimeFigureOut">
              <a:rPr lang="fi-FI" smtClean="0"/>
              <a:t>19.11.2013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93BD9-C0FB-44F5-9C63-C1E825E6E5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330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Viestintäsisältöjen/-tuotteiden tuotanto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Viestinnän perusteet 2013</a:t>
            </a:r>
          </a:p>
          <a:p>
            <a:r>
              <a:rPr lang="fi-FI" dirty="0" smtClean="0"/>
              <a:t>Ryhmä kuusi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05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CASE: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”Wikipedia </a:t>
            </a:r>
            <a:r>
              <a:rPr lang="fi-FI" sz="3200" dirty="0"/>
              <a:t>on ”pyrkimys luoda ja levittää jokaiselle planeetan asukkaalle heidän omalla kielellään mahdollisimman laadukas vapaa tietosanakirja.</a:t>
            </a:r>
            <a:br>
              <a:rPr lang="fi-FI" sz="3200" dirty="0"/>
            </a:br>
            <a:r>
              <a:rPr lang="fi-FI" sz="3200" dirty="0"/>
              <a:t>- kuka tahansa voi käyttää </a:t>
            </a:r>
            <a:r>
              <a:rPr lang="fi-FI" sz="3200" dirty="0" err="1"/>
              <a:t>wikipedia</a:t>
            </a:r>
            <a:r>
              <a:rPr lang="fi-FI" sz="3200" dirty="0"/>
              <a:t> sisältöä ilmaiseksi ja joitakin kuvia lukuun ottamatta myös kaupallisesti, kunhan </a:t>
            </a:r>
            <a:r>
              <a:rPr lang="fi-FI" sz="3200" b="1" dirty="0"/>
              <a:t>samat oikeudet tarjotaan edelleen ja alkuperäinen lähde mainitaan</a:t>
            </a:r>
            <a:r>
              <a:rPr lang="fi-FI" sz="3200" b="1" dirty="0" smtClean="0"/>
              <a:t>.” </a:t>
            </a:r>
            <a:r>
              <a:rPr lang="fi-FI" sz="3200" dirty="0" smtClean="0"/>
              <a:t>- Wikipedia</a:t>
            </a:r>
            <a:r>
              <a:rPr lang="fi-FI" b="1" dirty="0"/>
              <a:t/>
            </a:r>
            <a:br>
              <a:rPr lang="fi-FI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92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CASE: Wikipedia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Produsage</a:t>
            </a:r>
            <a:r>
              <a:rPr lang="fi-FI" dirty="0" smtClean="0"/>
              <a:t>: Voit olla Wikipedian käyttäjä ja kuluttaja samaan aikaan</a:t>
            </a:r>
          </a:p>
          <a:p>
            <a:r>
              <a:rPr lang="fi-FI" dirty="0" smtClean="0"/>
              <a:t>Joukkorahoitus: Wikipedia on ilmainen tietosanakirja ja se toimii joukkorahoituksella</a:t>
            </a:r>
          </a:p>
          <a:p>
            <a:r>
              <a:rPr lang="fi-FI" dirty="0" smtClean="0"/>
              <a:t>Toimituskäytännöt Wikipediassa</a:t>
            </a:r>
          </a:p>
          <a:p>
            <a:pPr lvl="1"/>
            <a:r>
              <a:rPr lang="fi-FI" dirty="0" smtClean="0"/>
              <a:t>Tietoa </a:t>
            </a:r>
            <a:r>
              <a:rPr lang="fi-FI" dirty="0"/>
              <a:t>tarjotaan kaikille kenenkään näkökulmaan tai tulkintoihin </a:t>
            </a:r>
            <a:r>
              <a:rPr lang="fi-FI" dirty="0" smtClean="0"/>
              <a:t>keskittymättä: Missä, milloin ja miten.</a:t>
            </a:r>
            <a:endParaRPr lang="fi-FI" dirty="0"/>
          </a:p>
          <a:p>
            <a:pPr lvl="1"/>
            <a:r>
              <a:rPr lang="fi-FI" dirty="0"/>
              <a:t>Lähteet hyvin </a:t>
            </a:r>
            <a:r>
              <a:rPr lang="fi-FI" dirty="0" smtClean="0"/>
              <a:t>tärkeitä</a:t>
            </a:r>
          </a:p>
          <a:p>
            <a:pPr lvl="1"/>
            <a:r>
              <a:rPr lang="fi-FI" dirty="0" smtClean="0"/>
              <a:t>Tieto </a:t>
            </a:r>
            <a:r>
              <a:rPr lang="fi-FI" dirty="0"/>
              <a:t>kulkeutuu nopeasti </a:t>
            </a:r>
            <a:r>
              <a:rPr lang="fi-FI" dirty="0" err="1"/>
              <a:t>wikipediaan</a:t>
            </a:r>
            <a:r>
              <a:rPr lang="fi-FI" dirty="0"/>
              <a:t>, mutta ylläpitäjät ovat tarkkoina virheiden ja ilkivaltojen sattuessa.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10126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CASE: Wikipedia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Plussat:</a:t>
            </a:r>
          </a:p>
          <a:p>
            <a:pPr lvl="1"/>
            <a:r>
              <a:rPr lang="fi-FI" dirty="0" smtClean="0"/>
              <a:t>Kaikki pystyvät luomaan ja muokkaamaan sisältöä</a:t>
            </a:r>
          </a:p>
          <a:p>
            <a:pPr lvl="1"/>
            <a:r>
              <a:rPr lang="fi-FI" dirty="0" smtClean="0"/>
              <a:t>Ilmainen</a:t>
            </a:r>
          </a:p>
          <a:p>
            <a:r>
              <a:rPr lang="fi-FI" dirty="0" smtClean="0"/>
              <a:t>Ongelmat:</a:t>
            </a:r>
          </a:p>
          <a:p>
            <a:pPr lvl="1"/>
            <a:r>
              <a:rPr lang="fi-FI" dirty="0"/>
              <a:t>Kaikki pystyvät luomaan ja </a:t>
            </a:r>
            <a:r>
              <a:rPr lang="fi-FI" dirty="0" smtClean="0"/>
              <a:t>muokkaamaan sisältöä</a:t>
            </a:r>
          </a:p>
          <a:p>
            <a:pPr lvl="1"/>
            <a:r>
              <a:rPr lang="fi-FI" dirty="0" smtClean="0"/>
              <a:t>Artikkeli lähteistä tiivistetty paketti</a:t>
            </a:r>
          </a:p>
          <a:p>
            <a:pPr lvl="1"/>
            <a:r>
              <a:rPr lang="fi-FI" dirty="0" smtClean="0"/>
              <a:t>Nopea ja kokoaikainen muokkaus</a:t>
            </a:r>
          </a:p>
          <a:p>
            <a:pPr lvl="1"/>
            <a:r>
              <a:rPr lang="fi-FI" dirty="0" smtClean="0"/>
              <a:t>Vaikka artikkeli mainitsee lähteen, lähde ei ole välttämättä oikeassa</a:t>
            </a:r>
          </a:p>
          <a:p>
            <a:pPr lvl="1"/>
            <a:r>
              <a:rPr lang="fi-FI" dirty="0" smtClean="0"/>
              <a:t>Ylläpitäjien eriarvoiset valtasuhteet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8776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CASE: </a:t>
            </a:r>
            <a:r>
              <a:rPr lang="fi-FI" dirty="0" smtClean="0"/>
              <a:t>Wikipedia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Teimme tunnukset Wikipediaan</a:t>
            </a:r>
          </a:p>
          <a:p>
            <a:r>
              <a:rPr lang="fi-FI" sz="3200" dirty="0" smtClean="0"/>
              <a:t>Katsoimme kuinka helppoa on muokata vanhoja </a:t>
            </a:r>
            <a:r>
              <a:rPr lang="fi-FI" sz="3200" dirty="0" err="1" smtClean="0"/>
              <a:t>wikipedia</a:t>
            </a:r>
            <a:r>
              <a:rPr lang="fi-FI" sz="3200" dirty="0" smtClean="0"/>
              <a:t> artikkeleita </a:t>
            </a:r>
          </a:p>
          <a:p>
            <a:r>
              <a:rPr lang="fi-FI" sz="3200" dirty="0" smtClean="0"/>
              <a:t>Teimme myös oman </a:t>
            </a:r>
            <a:r>
              <a:rPr lang="fi-FI" sz="3200" dirty="0" err="1" smtClean="0"/>
              <a:t>wikipedia</a:t>
            </a:r>
            <a:r>
              <a:rPr lang="fi-FI" sz="3200" dirty="0" smtClean="0"/>
              <a:t> artikkelin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35536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208" y="740351"/>
            <a:ext cx="6564697" cy="5785139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4561609" y="217131"/>
            <a:ext cx="2914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Loimme tunnukset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54204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36" y="1302326"/>
            <a:ext cx="11581651" cy="357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5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10" y="1229158"/>
            <a:ext cx="11034854" cy="4080597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675409" y="405246"/>
            <a:ext cx="2468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Otimme sivun…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74682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462" y="857250"/>
            <a:ext cx="8471425" cy="5824104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1579419" y="280555"/>
            <a:ext cx="9469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/>
              <a:t>…ja katsoimme kuinka helppoa on muokata jo valmista </a:t>
            </a:r>
            <a:r>
              <a:rPr lang="fi-FI" sz="2400" dirty="0" err="1" smtClean="0"/>
              <a:t>wikipedia</a:t>
            </a:r>
            <a:r>
              <a:rPr lang="fi-FI" sz="2400" dirty="0" smtClean="0"/>
              <a:t> artikkelia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033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827" y="614362"/>
            <a:ext cx="9144000" cy="6086475"/>
          </a:xfrm>
          <a:prstGeom prst="rect">
            <a:avLst/>
          </a:prstGeom>
        </p:spPr>
      </p:pic>
      <p:sp>
        <p:nvSpPr>
          <p:cNvPr id="5" name="Tekstiruutu 4"/>
          <p:cNvSpPr txBox="1"/>
          <p:nvPr/>
        </p:nvSpPr>
        <p:spPr>
          <a:xfrm>
            <a:off x="1492827" y="152697"/>
            <a:ext cx="6011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err="1" smtClean="0"/>
              <a:t>Article</a:t>
            </a:r>
            <a:r>
              <a:rPr lang="fi-FI" sz="2400" dirty="0" smtClean="0"/>
              <a:t> </a:t>
            </a:r>
            <a:r>
              <a:rPr lang="fi-FI" sz="2400" dirty="0" err="1" smtClean="0"/>
              <a:t>Wizardilla</a:t>
            </a:r>
            <a:r>
              <a:rPr lang="fi-FI" sz="2400" dirty="0" smtClean="0"/>
              <a:t> luodaan </a:t>
            </a:r>
            <a:r>
              <a:rPr lang="fi-FI" sz="2400" dirty="0" err="1" smtClean="0"/>
              <a:t>wikipedia</a:t>
            </a:r>
            <a:r>
              <a:rPr lang="fi-FI" sz="2400" dirty="0" smtClean="0"/>
              <a:t> artikkeleja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13605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520" y="527772"/>
            <a:ext cx="3474404" cy="2359379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805" y="527772"/>
            <a:ext cx="4954860" cy="3061992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520" y="3293919"/>
            <a:ext cx="3474404" cy="3311011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805" y="4067202"/>
            <a:ext cx="4944881" cy="2537728"/>
          </a:xfrm>
          <a:prstGeom prst="rect">
            <a:avLst/>
          </a:prstGeom>
        </p:spPr>
      </p:pic>
      <p:sp>
        <p:nvSpPr>
          <p:cNvPr id="8" name="Tekstiruutu 7"/>
          <p:cNvSpPr txBox="1"/>
          <p:nvPr/>
        </p:nvSpPr>
        <p:spPr>
          <a:xfrm>
            <a:off x="0" y="1281440"/>
            <a:ext cx="27003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2400" dirty="0" smtClean="0"/>
              <a:t>Ennen kuin </a:t>
            </a:r>
          </a:p>
          <a:p>
            <a:pPr algn="ctr"/>
            <a:r>
              <a:rPr lang="fi-FI" sz="2400" dirty="0" smtClean="0"/>
              <a:t>pääsimme</a:t>
            </a:r>
          </a:p>
          <a:p>
            <a:pPr algn="ctr"/>
            <a:r>
              <a:rPr lang="fi-FI" sz="2400" dirty="0"/>
              <a:t>a</a:t>
            </a:r>
            <a:r>
              <a:rPr lang="fi-FI" sz="2400" dirty="0" smtClean="0"/>
              <a:t>loittamaan, niin </a:t>
            </a:r>
          </a:p>
          <a:p>
            <a:pPr algn="ctr"/>
            <a:r>
              <a:rPr lang="fi-FI" sz="2400" dirty="0" err="1" smtClean="0"/>
              <a:t>Article</a:t>
            </a:r>
            <a:r>
              <a:rPr lang="fi-FI" sz="2400" dirty="0" smtClean="0"/>
              <a:t> </a:t>
            </a:r>
            <a:r>
              <a:rPr lang="fi-FI" sz="2400" dirty="0" err="1" smtClean="0"/>
              <a:t>Wizard</a:t>
            </a:r>
            <a:r>
              <a:rPr lang="fi-FI" sz="2400" dirty="0" smtClean="0"/>
              <a:t> kyseli</a:t>
            </a:r>
          </a:p>
          <a:p>
            <a:pPr algn="ctr"/>
            <a:r>
              <a:rPr lang="fi-FI" sz="2400" dirty="0"/>
              <a:t>t</a:t>
            </a:r>
            <a:r>
              <a:rPr lang="fi-FI" sz="2400" dirty="0" smtClean="0"/>
              <a:t>ietoja tulevasta </a:t>
            </a:r>
          </a:p>
          <a:p>
            <a:pPr algn="ctr"/>
            <a:r>
              <a:rPr lang="fi-FI" sz="2400" dirty="0" smtClean="0"/>
              <a:t>artikkelista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6974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479855" cy="955684"/>
          </a:xfrm>
        </p:spPr>
        <p:txBody>
          <a:bodyPr/>
          <a:lstStyle/>
          <a:p>
            <a:r>
              <a:rPr lang="en-US" dirty="0" smtClean="0"/>
              <a:t>PRODUSAGE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4278" y="1216635"/>
            <a:ext cx="6493722" cy="1172231"/>
          </a:xfrm>
        </p:spPr>
        <p:txBody>
          <a:bodyPr/>
          <a:lstStyle/>
          <a:p>
            <a:r>
              <a:rPr lang="en-US" dirty="0"/>
              <a:t>= Production + Usage</a:t>
            </a:r>
          </a:p>
          <a:p>
            <a:r>
              <a:rPr lang="en-US" dirty="0"/>
              <a:t>(</a:t>
            </a:r>
            <a:r>
              <a:rPr lang="en-US" dirty="0" err="1"/>
              <a:t>suom</a:t>
            </a:r>
            <a:r>
              <a:rPr lang="en-US" dirty="0"/>
              <a:t>. </a:t>
            </a:r>
            <a:r>
              <a:rPr lang="en-US" dirty="0" err="1"/>
              <a:t>käyttäjätuotanto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05572" y="2610881"/>
            <a:ext cx="98584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Perinteisessä</a:t>
            </a:r>
            <a:r>
              <a:rPr lang="en-US" dirty="0" smtClean="0"/>
              <a:t> </a:t>
            </a:r>
            <a:r>
              <a:rPr lang="en-US" dirty="0" err="1"/>
              <a:t>teollisuustuotannossa</a:t>
            </a:r>
            <a:r>
              <a:rPr lang="en-US" dirty="0"/>
              <a:t> </a:t>
            </a:r>
            <a:r>
              <a:rPr lang="en-US" dirty="0" err="1"/>
              <a:t>kuluttaja</a:t>
            </a:r>
            <a:r>
              <a:rPr lang="en-US" dirty="0"/>
              <a:t> on vain </a:t>
            </a:r>
            <a:r>
              <a:rPr lang="en-US" dirty="0" err="1"/>
              <a:t>kuluttaja</a:t>
            </a:r>
            <a:r>
              <a:rPr lang="en-US" dirty="0"/>
              <a:t>, </a:t>
            </a:r>
            <a:r>
              <a:rPr lang="en-US" dirty="0" err="1"/>
              <a:t>mutta</a:t>
            </a:r>
            <a:r>
              <a:rPr lang="en-US" dirty="0"/>
              <a:t> </a:t>
            </a:r>
            <a:r>
              <a:rPr lang="en-US" dirty="0" err="1"/>
              <a:t>nykyajan</a:t>
            </a:r>
            <a:r>
              <a:rPr lang="en-US" dirty="0"/>
              <a:t> online-</a:t>
            </a:r>
            <a:r>
              <a:rPr lang="en-US" dirty="0" err="1"/>
              <a:t>ympäristössä</a:t>
            </a:r>
            <a:r>
              <a:rPr lang="en-US" dirty="0"/>
              <a:t> </a:t>
            </a:r>
            <a:r>
              <a:rPr lang="en-US" dirty="0" err="1"/>
              <a:t>kuluttajilla</a:t>
            </a:r>
            <a:r>
              <a:rPr lang="en-US" dirty="0"/>
              <a:t> on </a:t>
            </a:r>
            <a:r>
              <a:rPr lang="en-US" dirty="0" err="1"/>
              <a:t>mahdollisuus</a:t>
            </a:r>
            <a:r>
              <a:rPr lang="en-US" dirty="0"/>
              <a:t> </a:t>
            </a:r>
            <a:r>
              <a:rPr lang="en-US" dirty="0" err="1"/>
              <a:t>toimia</a:t>
            </a:r>
            <a:r>
              <a:rPr lang="en-US" dirty="0"/>
              <a:t> </a:t>
            </a:r>
            <a:r>
              <a:rPr lang="en-US" dirty="0" err="1"/>
              <a:t>aktiivisesti</a:t>
            </a:r>
            <a:r>
              <a:rPr lang="en-US" dirty="0"/>
              <a:t> </a:t>
            </a:r>
            <a:r>
              <a:rPr lang="en-US" dirty="0" err="1"/>
              <a:t>sisältöjen</a:t>
            </a:r>
            <a:r>
              <a:rPr lang="en-US" dirty="0"/>
              <a:t> </a:t>
            </a:r>
            <a:r>
              <a:rPr lang="en-US" dirty="0" err="1"/>
              <a:t>tuottajina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jalostajina</a:t>
            </a:r>
            <a:r>
              <a:rPr lang="en-US" dirty="0"/>
              <a:t> ­- </a:t>
            </a:r>
            <a:r>
              <a:rPr lang="en-US" dirty="0" err="1"/>
              <a:t>puhutaan</a:t>
            </a:r>
            <a:r>
              <a:rPr lang="en-US" dirty="0"/>
              <a:t> </a:t>
            </a:r>
            <a:r>
              <a:rPr lang="en-US" dirty="0" err="1"/>
              <a:t>tuottajakuluttajista</a:t>
            </a:r>
            <a:r>
              <a:rPr lang="en-US" dirty="0"/>
              <a:t> (</a:t>
            </a:r>
            <a:r>
              <a:rPr lang="en-US" dirty="0" err="1"/>
              <a:t>engl.</a:t>
            </a:r>
            <a:r>
              <a:rPr lang="en-US" dirty="0"/>
              <a:t> </a:t>
            </a:r>
            <a:r>
              <a:rPr lang="en-US" dirty="0" err="1"/>
              <a:t>prosumer</a:t>
            </a:r>
            <a:r>
              <a:rPr lang="en-US" dirty="0"/>
              <a:t> =</a:t>
            </a:r>
            <a:r>
              <a:rPr lang="en-US" dirty="0" err="1"/>
              <a:t>producer+consumer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/>
              <a:t>Joissain</a:t>
            </a:r>
            <a:r>
              <a:rPr lang="en-US" dirty="0"/>
              <a:t> </a:t>
            </a:r>
            <a:r>
              <a:rPr lang="en-US" dirty="0" err="1"/>
              <a:t>tapauksissa</a:t>
            </a:r>
            <a:r>
              <a:rPr lang="en-US" dirty="0"/>
              <a:t> </a:t>
            </a:r>
            <a:r>
              <a:rPr lang="en-US" dirty="0" err="1"/>
              <a:t>sivustot</a:t>
            </a:r>
            <a:r>
              <a:rPr lang="en-US" dirty="0"/>
              <a:t> </a:t>
            </a:r>
            <a:r>
              <a:rPr lang="en-US" dirty="0" err="1"/>
              <a:t>itsessään</a:t>
            </a:r>
            <a:r>
              <a:rPr lang="en-US" dirty="0"/>
              <a:t> </a:t>
            </a:r>
            <a:r>
              <a:rPr lang="en-US" dirty="0" err="1"/>
              <a:t>toimivat</a:t>
            </a:r>
            <a:r>
              <a:rPr lang="en-US" dirty="0"/>
              <a:t>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tuotannon</a:t>
            </a:r>
            <a:r>
              <a:rPr lang="en-US" dirty="0"/>
              <a:t> </a:t>
            </a:r>
            <a:r>
              <a:rPr lang="en-US" dirty="0" err="1"/>
              <a:t>välineinä</a:t>
            </a:r>
            <a:r>
              <a:rPr lang="en-US" dirty="0"/>
              <a:t> (</a:t>
            </a:r>
            <a:r>
              <a:rPr lang="en-US" dirty="0" err="1"/>
              <a:t>esim</a:t>
            </a:r>
            <a:r>
              <a:rPr lang="en-US" dirty="0"/>
              <a:t>. Wikipedia), </a:t>
            </a:r>
            <a:r>
              <a:rPr lang="en-US" dirty="0" err="1"/>
              <a:t>toisissa</a:t>
            </a:r>
            <a:r>
              <a:rPr lang="en-US" dirty="0"/>
              <a:t>, </a:t>
            </a:r>
            <a:r>
              <a:rPr lang="en-US" dirty="0" err="1"/>
              <a:t>erityisesti</a:t>
            </a:r>
            <a:r>
              <a:rPr lang="en-US" dirty="0"/>
              <a:t> </a:t>
            </a:r>
            <a:r>
              <a:rPr lang="en-US" dirty="0" err="1"/>
              <a:t>peliteollisuudessa</a:t>
            </a:r>
            <a:r>
              <a:rPr lang="en-US" dirty="0"/>
              <a:t>, </a:t>
            </a:r>
            <a:r>
              <a:rPr lang="en-US" dirty="0" err="1"/>
              <a:t>käyttäjiä</a:t>
            </a:r>
            <a:r>
              <a:rPr lang="en-US" dirty="0"/>
              <a:t> </a:t>
            </a:r>
            <a:r>
              <a:rPr lang="en-US" dirty="0" err="1"/>
              <a:t>ohjataan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neuvotaan</a:t>
            </a:r>
            <a:r>
              <a:rPr lang="en-US" dirty="0"/>
              <a:t> </a:t>
            </a:r>
            <a:r>
              <a:rPr lang="en-US" dirty="0" err="1"/>
              <a:t>uusien</a:t>
            </a:r>
            <a:r>
              <a:rPr lang="en-US" dirty="0"/>
              <a:t> </a:t>
            </a:r>
            <a:r>
              <a:rPr lang="en-US" dirty="0" err="1"/>
              <a:t>sisältöjen</a:t>
            </a:r>
            <a:r>
              <a:rPr lang="en-US" dirty="0"/>
              <a:t> </a:t>
            </a:r>
            <a:r>
              <a:rPr lang="en-US" dirty="0" err="1"/>
              <a:t>tuotannossa</a:t>
            </a:r>
            <a:r>
              <a:rPr lang="en-US" dirty="0"/>
              <a:t>. </a:t>
            </a:r>
            <a:r>
              <a:rPr lang="en-US" dirty="0" err="1"/>
              <a:t>Esimerkiksi</a:t>
            </a:r>
            <a:r>
              <a:rPr lang="en-US" dirty="0"/>
              <a:t> </a:t>
            </a:r>
            <a:r>
              <a:rPr lang="en-US" dirty="0" err="1"/>
              <a:t>noin</a:t>
            </a:r>
            <a:r>
              <a:rPr lang="en-US" dirty="0"/>
              <a:t> 90% The Sims -</a:t>
            </a:r>
            <a:r>
              <a:rPr lang="en-US" dirty="0" err="1"/>
              <a:t>pelien</a:t>
            </a:r>
            <a:r>
              <a:rPr lang="en-US" dirty="0"/>
              <a:t> </a:t>
            </a:r>
            <a:r>
              <a:rPr lang="en-US" dirty="0" err="1"/>
              <a:t>sisällöstä</a:t>
            </a:r>
            <a:r>
              <a:rPr lang="en-US" dirty="0"/>
              <a:t> on </a:t>
            </a:r>
            <a:r>
              <a:rPr lang="en-US" dirty="0" err="1"/>
              <a:t>pelaajien</a:t>
            </a:r>
            <a:r>
              <a:rPr lang="en-US" dirty="0"/>
              <a:t> </a:t>
            </a:r>
            <a:r>
              <a:rPr lang="en-US" dirty="0" err="1"/>
              <a:t>tuottamaa</a:t>
            </a:r>
            <a:r>
              <a:rPr lang="en-US" dirty="0"/>
              <a:t>. 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Produsage-sivustot</a:t>
            </a:r>
            <a:r>
              <a:rPr lang="en-US" dirty="0"/>
              <a:t> </a:t>
            </a:r>
            <a:r>
              <a:rPr lang="en-US" dirty="0" err="1"/>
              <a:t>ylläpitävät</a:t>
            </a:r>
            <a:r>
              <a:rPr lang="en-US" dirty="0"/>
              <a:t> </a:t>
            </a:r>
            <a:r>
              <a:rPr lang="en-US" dirty="0" err="1"/>
              <a:t>tavalla</a:t>
            </a:r>
            <a:r>
              <a:rPr lang="en-US" dirty="0"/>
              <a:t> tai </a:t>
            </a:r>
            <a:r>
              <a:rPr lang="en-US" dirty="0" err="1"/>
              <a:t>toisella</a:t>
            </a:r>
            <a:r>
              <a:rPr lang="en-US" dirty="0"/>
              <a:t> </a:t>
            </a:r>
            <a:r>
              <a:rPr lang="en-US" dirty="0" err="1"/>
              <a:t>tasapainoa</a:t>
            </a:r>
            <a:r>
              <a:rPr lang="en-US" dirty="0"/>
              <a:t> </a:t>
            </a:r>
            <a:r>
              <a:rPr lang="en-US" dirty="0" err="1"/>
              <a:t>avoimuuden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</a:t>
            </a:r>
            <a:r>
              <a:rPr lang="en-US" dirty="0" err="1"/>
              <a:t>struktuurin</a:t>
            </a:r>
            <a:r>
              <a:rPr lang="en-US" dirty="0"/>
              <a:t> </a:t>
            </a:r>
            <a:r>
              <a:rPr lang="en-US" dirty="0" err="1"/>
              <a:t>säilyttämisen</a:t>
            </a:r>
            <a:r>
              <a:rPr lang="en-US" dirty="0"/>
              <a:t> </a:t>
            </a:r>
            <a:r>
              <a:rPr lang="en-US" dirty="0" err="1"/>
              <a:t>välillä</a:t>
            </a:r>
            <a:r>
              <a:rPr lang="en-US" dirty="0"/>
              <a:t> - </a:t>
            </a:r>
            <a:r>
              <a:rPr lang="en-US" dirty="0" err="1"/>
              <a:t>näin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ihan</a:t>
            </a:r>
            <a:r>
              <a:rPr lang="en-US" dirty="0"/>
              <a:t> </a:t>
            </a:r>
            <a:r>
              <a:rPr lang="en-US" dirty="0" err="1"/>
              <a:t>kuka</a:t>
            </a:r>
            <a:r>
              <a:rPr lang="en-US" dirty="0"/>
              <a:t> </a:t>
            </a:r>
            <a:r>
              <a:rPr lang="en-US" dirty="0" err="1"/>
              <a:t>tahansa</a:t>
            </a:r>
            <a:r>
              <a:rPr lang="en-US" dirty="0"/>
              <a:t> </a:t>
            </a:r>
            <a:r>
              <a:rPr lang="en-US" dirty="0" err="1"/>
              <a:t>voi</a:t>
            </a:r>
            <a:r>
              <a:rPr lang="en-US" dirty="0"/>
              <a:t> </a:t>
            </a:r>
            <a:r>
              <a:rPr lang="en-US" dirty="0" err="1"/>
              <a:t>ryhtyä</a:t>
            </a:r>
            <a:r>
              <a:rPr lang="en-US" dirty="0"/>
              <a:t> </a:t>
            </a:r>
            <a:r>
              <a:rPr lang="en-US" dirty="0" err="1"/>
              <a:t>tuottamaan</a:t>
            </a:r>
            <a:r>
              <a:rPr lang="en-US" dirty="0"/>
              <a:t> </a:t>
            </a:r>
            <a:r>
              <a:rPr lang="en-US" dirty="0" err="1"/>
              <a:t>anarkiseen</a:t>
            </a:r>
            <a:r>
              <a:rPr lang="en-US" dirty="0"/>
              <a:t> </a:t>
            </a:r>
            <a:r>
              <a:rPr lang="en-US" dirty="0" err="1"/>
              <a:t>tapaan</a:t>
            </a:r>
            <a:r>
              <a:rPr lang="en-US" dirty="0"/>
              <a:t>, </a:t>
            </a:r>
            <a:r>
              <a:rPr lang="en-US" dirty="0" err="1"/>
              <a:t>mutta</a:t>
            </a:r>
            <a:r>
              <a:rPr lang="en-US" dirty="0"/>
              <a:t> </a:t>
            </a:r>
            <a:r>
              <a:rPr lang="en-US" dirty="0" err="1"/>
              <a:t>uusia</a:t>
            </a:r>
            <a:r>
              <a:rPr lang="en-US" dirty="0"/>
              <a:t> </a:t>
            </a:r>
            <a:r>
              <a:rPr lang="en-US" dirty="0" err="1"/>
              <a:t>käyttäjätuottajia</a:t>
            </a:r>
            <a:r>
              <a:rPr lang="en-US" dirty="0"/>
              <a:t> </a:t>
            </a:r>
            <a:r>
              <a:rPr lang="en-US" dirty="0" err="1"/>
              <a:t>kannatetaan</a:t>
            </a:r>
            <a:r>
              <a:rPr lang="en-US" dirty="0"/>
              <a:t> </a:t>
            </a:r>
            <a:r>
              <a:rPr lang="en-US" dirty="0" err="1"/>
              <a:t>eikä</a:t>
            </a:r>
            <a:r>
              <a:rPr lang="en-US" dirty="0"/>
              <a:t> </a:t>
            </a:r>
            <a:r>
              <a:rPr lang="en-US" dirty="0" err="1"/>
              <a:t>tiukkaa</a:t>
            </a:r>
            <a:r>
              <a:rPr lang="en-US" dirty="0"/>
              <a:t> </a:t>
            </a:r>
            <a:r>
              <a:rPr lang="en-US" dirty="0" err="1"/>
              <a:t>hierarkiaa</a:t>
            </a:r>
            <a:r>
              <a:rPr lang="en-US" dirty="0"/>
              <a:t> </a:t>
            </a:r>
            <a:r>
              <a:rPr lang="en-US" dirty="0" err="1"/>
              <a:t>heidän</a:t>
            </a:r>
            <a:r>
              <a:rPr lang="en-US" dirty="0"/>
              <a:t> </a:t>
            </a:r>
            <a:r>
              <a:rPr lang="en-US" dirty="0" err="1"/>
              <a:t>välillään</a:t>
            </a:r>
            <a:r>
              <a:rPr lang="en-US" dirty="0"/>
              <a:t> ole.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473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065" y="752474"/>
            <a:ext cx="10801694" cy="5783407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0" y="286896"/>
            <a:ext cx="12244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Lopulta </a:t>
            </a:r>
            <a:r>
              <a:rPr lang="fi-FI" dirty="0" err="1" smtClean="0"/>
              <a:t>Article</a:t>
            </a:r>
            <a:r>
              <a:rPr lang="fi-FI" dirty="0" smtClean="0"/>
              <a:t> </a:t>
            </a:r>
            <a:r>
              <a:rPr lang="fi-FI" dirty="0" err="1" smtClean="0"/>
              <a:t>Wizard</a:t>
            </a:r>
            <a:r>
              <a:rPr lang="fi-FI" dirty="0" smtClean="0"/>
              <a:t> tarjosi kaksi tapaa luoda artikkeli: Luo artikkeli ja anna se vapaaehtoisten arvioitavaksi tai tee heti artikkeli</a:t>
            </a:r>
          </a:p>
        </p:txBody>
      </p:sp>
    </p:spTree>
    <p:extLst>
      <p:ext uri="{BB962C8B-B14F-4D97-AF65-F5344CB8AC3E}">
        <p14:creationId xmlns:p14="http://schemas.microsoft.com/office/powerpoint/2010/main" val="56513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45" y="222539"/>
            <a:ext cx="6424174" cy="5045653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580" y="2403332"/>
            <a:ext cx="5129703" cy="4205288"/>
          </a:xfrm>
          <a:prstGeom prst="rect">
            <a:avLst/>
          </a:prstGeom>
        </p:spPr>
      </p:pic>
      <p:sp>
        <p:nvSpPr>
          <p:cNvPr id="4" name="Tekstiruutu 3"/>
          <p:cNvSpPr txBox="1"/>
          <p:nvPr/>
        </p:nvSpPr>
        <p:spPr>
          <a:xfrm>
            <a:off x="6718257" y="1423554"/>
            <a:ext cx="5473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/>
              <a:t>Tuotimme tekstiä ja tallensimme artikkelin</a:t>
            </a:r>
          </a:p>
        </p:txBody>
      </p:sp>
    </p:spTree>
    <p:extLst>
      <p:ext uri="{BB962C8B-B14F-4D97-AF65-F5344CB8AC3E}">
        <p14:creationId xmlns:p14="http://schemas.microsoft.com/office/powerpoint/2010/main" val="4521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09" y="778017"/>
            <a:ext cx="10269380" cy="5487700"/>
          </a:xfrm>
          <a:prstGeom prst="rect">
            <a:avLst/>
          </a:prstGeom>
        </p:spPr>
      </p:pic>
      <p:sp>
        <p:nvSpPr>
          <p:cNvPr id="3" name="Suorakulmio 2"/>
          <p:cNvSpPr/>
          <p:nvPr/>
        </p:nvSpPr>
        <p:spPr>
          <a:xfrm>
            <a:off x="2722418" y="4405746"/>
            <a:ext cx="1194954" cy="17664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kstiruutu 4"/>
          <p:cNvSpPr txBox="1"/>
          <p:nvPr/>
        </p:nvSpPr>
        <p:spPr>
          <a:xfrm>
            <a:off x="1059873" y="254797"/>
            <a:ext cx="2485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Valmis artikkeli!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9401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/>
          <p:cNvPicPr>
            <a:picLocks noChangeAspect="1"/>
          </p:cNvPicPr>
          <p:nvPr/>
        </p:nvPicPr>
        <p:blipFill rotWithShape="1">
          <a:blip r:embed="rId2"/>
          <a:srcRect l="-22819" t="-23257" r="-22549" b="-22111"/>
          <a:stretch/>
        </p:blipFill>
        <p:spPr>
          <a:xfrm>
            <a:off x="-928577" y="-559538"/>
            <a:ext cx="15240000" cy="8572500"/>
          </a:xfrm>
          <a:prstGeom prst="rect">
            <a:avLst/>
          </a:prstGeom>
        </p:spPr>
      </p:pic>
      <p:sp>
        <p:nvSpPr>
          <p:cNvPr id="6" name="Tekstiruutu 5"/>
          <p:cNvSpPr txBox="1"/>
          <p:nvPr/>
        </p:nvSpPr>
        <p:spPr>
          <a:xfrm>
            <a:off x="584790" y="203415"/>
            <a:ext cx="6245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4</a:t>
            </a:r>
            <a:r>
              <a:rPr lang="fi-FI" sz="2400" dirty="0" smtClean="0"/>
              <a:t>0 minuuttia myöhemmin artikkeli oli </a:t>
            </a:r>
            <a:r>
              <a:rPr lang="fi-FI" sz="2800" dirty="0" smtClean="0"/>
              <a:t>poistettu</a:t>
            </a:r>
            <a:endParaRPr lang="fi-FI" sz="2400" dirty="0" smtClean="0"/>
          </a:p>
        </p:txBody>
      </p:sp>
      <p:sp>
        <p:nvSpPr>
          <p:cNvPr id="7" name="Suorakulmio 6"/>
          <p:cNvSpPr/>
          <p:nvPr/>
        </p:nvSpPr>
        <p:spPr>
          <a:xfrm>
            <a:off x="2849526" y="2711302"/>
            <a:ext cx="1095153" cy="1594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68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758" y="648280"/>
            <a:ext cx="10163687" cy="1394245"/>
          </a:xfrm>
        </p:spPr>
        <p:txBody>
          <a:bodyPr>
            <a:normAutofit/>
          </a:bodyPr>
          <a:lstStyle/>
          <a:p>
            <a:r>
              <a:rPr lang="en-US" dirty="0" err="1"/>
              <a:t>Käyttäjätuotanto</a:t>
            </a:r>
            <a:r>
              <a:rPr lang="en-US" dirty="0"/>
              <a:t> (</a:t>
            </a:r>
            <a:r>
              <a:rPr lang="en-US" dirty="0" err="1"/>
              <a:t>faktaa</a:t>
            </a:r>
            <a:r>
              <a:rPr lang="en-US" dirty="0"/>
              <a:t>):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Perustuu</a:t>
            </a:r>
            <a:r>
              <a:rPr lang="en-US" dirty="0" smtClean="0"/>
              <a:t> </a:t>
            </a:r>
            <a:r>
              <a:rPr lang="en-US" dirty="0" err="1"/>
              <a:t>ajatukseen</a:t>
            </a:r>
            <a:r>
              <a:rPr lang="en-US" dirty="0"/>
              <a:t> </a:t>
            </a:r>
            <a:r>
              <a:rPr lang="en-US" dirty="0" err="1"/>
              <a:t>kollektiivisesta</a:t>
            </a:r>
            <a:r>
              <a:rPr lang="en-US" dirty="0"/>
              <a:t> </a:t>
            </a:r>
            <a:r>
              <a:rPr lang="en-US" dirty="0" err="1"/>
              <a:t>älykkyydestä</a:t>
            </a:r>
            <a:r>
              <a:rPr lang="en-US" dirty="0"/>
              <a:t>.</a:t>
            </a:r>
          </a:p>
          <a:p>
            <a:r>
              <a:rPr lang="en-US" dirty="0" smtClean="0"/>
              <a:t>On </a:t>
            </a:r>
            <a:r>
              <a:rPr lang="en-US" dirty="0" err="1"/>
              <a:t>sitä</a:t>
            </a:r>
            <a:r>
              <a:rPr lang="en-US" dirty="0"/>
              <a:t> </a:t>
            </a:r>
            <a:r>
              <a:rPr lang="en-US" dirty="0" err="1"/>
              <a:t>tehokkaampaa</a:t>
            </a:r>
            <a:r>
              <a:rPr lang="en-US" dirty="0"/>
              <a:t> </a:t>
            </a:r>
            <a:r>
              <a:rPr lang="en-US" dirty="0" err="1"/>
              <a:t>mitä</a:t>
            </a:r>
            <a:r>
              <a:rPr lang="en-US" dirty="0"/>
              <a:t> </a:t>
            </a:r>
            <a:r>
              <a:rPr lang="en-US" dirty="0" err="1"/>
              <a:t>enemmän</a:t>
            </a:r>
            <a:r>
              <a:rPr lang="en-US" dirty="0"/>
              <a:t> </a:t>
            </a:r>
            <a:r>
              <a:rPr lang="en-US" dirty="0" err="1"/>
              <a:t>kuluttajia</a:t>
            </a:r>
            <a:r>
              <a:rPr lang="en-US" dirty="0"/>
              <a:t> </a:t>
            </a:r>
            <a:r>
              <a:rPr lang="en-US" dirty="0" err="1"/>
              <a:t>osallistuu</a:t>
            </a:r>
            <a:r>
              <a:rPr lang="en-US" dirty="0"/>
              <a:t> </a:t>
            </a:r>
            <a:r>
              <a:rPr lang="en-US" dirty="0" err="1"/>
              <a:t>tuotantoon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On </a:t>
            </a:r>
            <a:r>
              <a:rPr lang="en-US" dirty="0" err="1"/>
              <a:t>lähes</a:t>
            </a:r>
            <a:r>
              <a:rPr lang="en-US" dirty="0"/>
              <a:t> </a:t>
            </a:r>
            <a:r>
              <a:rPr lang="en-US" dirty="0" err="1"/>
              <a:t>synonyymi</a:t>
            </a:r>
            <a:r>
              <a:rPr lang="en-US" dirty="0"/>
              <a:t> </a:t>
            </a:r>
            <a:r>
              <a:rPr lang="en-US" dirty="0" err="1"/>
              <a:t>termille</a:t>
            </a:r>
            <a:r>
              <a:rPr lang="en-US" dirty="0"/>
              <a:t> </a:t>
            </a:r>
            <a:r>
              <a:rPr lang="en-US" dirty="0" err="1"/>
              <a:t>joukkouttaminen</a:t>
            </a:r>
            <a:r>
              <a:rPr lang="en-US" dirty="0"/>
              <a:t> (</a:t>
            </a:r>
            <a:r>
              <a:rPr lang="en-US" dirty="0" err="1"/>
              <a:t>engl.</a:t>
            </a:r>
            <a:r>
              <a:rPr lang="en-US" dirty="0"/>
              <a:t> crowdsourcing), </a:t>
            </a:r>
            <a:r>
              <a:rPr lang="en-US" dirty="0" err="1"/>
              <a:t>joka</a:t>
            </a:r>
            <a:r>
              <a:rPr lang="en-US" dirty="0"/>
              <a:t> </a:t>
            </a:r>
            <a:r>
              <a:rPr lang="en-US" dirty="0" err="1"/>
              <a:t>tarkoittaa</a:t>
            </a:r>
            <a:r>
              <a:rPr lang="en-US" dirty="0"/>
              <a:t> </a:t>
            </a:r>
            <a:r>
              <a:rPr lang="en-US" dirty="0" err="1"/>
              <a:t>yrityksen</a:t>
            </a:r>
            <a:r>
              <a:rPr lang="en-US" dirty="0"/>
              <a:t> </a:t>
            </a:r>
            <a:r>
              <a:rPr lang="en-US" dirty="0" err="1"/>
              <a:t>tehtävien</a:t>
            </a:r>
            <a:r>
              <a:rPr lang="en-US" dirty="0"/>
              <a:t> </a:t>
            </a:r>
            <a:r>
              <a:rPr lang="en-US" dirty="0" err="1"/>
              <a:t>ulkoistamista</a:t>
            </a:r>
            <a:r>
              <a:rPr lang="en-US" dirty="0"/>
              <a:t> </a:t>
            </a:r>
            <a:r>
              <a:rPr lang="en-US" dirty="0" err="1"/>
              <a:t>asiakkaiden</a:t>
            </a:r>
            <a:r>
              <a:rPr lang="en-US" dirty="0"/>
              <a:t> </a:t>
            </a:r>
            <a:r>
              <a:rPr lang="en-US" dirty="0" err="1"/>
              <a:t>suoritettavaksi</a:t>
            </a:r>
            <a:r>
              <a:rPr lang="en-US" dirty="0"/>
              <a:t> </a:t>
            </a:r>
            <a:r>
              <a:rPr lang="en-US" dirty="0" err="1"/>
              <a:t>niin</a:t>
            </a:r>
            <a:r>
              <a:rPr lang="en-US" dirty="0"/>
              <a:t>, </a:t>
            </a:r>
            <a:r>
              <a:rPr lang="en-US" dirty="0" err="1"/>
              <a:t>että</a:t>
            </a:r>
            <a:r>
              <a:rPr lang="en-US" dirty="0"/>
              <a:t> </a:t>
            </a:r>
            <a:r>
              <a:rPr lang="en-US" dirty="0" err="1"/>
              <a:t>molemmat</a:t>
            </a:r>
            <a:r>
              <a:rPr lang="en-US" dirty="0"/>
              <a:t> </a:t>
            </a:r>
            <a:r>
              <a:rPr lang="en-US" dirty="0" err="1"/>
              <a:t>saavat</a:t>
            </a:r>
            <a:r>
              <a:rPr lang="en-US" dirty="0"/>
              <a:t> </a:t>
            </a:r>
            <a:r>
              <a:rPr lang="en-US" dirty="0" err="1"/>
              <a:t>lisäarvoa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Ongelmat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Käyttäjätuotannon</a:t>
            </a:r>
            <a:r>
              <a:rPr lang="en-US" dirty="0" smtClean="0"/>
              <a:t> </a:t>
            </a:r>
            <a:r>
              <a:rPr lang="en-US" dirty="0" err="1"/>
              <a:t>suurin</a:t>
            </a:r>
            <a:r>
              <a:rPr lang="en-US" dirty="0"/>
              <a:t> </a:t>
            </a:r>
            <a:r>
              <a:rPr lang="en-US" dirty="0" err="1"/>
              <a:t>ongelma</a:t>
            </a:r>
            <a:r>
              <a:rPr lang="en-US" dirty="0"/>
              <a:t> on </a:t>
            </a:r>
            <a:r>
              <a:rPr lang="en-US" dirty="0" err="1"/>
              <a:t>internetkäyttäjien</a:t>
            </a:r>
            <a:r>
              <a:rPr lang="en-US" dirty="0"/>
              <a:t> </a:t>
            </a:r>
            <a:r>
              <a:rPr lang="en-US" dirty="0" err="1"/>
              <a:t>jääminen</a:t>
            </a:r>
            <a:r>
              <a:rPr lang="en-US" dirty="0"/>
              <a:t> </a:t>
            </a:r>
            <a:r>
              <a:rPr lang="en-US" dirty="0" err="1"/>
              <a:t>passiivisiksi</a:t>
            </a:r>
            <a:r>
              <a:rPr lang="en-US" dirty="0"/>
              <a:t>. </a:t>
            </a:r>
            <a:r>
              <a:rPr lang="en-US" dirty="0" err="1"/>
              <a:t>Tilastojen</a:t>
            </a:r>
            <a:r>
              <a:rPr lang="en-US" dirty="0"/>
              <a:t> </a:t>
            </a:r>
            <a:r>
              <a:rPr lang="en-US" dirty="0" err="1"/>
              <a:t>mukaan</a:t>
            </a:r>
            <a:r>
              <a:rPr lang="en-US" dirty="0"/>
              <a:t> </a:t>
            </a:r>
            <a:r>
              <a:rPr lang="en-US" dirty="0" err="1"/>
              <a:t>käyttäjätuotantoympäristöissä</a:t>
            </a:r>
            <a:r>
              <a:rPr lang="en-US" dirty="0"/>
              <a:t> </a:t>
            </a:r>
            <a:r>
              <a:rPr lang="en-US" dirty="0" err="1"/>
              <a:t>toimivista</a:t>
            </a:r>
            <a:r>
              <a:rPr lang="en-US" dirty="0"/>
              <a:t> </a:t>
            </a:r>
            <a:r>
              <a:rPr lang="en-US" dirty="0" err="1"/>
              <a:t>yksi</a:t>
            </a:r>
            <a:r>
              <a:rPr lang="en-US" dirty="0"/>
              <a:t> </a:t>
            </a:r>
            <a:r>
              <a:rPr lang="en-US" dirty="0" err="1"/>
              <a:t>prosentti</a:t>
            </a:r>
            <a:r>
              <a:rPr lang="en-US" dirty="0"/>
              <a:t> </a:t>
            </a:r>
            <a:r>
              <a:rPr lang="en-US" dirty="0" err="1"/>
              <a:t>jalostaa</a:t>
            </a:r>
            <a:r>
              <a:rPr lang="en-US" dirty="0"/>
              <a:t> </a:t>
            </a:r>
            <a:r>
              <a:rPr lang="en-US" dirty="0" err="1"/>
              <a:t>sisältöä</a:t>
            </a:r>
            <a:r>
              <a:rPr lang="en-US" dirty="0"/>
              <a:t>, 9% </a:t>
            </a:r>
            <a:r>
              <a:rPr lang="en-US" dirty="0" err="1"/>
              <a:t>kommentoi</a:t>
            </a:r>
            <a:r>
              <a:rPr lang="en-US" dirty="0"/>
              <a:t> </a:t>
            </a:r>
            <a:r>
              <a:rPr lang="en-US" dirty="0" err="1"/>
              <a:t>sisältöä</a:t>
            </a:r>
            <a:r>
              <a:rPr lang="en-US" dirty="0"/>
              <a:t> </a:t>
            </a:r>
            <a:r>
              <a:rPr lang="en-US" dirty="0" err="1"/>
              <a:t>ja</a:t>
            </a:r>
            <a:r>
              <a:rPr lang="en-US" dirty="0"/>
              <a:t> 90% on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kuluttajia</a:t>
            </a:r>
            <a:r>
              <a:rPr lang="en-US" dirty="0"/>
              <a:t>. </a:t>
            </a:r>
            <a:r>
              <a:rPr lang="en-US" dirty="0" err="1"/>
              <a:t>Ongelmina</a:t>
            </a:r>
            <a:r>
              <a:rPr lang="en-US" dirty="0"/>
              <a:t> </a:t>
            </a:r>
            <a:r>
              <a:rPr lang="en-US" dirty="0" err="1"/>
              <a:t>pidetään</a:t>
            </a:r>
            <a:r>
              <a:rPr lang="en-US" dirty="0"/>
              <a:t>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tekijänoikeuksien</a:t>
            </a:r>
            <a:r>
              <a:rPr lang="en-US" dirty="0"/>
              <a:t> </a:t>
            </a:r>
            <a:r>
              <a:rPr lang="en-US" dirty="0" err="1"/>
              <a:t>tiukkaa</a:t>
            </a:r>
            <a:r>
              <a:rPr lang="en-US" dirty="0"/>
              <a:t> </a:t>
            </a:r>
            <a:r>
              <a:rPr lang="en-US" dirty="0" err="1"/>
              <a:t>soveltamista</a:t>
            </a:r>
            <a:r>
              <a:rPr lang="en-US" dirty="0"/>
              <a:t>, </a:t>
            </a:r>
            <a:r>
              <a:rPr lang="en-US" dirty="0" err="1"/>
              <a:t>mikä</a:t>
            </a:r>
            <a:r>
              <a:rPr lang="en-US" dirty="0"/>
              <a:t> </a:t>
            </a:r>
            <a:r>
              <a:rPr lang="en-US" dirty="0" err="1"/>
              <a:t>vaikeuttaa</a:t>
            </a:r>
            <a:r>
              <a:rPr lang="en-US" dirty="0"/>
              <a:t> </a:t>
            </a:r>
            <a:r>
              <a:rPr lang="en-US" dirty="0" err="1"/>
              <a:t>aikaisemmin</a:t>
            </a:r>
            <a:r>
              <a:rPr lang="en-US" dirty="0"/>
              <a:t> </a:t>
            </a:r>
            <a:r>
              <a:rPr lang="en-US" dirty="0" err="1"/>
              <a:t>tuotetun</a:t>
            </a:r>
            <a:r>
              <a:rPr lang="en-US" dirty="0"/>
              <a:t> </a:t>
            </a:r>
            <a:r>
              <a:rPr lang="en-US" dirty="0" err="1"/>
              <a:t>sisällön</a:t>
            </a:r>
            <a:r>
              <a:rPr lang="en-US" dirty="0"/>
              <a:t> </a:t>
            </a:r>
            <a:r>
              <a:rPr lang="en-US" dirty="0" err="1"/>
              <a:t>jalostamista</a:t>
            </a:r>
            <a:r>
              <a:rPr lang="en-US" dirty="0"/>
              <a:t>, </a:t>
            </a:r>
            <a:r>
              <a:rPr lang="en-US" dirty="0" err="1"/>
              <a:t>sekä</a:t>
            </a:r>
            <a:r>
              <a:rPr lang="en-US" dirty="0"/>
              <a:t> </a:t>
            </a:r>
            <a:r>
              <a:rPr lang="en-US" dirty="0" err="1"/>
              <a:t>asiantuntijoiden</a:t>
            </a:r>
            <a:r>
              <a:rPr lang="en-US" dirty="0"/>
              <a:t> </a:t>
            </a:r>
            <a:r>
              <a:rPr lang="en-US" dirty="0" err="1"/>
              <a:t>osallistumattomuutta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Joukkorahoitus</a:t>
            </a:r>
            <a:r>
              <a:rPr lang="en-US" dirty="0" smtClean="0"/>
              <a:t> = </a:t>
            </a:r>
            <a:r>
              <a:rPr lang="en-US" dirty="0" err="1" smtClean="0"/>
              <a:t>Crowdfunding</a:t>
            </a:r>
            <a:endParaRPr lang="en-US" dirty="0"/>
          </a:p>
        </p:txBody>
      </p:sp>
      <p:pic>
        <p:nvPicPr>
          <p:cNvPr id="4" name="Content Placeholder 3" descr="rahhaaa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9" b="5279"/>
          <a:stretch>
            <a:fillRect/>
          </a:stretch>
        </p:blipFill>
        <p:spPr>
          <a:xfrm>
            <a:off x="625045" y="3015619"/>
            <a:ext cx="10515600" cy="4351338"/>
          </a:xfrm>
        </p:spPr>
      </p:pic>
      <p:sp>
        <p:nvSpPr>
          <p:cNvPr id="6" name="Rectangle 5"/>
          <p:cNvSpPr/>
          <p:nvPr/>
        </p:nvSpPr>
        <p:spPr>
          <a:xfrm>
            <a:off x="997255" y="1947772"/>
            <a:ext cx="8576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Wikipedia </a:t>
            </a:r>
            <a:r>
              <a:rPr lang="en-US" dirty="0" err="1" smtClean="0"/>
              <a:t>keräsi</a:t>
            </a:r>
            <a:r>
              <a:rPr lang="en-US" dirty="0" smtClean="0"/>
              <a:t> </a:t>
            </a:r>
            <a:r>
              <a:rPr lang="en-US" dirty="0" err="1" smtClean="0"/>
              <a:t>tällä</a:t>
            </a:r>
            <a:r>
              <a:rPr lang="en-US" dirty="0" smtClean="0"/>
              <a:t> </a:t>
            </a:r>
            <a:r>
              <a:rPr lang="en-US" dirty="0" err="1" smtClean="0"/>
              <a:t>kampanjalla</a:t>
            </a:r>
            <a:r>
              <a:rPr lang="en-US" dirty="0" smtClean="0"/>
              <a:t> </a:t>
            </a:r>
            <a:r>
              <a:rPr lang="en-US" dirty="0"/>
              <a:t>(v. 2010) </a:t>
            </a:r>
            <a:r>
              <a:rPr lang="en-US" dirty="0" smtClean="0"/>
              <a:t>16miljoonaa 50 </a:t>
            </a:r>
            <a:r>
              <a:rPr lang="en-US" dirty="0" err="1" smtClean="0"/>
              <a:t>päivässä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9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Edut</a:t>
            </a:r>
            <a:r>
              <a:rPr lang="en-US" dirty="0" smtClean="0"/>
              <a:t> </a:t>
            </a:r>
            <a:r>
              <a:rPr lang="en-US" dirty="0" err="1" smtClean="0"/>
              <a:t>joukkorahoituksessa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006"/>
            <a:ext cx="10515600" cy="476495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turhia</a:t>
            </a:r>
            <a:r>
              <a:rPr lang="en-US" dirty="0"/>
              <a:t> </a:t>
            </a:r>
            <a:r>
              <a:rPr lang="en-US" dirty="0" err="1" smtClean="0"/>
              <a:t>välikäsiä</a:t>
            </a:r>
            <a:r>
              <a:rPr lang="en-US" dirty="0" smtClean="0"/>
              <a:t> (</a:t>
            </a:r>
            <a:r>
              <a:rPr lang="en-US" dirty="0" err="1" smtClean="0"/>
              <a:t>kuluttajilta</a:t>
            </a:r>
            <a:r>
              <a:rPr lang="en-US" dirty="0" smtClean="0"/>
              <a:t> </a:t>
            </a:r>
            <a:r>
              <a:rPr lang="en-US" dirty="0" err="1" smtClean="0"/>
              <a:t>kuluttajille</a:t>
            </a:r>
            <a:r>
              <a:rPr lang="en-US" dirty="0"/>
              <a:t>)</a:t>
            </a:r>
          </a:p>
          <a:p>
            <a:r>
              <a:rPr lang="en-US" dirty="0" err="1" smtClean="0"/>
              <a:t>Rahoitusprosessi</a:t>
            </a:r>
            <a:r>
              <a:rPr lang="en-US" dirty="0" smtClean="0"/>
              <a:t> </a:t>
            </a:r>
            <a:r>
              <a:rPr lang="en-US" dirty="0" err="1"/>
              <a:t>itsessään</a:t>
            </a:r>
            <a:r>
              <a:rPr lang="en-US" dirty="0"/>
              <a:t> </a:t>
            </a:r>
            <a:r>
              <a:rPr lang="en-US" dirty="0" err="1" smtClean="0"/>
              <a:t>markkinointikampanjana</a:t>
            </a:r>
            <a:endParaRPr lang="en-US" dirty="0" smtClean="0"/>
          </a:p>
          <a:p>
            <a:r>
              <a:rPr lang="en-US" dirty="0" err="1" smtClean="0"/>
              <a:t>Pienet</a:t>
            </a:r>
            <a:r>
              <a:rPr lang="en-US" dirty="0" smtClean="0"/>
              <a:t> </a:t>
            </a:r>
            <a:r>
              <a:rPr lang="en-US" dirty="0" err="1" smtClean="0"/>
              <a:t>sijoitukset</a:t>
            </a:r>
            <a:r>
              <a:rPr lang="en-US" dirty="0" smtClean="0"/>
              <a:t> </a:t>
            </a:r>
            <a:r>
              <a:rPr lang="en-US" dirty="0" err="1" smtClean="0"/>
              <a:t>kasvavat</a:t>
            </a:r>
            <a:r>
              <a:rPr lang="en-US" dirty="0" smtClean="0"/>
              <a:t> </a:t>
            </a:r>
            <a:r>
              <a:rPr lang="en-US" dirty="0" err="1" smtClean="0"/>
              <a:t>nopeasti</a:t>
            </a:r>
            <a:r>
              <a:rPr lang="en-US" dirty="0" smtClean="0"/>
              <a:t> </a:t>
            </a:r>
            <a:r>
              <a:rPr lang="en-US" dirty="0" err="1" smtClean="0"/>
              <a:t>vakavasti</a:t>
            </a:r>
            <a:r>
              <a:rPr lang="en-US" dirty="0" smtClean="0"/>
              <a:t> </a:t>
            </a:r>
            <a:r>
              <a:rPr lang="en-US" dirty="0" err="1" smtClean="0"/>
              <a:t>otettavaksi</a:t>
            </a:r>
            <a:r>
              <a:rPr lang="en-US" dirty="0" smtClean="0"/>
              <a:t> </a:t>
            </a:r>
            <a:r>
              <a:rPr lang="en-US" dirty="0" err="1" smtClean="0"/>
              <a:t>rahavirraksi</a:t>
            </a:r>
            <a:endParaRPr lang="en-US" dirty="0" smtClean="0"/>
          </a:p>
          <a:p>
            <a:r>
              <a:rPr lang="en-US" dirty="0" err="1" smtClean="0"/>
              <a:t>Kukaan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kärsi</a:t>
            </a:r>
            <a:r>
              <a:rPr lang="en-US" dirty="0" smtClean="0"/>
              <a:t> </a:t>
            </a:r>
            <a:r>
              <a:rPr lang="en-US" dirty="0" err="1" smtClean="0"/>
              <a:t>mittavia</a:t>
            </a:r>
            <a:r>
              <a:rPr lang="en-US" dirty="0" smtClean="0"/>
              <a:t> </a:t>
            </a:r>
            <a:r>
              <a:rPr lang="en-US" dirty="0" err="1" smtClean="0"/>
              <a:t>tappioita</a:t>
            </a:r>
            <a:r>
              <a:rPr lang="en-US" dirty="0" smtClean="0"/>
              <a:t> </a:t>
            </a:r>
            <a:r>
              <a:rPr lang="en-US" dirty="0" err="1" smtClean="0"/>
              <a:t>koska</a:t>
            </a:r>
            <a:r>
              <a:rPr lang="en-US" dirty="0" smtClean="0"/>
              <a:t> </a:t>
            </a:r>
            <a:r>
              <a:rPr lang="en-US" dirty="0" err="1" smtClean="0"/>
              <a:t>sijoitetut</a:t>
            </a:r>
            <a:r>
              <a:rPr lang="en-US" dirty="0" smtClean="0"/>
              <a:t> </a:t>
            </a:r>
            <a:r>
              <a:rPr lang="en-US" dirty="0" err="1" smtClean="0"/>
              <a:t>rahasummat</a:t>
            </a:r>
            <a:r>
              <a:rPr lang="en-US" dirty="0" smtClean="0"/>
              <a:t> </a:t>
            </a:r>
            <a:r>
              <a:rPr lang="en-US" dirty="0" err="1" smtClean="0"/>
              <a:t>eivät</a:t>
            </a:r>
            <a:r>
              <a:rPr lang="en-US" dirty="0" smtClean="0"/>
              <a:t> </a:t>
            </a:r>
            <a:r>
              <a:rPr lang="en-US" dirty="0" err="1" smtClean="0"/>
              <a:t>yleensä</a:t>
            </a:r>
            <a:r>
              <a:rPr lang="en-US" dirty="0" smtClean="0"/>
              <a:t> ole </a:t>
            </a:r>
            <a:r>
              <a:rPr lang="en-US" dirty="0" err="1" smtClean="0"/>
              <a:t>mittavia</a:t>
            </a:r>
            <a:endParaRPr lang="en-US" dirty="0"/>
          </a:p>
        </p:txBody>
      </p:sp>
      <p:pic>
        <p:nvPicPr>
          <p:cNvPr id="5" name="Picture 4" descr="Screen+Shot+2012-11-16+at+11.06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83" y="4573479"/>
            <a:ext cx="6470949" cy="208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49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Haitat</a:t>
            </a:r>
            <a:r>
              <a:rPr lang="en-US" dirty="0" smtClean="0"/>
              <a:t> </a:t>
            </a:r>
            <a:r>
              <a:rPr lang="en-US" dirty="0" err="1" smtClean="0"/>
              <a:t>joukkorahoituksessa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Lainsäädäntö</a:t>
            </a:r>
            <a:r>
              <a:rPr lang="en-US" dirty="0"/>
              <a:t>, </a:t>
            </a:r>
            <a:r>
              <a:rPr lang="en-US" dirty="0" err="1" smtClean="0"/>
              <a:t>rahankeruulaki</a:t>
            </a:r>
            <a:r>
              <a:rPr lang="en-US" dirty="0" smtClean="0"/>
              <a:t> (</a:t>
            </a:r>
            <a:r>
              <a:rPr lang="en-US" dirty="0" err="1" smtClean="0"/>
              <a:t>Suomessa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Eri</a:t>
            </a:r>
            <a:r>
              <a:rPr lang="en-US" dirty="0" smtClean="0"/>
              <a:t> </a:t>
            </a:r>
            <a:r>
              <a:rPr lang="en-US" dirty="0" err="1"/>
              <a:t>pienomistajien</a:t>
            </a:r>
            <a:r>
              <a:rPr lang="en-US" dirty="0"/>
              <a:t> </a:t>
            </a:r>
            <a:r>
              <a:rPr lang="en-US" dirty="0" err="1"/>
              <a:t>hallinnointi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Screen+Shot+2012-11-16+at+11.03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26" y="3429629"/>
            <a:ext cx="6001635" cy="316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79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81487"/>
            <a:ext cx="10515600" cy="1518573"/>
          </a:xfrm>
        </p:spPr>
        <p:txBody>
          <a:bodyPr>
            <a:normAutofit fontScale="90000"/>
          </a:bodyPr>
          <a:lstStyle/>
          <a:p>
            <a:r>
              <a:rPr lang="fi-FI" dirty="0"/>
              <a:t>Viestintäsisältöjen/-tuotteiden tuotanto: toimituskäytännöt muutoksessa</a:t>
            </a:r>
            <a:br>
              <a:rPr lang="fi-FI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844" y="2527188"/>
            <a:ext cx="10515600" cy="3777998"/>
          </a:xfrm>
        </p:spPr>
        <p:txBody>
          <a:bodyPr>
            <a:normAutofit/>
          </a:bodyPr>
          <a:lstStyle/>
          <a:p>
            <a:r>
              <a:rPr lang="fi-FI" dirty="0" smtClean="0"/>
              <a:t>Lähteiden </a:t>
            </a:r>
            <a:r>
              <a:rPr lang="fi-FI" dirty="0"/>
              <a:t>luotettavuutta tulee arvioida:</a:t>
            </a:r>
            <a:br>
              <a:rPr lang="fi-FI" dirty="0"/>
            </a:br>
            <a:r>
              <a:rPr lang="fi-FI" dirty="0"/>
              <a:t>	- kertojan näkökulma?</a:t>
            </a:r>
            <a:br>
              <a:rPr lang="fi-FI" dirty="0"/>
            </a:br>
            <a:r>
              <a:rPr lang="fi-FI" dirty="0"/>
              <a:t>	- kertojan omat intressit ja motiivit</a:t>
            </a:r>
            <a:r>
              <a:rPr lang="fi-FI" dirty="0" smtClean="0"/>
              <a:t>?</a:t>
            </a:r>
          </a:p>
          <a:p>
            <a:r>
              <a:rPr lang="fi-FI" dirty="0"/>
              <a:t> Verkkojournalismi nopeuttanut tiedonkulkua</a:t>
            </a:r>
            <a:br>
              <a:rPr lang="fi-FI" dirty="0"/>
            </a:br>
            <a:r>
              <a:rPr lang="fi-FI" dirty="0"/>
              <a:t>  	- </a:t>
            </a:r>
            <a:r>
              <a:rPr lang="fi-FI" dirty="0" err="1"/>
              <a:t>deadlinestä</a:t>
            </a:r>
            <a:r>
              <a:rPr lang="fi-FI" dirty="0"/>
              <a:t> </a:t>
            </a:r>
            <a:r>
              <a:rPr lang="fi-FI" dirty="0" err="1"/>
              <a:t>onlineksi</a:t>
            </a:r>
            <a:r>
              <a:rPr lang="fi-FI" dirty="0"/>
              <a:t> </a:t>
            </a:r>
            <a:r>
              <a:rPr lang="fi-FI" dirty="0" smtClean="0">
                <a:sym typeface="Wingdings"/>
              </a:rPr>
              <a:t></a:t>
            </a:r>
            <a:r>
              <a:rPr lang="fi-FI" dirty="0" smtClean="0"/>
              <a:t> </a:t>
            </a:r>
            <a:r>
              <a:rPr lang="fi-FI" dirty="0"/>
              <a:t>Kun takarajaa ei enää ole, se on aina </a:t>
            </a:r>
            <a:r>
              <a:rPr lang="fi-FI" dirty="0" smtClean="0"/>
              <a:t>		heti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>	- ongelmana tiedon luotettavuus, kun lähteitä ja faktoja ei </a:t>
            </a:r>
            <a:r>
              <a:rPr lang="fi-FI" dirty="0" smtClean="0"/>
              <a:t>		tarkisteta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64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Media </a:t>
            </a:r>
            <a:r>
              <a:rPr lang="fi-FI" dirty="0" smtClean="0"/>
              <a:t>objektiivisuus</a:t>
            </a:r>
            <a:r>
              <a:rPr lang="fi-FI" dirty="0"/>
              <a:t/>
            </a:r>
            <a:br>
              <a:rPr lang="fi-FI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Hyvin </a:t>
            </a:r>
            <a:r>
              <a:rPr lang="fi-FI" dirty="0"/>
              <a:t>paljon ristiriitaisia käsityksiä median </a:t>
            </a:r>
            <a:r>
              <a:rPr lang="fi-FI" dirty="0" smtClean="0"/>
              <a:t>objektivisuudesta</a:t>
            </a:r>
            <a:endParaRPr lang="fi-FI" dirty="0"/>
          </a:p>
          <a:p>
            <a:r>
              <a:rPr lang="fi-FI" dirty="0" smtClean="0"/>
              <a:t>Journalistien </a:t>
            </a:r>
            <a:r>
              <a:rPr lang="fi-FI" dirty="0"/>
              <a:t>tulisi luopua objektiivisuudesta ja keskittyä näkökulmiin ja tulkintoihin sekä </a:t>
            </a:r>
            <a:r>
              <a:rPr lang="fi-FI" dirty="0" smtClean="0"/>
              <a:t>kunnioittaa </a:t>
            </a:r>
            <a:r>
              <a:rPr lang="fi-FI" dirty="0"/>
              <a:t>moniäänisten ja moniarvoisten kohteidensa ja yleisöjensä erilaisia näkemyksiä </a:t>
            </a:r>
            <a:r>
              <a:rPr lang="fi-FI" dirty="0" smtClean="0"/>
              <a:t>ja maailmankuvia  </a:t>
            </a:r>
            <a:r>
              <a:rPr lang="fi-FI" dirty="0">
                <a:sym typeface="Wingdings"/>
              </a:rPr>
              <a:t></a:t>
            </a:r>
            <a:r>
              <a:rPr lang="fi-FI" dirty="0"/>
              <a:t> </a:t>
            </a:r>
            <a:r>
              <a:rPr lang="fi-FI" dirty="0" smtClean="0"/>
              <a:t>Relativismi</a:t>
            </a:r>
          </a:p>
          <a:p>
            <a:r>
              <a:rPr lang="fi-FI" dirty="0" smtClean="0"/>
              <a:t>Osa </a:t>
            </a:r>
            <a:r>
              <a:rPr lang="fi-FI" dirty="0"/>
              <a:t>on luopunut objektivisuuden perinteistä merkityksestä ja tulkitsemaan sen </a:t>
            </a:r>
            <a:r>
              <a:rPr lang="fi-FI" dirty="0" smtClean="0"/>
              <a:t>puolueettomuutena </a:t>
            </a:r>
            <a:r>
              <a:rPr lang="fi-FI" dirty="0"/>
              <a:t>tai </a:t>
            </a:r>
            <a:r>
              <a:rPr lang="fi-FI" dirty="0" smtClean="0"/>
              <a:t>tasapuolisuutena</a:t>
            </a:r>
            <a:endParaRPr lang="fi-FI" dirty="0"/>
          </a:p>
          <a:p>
            <a:r>
              <a:rPr lang="fi-FI" dirty="0" smtClean="0"/>
              <a:t>Käytännöllinen </a:t>
            </a:r>
            <a:r>
              <a:rPr lang="fi-FI" dirty="0"/>
              <a:t>objektiivisuus: Puolueettomuutta ja tasapuolisuutta ei siis tule asettaa </a:t>
            </a:r>
            <a:r>
              <a:rPr lang="fi-FI" dirty="0" smtClean="0"/>
              <a:t>päämääriksi</a:t>
            </a:r>
            <a:r>
              <a:rPr lang="fi-FI" dirty="0"/>
              <a:t>, vaan sijoittaa ne osiksi totuudenmukaisuuden tavoitteeseen tähtäävää </a:t>
            </a:r>
            <a:r>
              <a:rPr lang="fi-FI" dirty="0" smtClean="0"/>
              <a:t>tiedollista </a:t>
            </a:r>
            <a:r>
              <a:rPr lang="fi-FI" dirty="0"/>
              <a:t>prosessia</a:t>
            </a:r>
            <a:r>
              <a:rPr lang="fi-FI" dirty="0" smtClean="0"/>
              <a:t>,</a:t>
            </a:r>
            <a:endParaRPr lang="fi-FI" dirty="0"/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76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519</Words>
  <Application>Microsoft Office PowerPoint</Application>
  <PresentationFormat>Laajakuva</PresentationFormat>
  <Paragraphs>74</Paragraphs>
  <Slides>23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Office-teema</vt:lpstr>
      <vt:lpstr>Viestintäsisältöjen/-tuotteiden tuotanto</vt:lpstr>
      <vt:lpstr>PRODUSAGE</vt:lpstr>
      <vt:lpstr>Käyttäjätuotanto (faktaa):  </vt:lpstr>
      <vt:lpstr>Ongelmat:</vt:lpstr>
      <vt:lpstr>Joukkorahoitus = Crowdfunding</vt:lpstr>
      <vt:lpstr>Edut joukkorahoituksessa:</vt:lpstr>
      <vt:lpstr>Haitat joukkorahoituksessa:</vt:lpstr>
      <vt:lpstr>Viestintäsisältöjen/-tuotteiden tuotanto: toimituskäytännöt muutoksessa </vt:lpstr>
      <vt:lpstr>Media objektiivisuus </vt:lpstr>
      <vt:lpstr>CASE: Wikipedia</vt:lpstr>
      <vt:lpstr>CASE: Wikipedia</vt:lpstr>
      <vt:lpstr>CASE: Wikipedia</vt:lpstr>
      <vt:lpstr>CASE: Wikipedia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Wikipedia kuvasarja</dc:title>
  <dc:creator>Riikka</dc:creator>
  <cp:lastModifiedBy>Riikka</cp:lastModifiedBy>
  <cp:revision>15</cp:revision>
  <dcterms:created xsi:type="dcterms:W3CDTF">2013-11-18T20:13:15Z</dcterms:created>
  <dcterms:modified xsi:type="dcterms:W3CDTF">2013-11-19T19:08:09Z</dcterms:modified>
</cp:coreProperties>
</file>