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63" r:id="rId6"/>
    <p:sldId id="260" r:id="rId7"/>
    <p:sldId id="268" r:id="rId8"/>
    <p:sldId id="267" r:id="rId9"/>
    <p:sldId id="261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293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87050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inaus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1853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imikor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5707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inauksen nimikor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2090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si tai epät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0582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713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378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0677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271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844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5431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596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82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5172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598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8DDE3-F428-45F0-9987-1FEAB25E017F}" type="datetimeFigureOut">
              <a:rPr lang="fi-FI" smtClean="0"/>
              <a:t>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A1244A1-4BC5-450E-A2B6-20BC8AAF329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152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HPMocTmC08" TargetMode="External"/><Relationship Id="rId2" Type="http://schemas.openxmlformats.org/officeDocument/2006/relationships/hyperlink" Target="http://www.adweek.com/adfreak/zombies-swarm-around-infected-hashtag-clever-campaign-walking-dead-14770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966740" y="2404531"/>
            <a:ext cx="8946188" cy="1646302"/>
          </a:xfrm>
        </p:spPr>
        <p:txBody>
          <a:bodyPr/>
          <a:lstStyle/>
          <a:p>
            <a:r>
              <a:rPr lang="fi-FI" dirty="0" err="1" smtClean="0"/>
              <a:t>Transmedia</a:t>
            </a:r>
            <a:r>
              <a:rPr lang="fi-FI" dirty="0" smtClean="0"/>
              <a:t>-tarinankerronta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Viestinnän perusteet 2013</a:t>
            </a:r>
          </a:p>
          <a:p>
            <a:r>
              <a:rPr lang="fi-FI" dirty="0" smtClean="0"/>
              <a:t>Riikka </a:t>
            </a:r>
            <a:r>
              <a:rPr lang="fi-FI" dirty="0" err="1" smtClean="0"/>
              <a:t>Sohlman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7903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on </a:t>
            </a:r>
            <a:r>
              <a:rPr lang="fi-FI" dirty="0" err="1" smtClean="0"/>
              <a:t>transmedia</a:t>
            </a:r>
            <a:r>
              <a:rPr lang="fi-FI" dirty="0" smtClean="0"/>
              <a:t>-tarinankerronta?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/>
              <a:t>Perusajatus on, että eri mediatekstit liittyvät toisiinsa eikä niitä voida arvioida irrallisina: tekstit referoivat toisiaan ja vaikuttavat toistensa tulkintaan</a:t>
            </a:r>
          </a:p>
          <a:p>
            <a:pPr lvl="1"/>
            <a:r>
              <a:rPr lang="fi-FI" sz="1800" dirty="0" smtClean="0">
                <a:sym typeface="Wingdings" panose="05000000000000000000" pitchFamily="2" charset="2"/>
              </a:rPr>
              <a:t> </a:t>
            </a:r>
            <a:r>
              <a:rPr lang="fi-FI" sz="1800" dirty="0" err="1" smtClean="0">
                <a:sym typeface="Wingdings" panose="05000000000000000000" pitchFamily="2" charset="2"/>
              </a:rPr>
              <a:t>Transmedia</a:t>
            </a:r>
            <a:r>
              <a:rPr lang="fi-FI" sz="1800" dirty="0" smtClean="0">
                <a:sym typeface="Wingdings" panose="05000000000000000000" pitchFamily="2" charset="2"/>
              </a:rPr>
              <a:t>-tarinnankerronnassa nämä mediatekstien kytkökset tuodaan julki. Kytkökset muodostavat koko tarinankerronnan perustan</a:t>
            </a:r>
          </a:p>
          <a:p>
            <a:pPr lvl="0">
              <a:buClr>
                <a:srgbClr val="94B6D2"/>
              </a:buClr>
            </a:pPr>
            <a:r>
              <a:rPr lang="fi-FI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Tekniikka, jossa nykyisten teknologisten välineiden avulla kerrotaan yksittäinen tarina tai tarinakokemus yli erilaisten alustojen ja formaattien.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4503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137" y="657225"/>
            <a:ext cx="6905625" cy="5391150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39" y="57150"/>
            <a:ext cx="8442922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0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Transmedia</a:t>
            </a:r>
            <a:r>
              <a:rPr lang="fi-FI" dirty="0" smtClean="0"/>
              <a:t>-tarinankerronta 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000" dirty="0" smtClean="0"/>
              <a:t>Klassinen ”alku, keskikohta, loppuratkaisu” –rakenne toimii enää yksittäisissä </a:t>
            </a:r>
            <a:r>
              <a:rPr lang="fi-FI" sz="2000" dirty="0" err="1" smtClean="0"/>
              <a:t>transmedia</a:t>
            </a:r>
            <a:r>
              <a:rPr lang="fi-FI" sz="2000" dirty="0" smtClean="0"/>
              <a:t>-teksteissä</a:t>
            </a:r>
          </a:p>
          <a:p>
            <a:r>
              <a:rPr lang="fi-FI" sz="2000" dirty="0" smtClean="0"/>
              <a:t>Ei ole selkeää alkua ta</a:t>
            </a:r>
            <a:r>
              <a:rPr lang="fi-FI" sz="2000" dirty="0" smtClean="0"/>
              <a:t>i loppua </a:t>
            </a:r>
            <a:r>
              <a:rPr lang="fi-FI" sz="2000" dirty="0" err="1" smtClean="0"/>
              <a:t>transmedia-tarinankerronassa</a:t>
            </a:r>
            <a:endParaRPr lang="fi-FI" sz="2000" dirty="0" smtClean="0"/>
          </a:p>
          <a:p>
            <a:r>
              <a:rPr lang="fi-FI" sz="2000" dirty="0" smtClean="0"/>
              <a:t>Irrallista tarinaa voi lukea, vaikka ei olisi nähnyt/lukenut muuta osaa</a:t>
            </a:r>
          </a:p>
          <a:p>
            <a:r>
              <a:rPr lang="fi-FI" sz="2000" dirty="0" smtClean="0"/>
              <a:t>Negative </a:t>
            </a:r>
            <a:r>
              <a:rPr lang="fi-FI" sz="2000" dirty="0" err="1" smtClean="0"/>
              <a:t>capability</a:t>
            </a:r>
            <a:r>
              <a:rPr lang="fi-FI" sz="2000" dirty="0" smtClean="0"/>
              <a:t>: strategisia aukkoja </a:t>
            </a:r>
            <a:r>
              <a:rPr lang="fi-FI" sz="2000" dirty="0" err="1" smtClean="0"/>
              <a:t>tarinankerronassa</a:t>
            </a:r>
            <a:r>
              <a:rPr lang="fi-FI" sz="2000" dirty="0" smtClean="0"/>
              <a:t> </a:t>
            </a:r>
            <a:r>
              <a:rPr lang="fi-FI" sz="2000" dirty="0" smtClean="0">
                <a:sym typeface="Wingdings" panose="05000000000000000000" pitchFamily="2" charset="2"/>
              </a:rPr>
              <a:t> houkuttelevat kuluttajia etsimään vastauksia</a:t>
            </a:r>
          </a:p>
          <a:p>
            <a:r>
              <a:rPr lang="fi-FI" sz="2000" dirty="0" err="1" smtClean="0">
                <a:sym typeface="Wingdings" panose="05000000000000000000" pitchFamily="2" charset="2"/>
              </a:rPr>
              <a:t>Migratory</a:t>
            </a:r>
            <a:r>
              <a:rPr lang="fi-FI" sz="2000" dirty="0" smtClean="0">
                <a:sym typeface="Wingdings" panose="05000000000000000000" pitchFamily="2" charset="2"/>
              </a:rPr>
              <a:t> </a:t>
            </a:r>
            <a:r>
              <a:rPr lang="fi-FI" sz="2000" dirty="0" err="1" smtClean="0">
                <a:sym typeface="Wingdings" panose="05000000000000000000" pitchFamily="2" charset="2"/>
              </a:rPr>
              <a:t>cue</a:t>
            </a:r>
            <a:r>
              <a:rPr lang="fi-FI" sz="2000" dirty="0" smtClean="0">
                <a:sym typeface="Wingdings" panose="05000000000000000000" pitchFamily="2" charset="2"/>
              </a:rPr>
              <a:t>: vihjeitä, joiden avulla kuluttaja tunnistaa yhdenmukaisuuksia eri tekstien välillä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15819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Transmedian</a:t>
            </a:r>
            <a:r>
              <a:rPr lang="fi-FI" dirty="0" smtClean="0"/>
              <a:t> idea?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/>
              <a:t>Mahdollistaa kerronnan kerroksellisuutta ja eri kuluttajaryhmille eri osallistumisen tasoja</a:t>
            </a:r>
          </a:p>
          <a:p>
            <a:r>
              <a:rPr lang="fi-FI" sz="2400" dirty="0" smtClean="0"/>
              <a:t>Tavalliset kuluttajat eivät mene sekaisin ja eivätkä putoaisi kelkasta</a:t>
            </a:r>
          </a:p>
          <a:p>
            <a:r>
              <a:rPr lang="fi-FI" sz="2400" dirty="0" smtClean="0"/>
              <a:t>Fanit saisivat lisää ekstraa ja esimerkiksi vastauksia kysymyksiinsä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420242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Pokemon</a:t>
            </a:r>
            <a:r>
              <a:rPr lang="fi-FI" dirty="0" smtClean="0"/>
              <a:t> – klassinen case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77334" y="1502686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fi-FI" sz="2000" dirty="0" smtClean="0"/>
              <a:t>Alun perin vain peli; ei luotu </a:t>
            </a:r>
            <a:r>
              <a:rPr lang="fi-FI" sz="2000" dirty="0" err="1" smtClean="0"/>
              <a:t>transmedia-franchiseiksi</a:t>
            </a:r>
            <a:r>
              <a:rPr lang="fi-FI" sz="2000" dirty="0" smtClean="0"/>
              <a:t>, vaan kehittyi jälkikäteen sellaiseksi</a:t>
            </a:r>
          </a:p>
          <a:p>
            <a:r>
              <a:rPr lang="fi-FI" sz="2000" dirty="0" smtClean="0"/>
              <a:t>Pelejä, animaatioita, leluja, elokuvia, keräilykortteja, sarjakuvia</a:t>
            </a:r>
          </a:p>
          <a:p>
            <a:r>
              <a:rPr lang="fi-FI" sz="2000" dirty="0" smtClean="0"/>
              <a:t>Kuluttajat mielikuvituksensa avulla laajentavat </a:t>
            </a:r>
            <a:r>
              <a:rPr lang="fi-FI" sz="2000" dirty="0" err="1" smtClean="0"/>
              <a:t>Pokemon</a:t>
            </a:r>
            <a:r>
              <a:rPr lang="fi-FI" sz="2000" dirty="0" smtClean="0"/>
              <a:t> maailmaa</a:t>
            </a:r>
            <a:endParaRPr lang="fi-FI" sz="2000" dirty="0"/>
          </a:p>
          <a:p>
            <a:r>
              <a:rPr lang="fi-FI" sz="2000" dirty="0" smtClean="0"/>
              <a:t>Miten kuluttajat saadaan osallistumaan?</a:t>
            </a:r>
          </a:p>
          <a:p>
            <a:pPr marL="0" indent="0">
              <a:buNone/>
            </a:pPr>
            <a:r>
              <a:rPr lang="fi-FI" sz="2000" dirty="0"/>
              <a:t>	</a:t>
            </a:r>
            <a:r>
              <a:rPr lang="fi-FI" sz="2000" dirty="0" err="1" smtClean="0"/>
              <a:t>Esmes</a:t>
            </a:r>
            <a:r>
              <a:rPr lang="fi-FI" sz="2000" dirty="0" smtClean="0"/>
              <a:t>.</a:t>
            </a:r>
          </a:p>
          <a:p>
            <a:pPr lvl="1"/>
            <a:r>
              <a:rPr lang="fi-FI" sz="1800" dirty="0" smtClean="0"/>
              <a:t>Samaan aikaan julkaistaan kaksi peliä, joissa kummassakin ei </a:t>
            </a:r>
            <a:r>
              <a:rPr lang="fi-FI" sz="1800" dirty="0" err="1" smtClean="0"/>
              <a:t>esiiny</a:t>
            </a:r>
            <a:r>
              <a:rPr lang="fi-FI" sz="1800" dirty="0" smtClean="0"/>
              <a:t> </a:t>
            </a:r>
            <a:r>
              <a:rPr lang="fi-FI" sz="1800" dirty="0" err="1" smtClean="0"/>
              <a:t>tiettyä</a:t>
            </a:r>
            <a:r>
              <a:rPr lang="fi-FI" sz="1800" dirty="0" smtClean="0"/>
              <a:t> </a:t>
            </a:r>
            <a:r>
              <a:rPr lang="fi-FI" sz="1800" dirty="0" err="1" smtClean="0"/>
              <a:t>pokemonia</a:t>
            </a:r>
            <a:r>
              <a:rPr lang="fi-FI" sz="1800" dirty="0" smtClean="0"/>
              <a:t>. Eri pelien omistajat pystyvät vaihtamaan keskenään </a:t>
            </a:r>
            <a:r>
              <a:rPr lang="fi-FI" sz="1800" dirty="0" err="1" smtClean="0"/>
              <a:t>pokemoneja</a:t>
            </a:r>
            <a:r>
              <a:rPr lang="fi-FI" sz="1800" dirty="0"/>
              <a:t> </a:t>
            </a:r>
            <a:r>
              <a:rPr lang="fi-FI" sz="1800" dirty="0" smtClean="0"/>
              <a:t>ja saamaan </a:t>
            </a:r>
            <a:r>
              <a:rPr lang="fi-FI" sz="1800" dirty="0" err="1" smtClean="0"/>
              <a:t>pokemonin</a:t>
            </a:r>
            <a:r>
              <a:rPr lang="fi-FI" sz="1800" dirty="0" smtClean="0"/>
              <a:t> jota omistamassaan pelissään ei esiinny</a:t>
            </a:r>
          </a:p>
          <a:p>
            <a:pPr lvl="1"/>
            <a:r>
              <a:rPr lang="fi-FI" sz="1800" dirty="0" smtClean="0"/>
              <a:t>Myös eri pelit antavat erilaista informaatiota </a:t>
            </a:r>
            <a:r>
              <a:rPr lang="fi-FI" sz="1800" dirty="0" err="1" smtClean="0"/>
              <a:t>tietystä</a:t>
            </a:r>
            <a:r>
              <a:rPr lang="fi-FI" sz="1800" dirty="0" smtClean="0"/>
              <a:t> </a:t>
            </a:r>
            <a:r>
              <a:rPr lang="fi-FI" sz="1800" dirty="0" err="1" smtClean="0"/>
              <a:t>pokemonista</a:t>
            </a:r>
            <a:endParaRPr lang="fi-FI" sz="1800" dirty="0" smtClean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7706" y="4030711"/>
            <a:ext cx="3044294" cy="304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05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>
                <a:hlinkClick r:id="rId2"/>
              </a:rPr>
              <a:t>http://</a:t>
            </a:r>
            <a:r>
              <a:rPr lang="fi-FI" dirty="0" smtClean="0">
                <a:hlinkClick r:id="rId2"/>
              </a:rPr>
              <a:t>www.adweek.com/adfreak/zombies-swarm-around-infected-hashtag-clever-campaign-walking-dead-147702</a:t>
            </a:r>
            <a:endParaRPr lang="fi-FI" dirty="0" smtClean="0"/>
          </a:p>
          <a:p>
            <a:r>
              <a:rPr lang="fi-FI" dirty="0">
                <a:hlinkClick r:id="rId3"/>
              </a:rPr>
              <a:t>http://</a:t>
            </a:r>
            <a:r>
              <a:rPr lang="fi-FI" dirty="0" smtClean="0">
                <a:hlinkClick r:id="rId3"/>
              </a:rPr>
              <a:t>www.youtube.com/watch?v=RHPMocTmC08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486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Walking</a:t>
            </a:r>
            <a:r>
              <a:rPr lang="fi-FI" dirty="0" smtClean="0"/>
              <a:t> </a:t>
            </a:r>
            <a:r>
              <a:rPr lang="fi-FI" dirty="0" err="1" smtClean="0"/>
              <a:t>Dead</a:t>
            </a:r>
            <a:r>
              <a:rPr lang="fi-FI" dirty="0" smtClean="0"/>
              <a:t> - case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2400" dirty="0" smtClean="0"/>
              <a:t>Perustuu Robert </a:t>
            </a:r>
            <a:r>
              <a:rPr lang="fi-FI" sz="2400" dirty="0" err="1" smtClean="0"/>
              <a:t>Kirkmanin</a:t>
            </a:r>
            <a:r>
              <a:rPr lang="fi-FI" sz="2400" dirty="0" smtClean="0"/>
              <a:t> saman nimisiin sarjakuviin</a:t>
            </a:r>
          </a:p>
          <a:p>
            <a:r>
              <a:rPr lang="fi-FI" sz="2400" dirty="0" smtClean="0"/>
              <a:t>Tv-sarja, novelleja, </a:t>
            </a:r>
            <a:r>
              <a:rPr lang="fi-FI" sz="2400" smtClean="0"/>
              <a:t>pelejä,</a:t>
            </a:r>
            <a:endParaRPr lang="fi-FI" sz="2400" dirty="0" smtClean="0"/>
          </a:p>
          <a:p>
            <a:r>
              <a:rPr lang="fi-FI" sz="2400" dirty="0"/>
              <a:t>L</a:t>
            </a:r>
            <a:r>
              <a:rPr lang="fi-FI" sz="2400" dirty="0" smtClean="0"/>
              <a:t>aaja maailma </a:t>
            </a:r>
            <a:r>
              <a:rPr lang="fi-FI" sz="2400" dirty="0" smtClean="0">
                <a:sym typeface="Wingdings" panose="05000000000000000000" pitchFamily="2" charset="2"/>
              </a:rPr>
              <a:t> kuluttajat pääsevät käyttämään mielikuvitusta</a:t>
            </a:r>
          </a:p>
          <a:p>
            <a:r>
              <a:rPr lang="fi-FI" sz="2400" dirty="0" smtClean="0">
                <a:sym typeface="Wingdings" panose="05000000000000000000" pitchFamily="2" charset="2"/>
              </a:rPr>
              <a:t>Tv-sarja tuli 2010: Ensi-illan live-esityksen aikana esiintyi </a:t>
            </a:r>
            <a:r>
              <a:rPr lang="fi-FI" sz="2400" dirty="0" err="1" smtClean="0">
                <a:sym typeface="Wingdings" panose="05000000000000000000" pitchFamily="2" charset="2"/>
              </a:rPr>
              <a:t>hashtageja</a:t>
            </a:r>
            <a:r>
              <a:rPr lang="fi-FI" sz="2400" dirty="0" smtClean="0">
                <a:sym typeface="Wingdings" panose="05000000000000000000" pitchFamily="2" charset="2"/>
              </a:rPr>
              <a:t>, jotka johdattivat kuluttajat </a:t>
            </a:r>
            <a:r>
              <a:rPr lang="fi-FI" sz="2400" dirty="0" err="1" smtClean="0">
                <a:sym typeface="Wingdings" panose="05000000000000000000" pitchFamily="2" charset="2"/>
              </a:rPr>
              <a:t>some</a:t>
            </a:r>
            <a:r>
              <a:rPr lang="fi-FI" sz="2400" dirty="0" smtClean="0">
                <a:sym typeface="Wingdings" panose="05000000000000000000" pitchFamily="2" charset="2"/>
              </a:rPr>
              <a:t>-sivustoille tutkimaan </a:t>
            </a:r>
            <a:r>
              <a:rPr lang="fi-FI" sz="2400" dirty="0" err="1" smtClean="0">
                <a:sym typeface="Wingdings" panose="05000000000000000000" pitchFamily="2" charset="2"/>
              </a:rPr>
              <a:t>The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Walking</a:t>
            </a:r>
            <a:r>
              <a:rPr lang="fi-FI" sz="2400" dirty="0" smtClean="0">
                <a:sym typeface="Wingdings" panose="05000000000000000000" pitchFamily="2" charset="2"/>
              </a:rPr>
              <a:t> </a:t>
            </a:r>
            <a:r>
              <a:rPr lang="fi-FI" sz="2400" dirty="0" err="1" smtClean="0">
                <a:sym typeface="Wingdings" panose="05000000000000000000" pitchFamily="2" charset="2"/>
              </a:rPr>
              <a:t>Deadia</a:t>
            </a:r>
            <a:r>
              <a:rPr lang="fi-FI" sz="2400" dirty="0" smtClean="0">
                <a:sym typeface="Wingdings" panose="05000000000000000000" pitchFamily="2" charset="2"/>
              </a:rPr>
              <a:t> lisää.</a:t>
            </a:r>
          </a:p>
          <a:p>
            <a:r>
              <a:rPr lang="fi-FI" sz="2400" dirty="0" smtClean="0"/>
              <a:t>Kampanjoiden lopullinen pääpointti on ollut tv-sarjan mainostaminen</a:t>
            </a:r>
          </a:p>
          <a:p>
            <a:endParaRPr lang="fi-FI" dirty="0" smtClean="0"/>
          </a:p>
          <a:p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688" y="2334087"/>
            <a:ext cx="22669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5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396" y="185591"/>
            <a:ext cx="3479581" cy="2486216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396" y="2671807"/>
            <a:ext cx="3550534" cy="2536914"/>
          </a:xfrm>
          <a:prstGeom prst="rect">
            <a:avLst/>
          </a:prstGeom>
        </p:spPr>
      </p:pic>
      <p:pic>
        <p:nvPicPr>
          <p:cNvPr id="6" name="Kuv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8930" y="269212"/>
            <a:ext cx="4847696" cy="5772150"/>
          </a:xfrm>
          <a:prstGeom prst="rect">
            <a:avLst/>
          </a:prstGeom>
        </p:spPr>
      </p:pic>
      <p:pic>
        <p:nvPicPr>
          <p:cNvPr id="9" name="Kuva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5851" y="2483425"/>
            <a:ext cx="5316301" cy="418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5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nta">
  <a:themeElements>
    <a:clrScheme name="Mediaani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in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326</TotalTime>
  <Words>244</Words>
  <Application>Microsoft Office PowerPoint</Application>
  <PresentationFormat>Laajakuva</PresentationFormat>
  <Paragraphs>33</Paragraphs>
  <Slides>9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Pinta</vt:lpstr>
      <vt:lpstr>Transmedia-tarinankerronta</vt:lpstr>
      <vt:lpstr>Mitä on transmedia-tarinankerronta?</vt:lpstr>
      <vt:lpstr>PowerPoint-esitys</vt:lpstr>
      <vt:lpstr>Transmedia-tarinankerronta </vt:lpstr>
      <vt:lpstr>Transmedian idea?</vt:lpstr>
      <vt:lpstr>Pokemon – klassinen case</vt:lpstr>
      <vt:lpstr>PowerPoint-esitys</vt:lpstr>
      <vt:lpstr>The Walking Dead - case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Transmedia-tarinankerronta</dc:title>
  <dc:creator>Riikka</dc:creator>
  <cp:lastModifiedBy>Riikka</cp:lastModifiedBy>
  <cp:revision>26</cp:revision>
  <dcterms:created xsi:type="dcterms:W3CDTF">2013-11-04T16:24:59Z</dcterms:created>
  <dcterms:modified xsi:type="dcterms:W3CDTF">2013-11-05T23:07:42Z</dcterms:modified>
</cp:coreProperties>
</file>