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75" r:id="rId5"/>
    <p:sldId id="269" r:id="rId6"/>
    <p:sldId id="264" r:id="rId7"/>
    <p:sldId id="267" r:id="rId8"/>
    <p:sldId id="271" r:id="rId9"/>
    <p:sldId id="273" r:id="rId10"/>
    <p:sldId id="268" r:id="rId11"/>
    <p:sldId id="259" r:id="rId12"/>
    <p:sldId id="270" r:id="rId13"/>
    <p:sldId id="276" r:id="rId14"/>
    <p:sldId id="260" r:id="rId15"/>
    <p:sldId id="277" r:id="rId16"/>
    <p:sldId id="261" r:id="rId1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7" autoAdjust="0"/>
    <p:restoredTop sz="94660"/>
  </p:normalViewPr>
  <p:slideViewPr>
    <p:cSldViewPr>
      <p:cViewPr varScale="1">
        <p:scale>
          <a:sx n="136" d="100"/>
          <a:sy n="136" d="100"/>
        </p:scale>
        <p:origin x="-160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10/9/13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10/9/13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10/9/13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10/9/13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10/9/13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10/9/13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10/9/13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10/9/13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10/9/13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10/9/13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10/9/13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10/9/13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bellecoeur.files.wordpress.com/2008/11/obama_shep_print_final2.jpg" TargetMode="External"/><Relationship Id="rId3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2420888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fi-FI" sz="5400" b="1" dirty="0">
                <a:ea typeface="Adobe Fan Heiti Std B" pitchFamily="34" charset="-128"/>
              </a:rPr>
              <a:t>Miten sosiaalista mediaa on hyödynnetty puoluepoliittisessa viestinnässä? </a:t>
            </a:r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2050" name="Picture 2" descr="Vote!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112" y="116632"/>
            <a:ext cx="4257675" cy="665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473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fi-FI" b="1" dirty="0">
                <a:latin typeface="+mn-lt"/>
                <a:ea typeface="Adobe Fan Heiti Std B" pitchFamily="34" charset="-128"/>
              </a:rPr>
              <a:t>Keskeiset </a:t>
            </a:r>
            <a:r>
              <a:rPr lang="fi-FI" b="1" dirty="0" smtClean="0">
                <a:latin typeface="+mn-lt"/>
                <a:ea typeface="Adobe Fan Heiti Std B" pitchFamily="34" charset="-128"/>
              </a:rPr>
              <a:t>viestintätoimijat sosiaalisessa mediassa</a:t>
            </a:r>
            <a:r>
              <a:rPr lang="fi-FI" b="1" dirty="0">
                <a:latin typeface="+mn-lt"/>
              </a:rPr>
              <a:t/>
            </a:r>
            <a:br>
              <a:rPr lang="fi-FI" b="1" dirty="0">
                <a:latin typeface="+mn-lt"/>
              </a:rPr>
            </a:br>
            <a:endParaRPr lang="fi-FI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6408712" cy="4525963"/>
          </a:xfrm>
        </p:spPr>
        <p:txBody>
          <a:bodyPr/>
          <a:lstStyle/>
          <a:p>
            <a:r>
              <a:rPr lang="fi-FI" dirty="0" smtClean="0">
                <a:ea typeface="Adobe Fan Heiti Std B" pitchFamily="34" charset="-128"/>
              </a:rPr>
              <a:t>Sosiaalisen median paras asia on sen välittömyys</a:t>
            </a:r>
          </a:p>
          <a:p>
            <a:r>
              <a:rPr lang="fi-FI" dirty="0" smtClean="0">
                <a:ea typeface="Adobe Fan Heiti Std B" pitchFamily="34" charset="-128"/>
              </a:rPr>
              <a:t>Teoriassa jokaisella on samat mahdollisuudet tulla kuulluksi</a:t>
            </a:r>
          </a:p>
          <a:p>
            <a:r>
              <a:rPr lang="fi-FI" dirty="0" smtClean="0">
                <a:ea typeface="Adobe Fan Heiti Std B" pitchFamily="34" charset="-128"/>
              </a:rPr>
              <a:t>Yksilö voi </a:t>
            </a:r>
            <a:r>
              <a:rPr lang="fi-FI" dirty="0" err="1" smtClean="0">
                <a:ea typeface="Adobe Fan Heiti Std B" pitchFamily="34" charset="-128"/>
              </a:rPr>
              <a:t>näinollen</a:t>
            </a:r>
            <a:r>
              <a:rPr lang="fi-FI" dirty="0">
                <a:ea typeface="Adobe Fan Heiti Std B" pitchFamily="34" charset="-128"/>
              </a:rPr>
              <a:t> </a:t>
            </a:r>
            <a:r>
              <a:rPr lang="fi-FI" dirty="0" smtClean="0">
                <a:ea typeface="Adobe Fan Heiti Std B" pitchFamily="34" charset="-128"/>
              </a:rPr>
              <a:t>vaikuttaa ratkaisevasti kanssa-kansalaisen mielipiteeseen ja ääneen</a:t>
            </a:r>
          </a:p>
          <a:p>
            <a:endParaRPr lang="fi-FI" dirty="0" smtClean="0">
              <a:latin typeface="Adobe Fan Heiti Std B" pitchFamily="34" charset="-128"/>
              <a:ea typeface="Adobe Fan Heiti Std B" pitchFamily="34" charset="-128"/>
            </a:endParaRPr>
          </a:p>
          <a:p>
            <a:endParaRPr lang="fi-FI" dirty="0">
              <a:latin typeface="Adobe Fan Heiti Std B" pitchFamily="34" charset="-128"/>
              <a:ea typeface="Adobe Fan Heiti Std B" pitchFamily="34" charset="-128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340768"/>
            <a:ext cx="5315041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7765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898" y="96694"/>
            <a:ext cx="2516485" cy="3356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325" y="76220"/>
            <a:ext cx="2208245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72" y="3343216"/>
            <a:ext cx="2534946" cy="3585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852" y="3349098"/>
            <a:ext cx="2407651" cy="3611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570" y="-54747"/>
            <a:ext cx="2416530" cy="3529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884" y="3407585"/>
            <a:ext cx="2334512" cy="3486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4360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err="1"/>
              <a:t>Sosiaalisen</a:t>
            </a:r>
            <a:r>
              <a:rPr lang="en-US" b="1" dirty="0"/>
              <a:t> median </a:t>
            </a:r>
            <a:r>
              <a:rPr lang="en-US" b="1" dirty="0" err="1"/>
              <a:t>vaaleissa</a:t>
            </a:r>
            <a:r>
              <a:rPr lang="en-US" b="1" dirty="0"/>
              <a:t> </a:t>
            </a:r>
            <a:r>
              <a:rPr lang="en-US" b="1" dirty="0" err="1"/>
              <a:t>hyödyttämisen</a:t>
            </a:r>
            <a:r>
              <a:rPr lang="en-US" b="1" dirty="0"/>
              <a:t> </a:t>
            </a:r>
            <a:r>
              <a:rPr lang="en-US" b="1" dirty="0" err="1"/>
              <a:t>riskit</a:t>
            </a:r>
            <a:r>
              <a:rPr lang="en-US" b="1" dirty="0"/>
              <a:t>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- </a:t>
            </a:r>
            <a:r>
              <a:rPr lang="en-US" dirty="0" err="1"/>
              <a:t>Koska</a:t>
            </a:r>
            <a:r>
              <a:rPr lang="en-US" dirty="0"/>
              <a:t> </a:t>
            </a:r>
            <a:r>
              <a:rPr lang="en-US" dirty="0" err="1"/>
              <a:t>informaatio</a:t>
            </a:r>
            <a:r>
              <a:rPr lang="en-US" dirty="0"/>
              <a:t> on </a:t>
            </a:r>
            <a:r>
              <a:rPr lang="en-US" dirty="0" err="1"/>
              <a:t>vapaasti</a:t>
            </a:r>
            <a:r>
              <a:rPr lang="en-US" dirty="0"/>
              <a:t> </a:t>
            </a:r>
            <a:r>
              <a:rPr lang="en-US" dirty="0" err="1"/>
              <a:t>käytettävissä</a:t>
            </a:r>
            <a:r>
              <a:rPr lang="en-US" dirty="0"/>
              <a:t> </a:t>
            </a:r>
            <a:r>
              <a:rPr lang="en-US" dirty="0" err="1"/>
              <a:t>ja</a:t>
            </a:r>
            <a:r>
              <a:rPr lang="en-US" dirty="0"/>
              <a:t> </a:t>
            </a:r>
            <a:r>
              <a:rPr lang="en-US" dirty="0" err="1"/>
              <a:t>levitettävissä</a:t>
            </a:r>
            <a:r>
              <a:rPr lang="en-US" dirty="0"/>
              <a:t>, </a:t>
            </a:r>
            <a:r>
              <a:rPr lang="en-US" dirty="0" err="1"/>
              <a:t>Internetin</a:t>
            </a:r>
            <a:r>
              <a:rPr lang="en-US" dirty="0"/>
              <a:t> </a:t>
            </a:r>
            <a:r>
              <a:rPr lang="en-US" dirty="0" err="1"/>
              <a:t>käyttäjien</a:t>
            </a:r>
            <a:r>
              <a:rPr lang="en-US" dirty="0"/>
              <a:t> </a:t>
            </a:r>
            <a:r>
              <a:rPr lang="en-US" dirty="0" err="1"/>
              <a:t>omat</a:t>
            </a:r>
            <a:r>
              <a:rPr lang="en-US" dirty="0"/>
              <a:t> </a:t>
            </a:r>
            <a:r>
              <a:rPr lang="en-US" dirty="0" err="1"/>
              <a:t>mielipiteet</a:t>
            </a:r>
            <a:r>
              <a:rPr lang="en-US" dirty="0"/>
              <a:t> </a:t>
            </a:r>
            <a:r>
              <a:rPr lang="en-US" dirty="0" err="1"/>
              <a:t>voivat</a:t>
            </a:r>
            <a:r>
              <a:rPr lang="en-US" dirty="0"/>
              <a:t> </a:t>
            </a:r>
            <a:r>
              <a:rPr lang="en-US" dirty="0" err="1"/>
              <a:t>helposti</a:t>
            </a:r>
            <a:r>
              <a:rPr lang="en-US" dirty="0"/>
              <a:t> </a:t>
            </a:r>
            <a:r>
              <a:rPr lang="en-US" dirty="0" err="1"/>
              <a:t>siihen</a:t>
            </a:r>
            <a:r>
              <a:rPr lang="en-US" dirty="0"/>
              <a:t> </a:t>
            </a:r>
            <a:r>
              <a:rPr lang="en-US" dirty="0" err="1"/>
              <a:t>vaikuttaa</a:t>
            </a:r>
            <a:r>
              <a:rPr lang="en-US" dirty="0"/>
              <a:t> </a:t>
            </a:r>
            <a:r>
              <a:rPr lang="en-US" dirty="0" err="1"/>
              <a:t>ja</a:t>
            </a:r>
            <a:r>
              <a:rPr lang="en-US" dirty="0"/>
              <a:t> </a:t>
            </a:r>
            <a:r>
              <a:rPr lang="en-US" dirty="0" err="1"/>
              <a:t>jopa</a:t>
            </a:r>
            <a:r>
              <a:rPr lang="en-US" dirty="0"/>
              <a:t> </a:t>
            </a:r>
            <a:r>
              <a:rPr lang="en-US" dirty="0" err="1"/>
              <a:t>muuttaa</a:t>
            </a:r>
            <a:r>
              <a:rPr lang="en-US" dirty="0"/>
              <a:t> </a:t>
            </a:r>
            <a:r>
              <a:rPr lang="en-US" dirty="0" err="1"/>
              <a:t>viestin</a:t>
            </a:r>
            <a:r>
              <a:rPr lang="en-US" dirty="0"/>
              <a:t> </a:t>
            </a:r>
            <a:r>
              <a:rPr lang="en-US" dirty="0" err="1"/>
              <a:t>merkitystä</a:t>
            </a:r>
            <a:r>
              <a:rPr lang="en-US" dirty="0"/>
              <a:t>, </a:t>
            </a:r>
            <a:r>
              <a:rPr lang="en-US" dirty="0" err="1"/>
              <a:t>tähän</a:t>
            </a:r>
            <a:r>
              <a:rPr lang="en-US" dirty="0"/>
              <a:t> </a:t>
            </a:r>
            <a:r>
              <a:rPr lang="en-US" dirty="0" err="1"/>
              <a:t>päälle</a:t>
            </a:r>
            <a:r>
              <a:rPr lang="en-US" dirty="0"/>
              <a:t> </a:t>
            </a:r>
            <a:r>
              <a:rPr lang="en-US" dirty="0" err="1"/>
              <a:t>vielä</a:t>
            </a:r>
            <a:r>
              <a:rPr lang="en-US" dirty="0"/>
              <a:t> "</a:t>
            </a:r>
            <a:r>
              <a:rPr lang="en-US" dirty="0" err="1"/>
              <a:t>rikkinäisen</a:t>
            </a:r>
            <a:r>
              <a:rPr lang="en-US" dirty="0"/>
              <a:t> </a:t>
            </a:r>
            <a:r>
              <a:rPr lang="en-US" dirty="0" err="1"/>
              <a:t>puhelimen</a:t>
            </a:r>
            <a:r>
              <a:rPr lang="en-US" dirty="0"/>
              <a:t>" </a:t>
            </a:r>
            <a:r>
              <a:rPr lang="en-US" dirty="0" err="1"/>
              <a:t>efekti</a:t>
            </a:r>
            <a:r>
              <a:rPr lang="en-US" dirty="0"/>
              <a:t>. </a:t>
            </a:r>
            <a:r>
              <a:rPr lang="en-US" dirty="0" err="1"/>
              <a:t>Väärinymmärrystä</a:t>
            </a:r>
            <a:r>
              <a:rPr lang="en-US" dirty="0"/>
              <a:t> </a:t>
            </a:r>
            <a:r>
              <a:rPr lang="en-US" dirty="0" err="1"/>
              <a:t>aiheutuu</a:t>
            </a:r>
            <a:r>
              <a:rPr lang="en-US" dirty="0"/>
              <a:t> </a:t>
            </a:r>
            <a:r>
              <a:rPr lang="en-US" dirty="0" err="1"/>
              <a:t>helposti</a:t>
            </a:r>
            <a:r>
              <a:rPr lang="en-US" dirty="0"/>
              <a:t> </a:t>
            </a:r>
            <a:r>
              <a:rPr lang="en-US" dirty="0" err="1"/>
              <a:t>myös</a:t>
            </a:r>
            <a:r>
              <a:rPr lang="en-US" dirty="0"/>
              <a:t> </a:t>
            </a:r>
            <a:r>
              <a:rPr lang="en-US" dirty="0" err="1"/>
              <a:t>kokonaisuuden</a:t>
            </a:r>
            <a:r>
              <a:rPr lang="en-US" dirty="0"/>
              <a:t> </a:t>
            </a:r>
            <a:r>
              <a:rPr lang="en-US" dirty="0" err="1"/>
              <a:t>rikkoutumisesta</a:t>
            </a:r>
            <a:r>
              <a:rPr lang="en-US" dirty="0"/>
              <a:t> - </a:t>
            </a:r>
            <a:r>
              <a:rPr lang="en-US" dirty="0" err="1"/>
              <a:t>esimerkiksi</a:t>
            </a:r>
            <a:r>
              <a:rPr lang="en-US" dirty="0"/>
              <a:t> </a:t>
            </a:r>
            <a:r>
              <a:rPr lang="en-US" dirty="0" err="1"/>
              <a:t>artikkelista</a:t>
            </a:r>
            <a:r>
              <a:rPr lang="en-US" dirty="0"/>
              <a:t> </a:t>
            </a:r>
            <a:r>
              <a:rPr lang="en-US" dirty="0" err="1"/>
              <a:t>napsahdettu</a:t>
            </a:r>
            <a:r>
              <a:rPr lang="en-US" dirty="0"/>
              <a:t> </a:t>
            </a:r>
            <a:r>
              <a:rPr lang="en-US" dirty="0" err="1"/>
              <a:t>pala</a:t>
            </a:r>
            <a:r>
              <a:rPr lang="en-US" dirty="0"/>
              <a:t>, </a:t>
            </a:r>
            <a:r>
              <a:rPr lang="en-US" dirty="0" err="1"/>
              <a:t>joka</a:t>
            </a:r>
            <a:r>
              <a:rPr lang="en-US" dirty="0"/>
              <a:t> </a:t>
            </a:r>
            <a:r>
              <a:rPr lang="en-US" dirty="0" err="1"/>
              <a:t>lähetetään</a:t>
            </a:r>
            <a:r>
              <a:rPr lang="en-US" dirty="0"/>
              <a:t> </a:t>
            </a:r>
            <a:r>
              <a:rPr lang="en-US" dirty="0" err="1"/>
              <a:t>eteenpäin</a:t>
            </a:r>
            <a:r>
              <a:rPr lang="en-US" dirty="0"/>
              <a:t> </a:t>
            </a:r>
            <a:r>
              <a:rPr lang="en-US" dirty="0" err="1"/>
              <a:t>muille</a:t>
            </a:r>
            <a:r>
              <a:rPr lang="en-US" dirty="0"/>
              <a:t>, </a:t>
            </a:r>
            <a:r>
              <a:rPr lang="en-US" dirty="0" err="1"/>
              <a:t>voi</a:t>
            </a:r>
            <a:r>
              <a:rPr lang="en-US" dirty="0"/>
              <a:t> </a:t>
            </a:r>
            <a:r>
              <a:rPr lang="en-US" dirty="0" err="1"/>
              <a:t>vailla</a:t>
            </a:r>
            <a:r>
              <a:rPr lang="en-US" dirty="0"/>
              <a:t> </a:t>
            </a:r>
            <a:r>
              <a:rPr lang="en-US" dirty="0" err="1"/>
              <a:t>kontekstia</a:t>
            </a:r>
            <a:r>
              <a:rPr lang="en-US" dirty="0"/>
              <a:t> </a:t>
            </a:r>
            <a:r>
              <a:rPr lang="en-US" dirty="0" err="1"/>
              <a:t>sumentaa</a:t>
            </a:r>
            <a:r>
              <a:rPr lang="en-US" dirty="0"/>
              <a:t> tai </a:t>
            </a:r>
            <a:r>
              <a:rPr lang="en-US" dirty="0" err="1"/>
              <a:t>vääristää</a:t>
            </a:r>
            <a:r>
              <a:rPr lang="en-US" dirty="0"/>
              <a:t> </a:t>
            </a:r>
            <a:r>
              <a:rPr lang="en-US" dirty="0" err="1"/>
              <a:t>alkuperäistä</a:t>
            </a:r>
            <a:r>
              <a:rPr lang="en-US" dirty="0"/>
              <a:t> </a:t>
            </a:r>
            <a:r>
              <a:rPr lang="en-US" dirty="0" err="1"/>
              <a:t>viestiä</a:t>
            </a:r>
            <a:r>
              <a:rPr lang="en-US" dirty="0"/>
              <a:t>.   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400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5976664" cy="5832648"/>
          </a:xfrm>
        </p:spPr>
        <p:txBody>
          <a:bodyPr>
            <a:normAutofit/>
          </a:bodyPr>
          <a:lstStyle/>
          <a:p>
            <a:r>
              <a:rPr lang="fi-FI" dirty="0" smtClean="0">
                <a:ea typeface="Adobe Fan Heiti Std B" pitchFamily="34" charset="-128"/>
              </a:rPr>
              <a:t>Obaman presidentinkampanja on nostanut sosiaalisen median statusta ja tehnyt siitä vakavasti otettavan median muiden medioiden muassa</a:t>
            </a:r>
          </a:p>
          <a:p>
            <a:endParaRPr lang="fi-FI" dirty="0" smtClean="0">
              <a:ea typeface="Adobe Fan Heiti Std B" pitchFamily="34" charset="-128"/>
            </a:endParaRPr>
          </a:p>
          <a:p>
            <a:r>
              <a:rPr lang="fi-FI" dirty="0" smtClean="0">
                <a:ea typeface="Adobe Fan Heiti Std B" pitchFamily="34" charset="-128"/>
              </a:rPr>
              <a:t>Kansalaiset ovat tiedostamassa itsensä sekä sosiaalisen median vastaanottajina että sen luojina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620688"/>
            <a:ext cx="5905601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007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Lopputulos</a:t>
            </a:r>
            <a:r>
              <a:rPr lang="en-US" b="1" dirty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6347048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Vaikka</a:t>
            </a:r>
            <a:r>
              <a:rPr lang="en-US" dirty="0" smtClean="0"/>
              <a:t> </a:t>
            </a:r>
            <a:r>
              <a:rPr lang="en-US" dirty="0"/>
              <a:t>94% </a:t>
            </a:r>
            <a:r>
              <a:rPr lang="en-US" dirty="0" err="1"/>
              <a:t>äänestysikäisistä</a:t>
            </a:r>
            <a:r>
              <a:rPr lang="en-US" dirty="0"/>
              <a:t> </a:t>
            </a:r>
            <a:r>
              <a:rPr lang="en-US" dirty="0" err="1"/>
              <a:t>sosiaalisen</a:t>
            </a:r>
            <a:r>
              <a:rPr lang="en-US" dirty="0"/>
              <a:t> median </a:t>
            </a:r>
            <a:r>
              <a:rPr lang="en-US" dirty="0" err="1"/>
              <a:t>käyttäjistä</a:t>
            </a:r>
            <a:r>
              <a:rPr lang="en-US" dirty="0"/>
              <a:t> </a:t>
            </a:r>
            <a:r>
              <a:rPr lang="en-US" dirty="0" err="1"/>
              <a:t>tarkkailee</a:t>
            </a:r>
            <a:r>
              <a:rPr lang="en-US" dirty="0"/>
              <a:t> </a:t>
            </a:r>
            <a:r>
              <a:rPr lang="en-US" dirty="0" err="1"/>
              <a:t>poliittisia</a:t>
            </a:r>
            <a:r>
              <a:rPr lang="en-US" dirty="0"/>
              <a:t> </a:t>
            </a:r>
            <a:r>
              <a:rPr lang="en-US" dirty="0" err="1"/>
              <a:t>aiheita</a:t>
            </a:r>
            <a:r>
              <a:rPr lang="en-US" dirty="0"/>
              <a:t>, vain 57.5% </a:t>
            </a:r>
            <a:r>
              <a:rPr lang="en-US" dirty="0" err="1"/>
              <a:t>äänesti</a:t>
            </a:r>
            <a:r>
              <a:rPr lang="en-US" dirty="0"/>
              <a:t> v2012 </a:t>
            </a:r>
            <a:r>
              <a:rPr lang="en-US" dirty="0" err="1"/>
              <a:t>vaaleissa</a:t>
            </a:r>
            <a:r>
              <a:rPr lang="en-US" dirty="0"/>
              <a:t>. (</a:t>
            </a:r>
            <a:r>
              <a:rPr lang="en-US" dirty="0" err="1"/>
              <a:t>Yhden</a:t>
            </a:r>
            <a:r>
              <a:rPr lang="en-US" dirty="0"/>
              <a:t> </a:t>
            </a:r>
            <a:r>
              <a:rPr lang="en-US" dirty="0" err="1"/>
              <a:t>lähteen</a:t>
            </a:r>
            <a:r>
              <a:rPr lang="en-US" dirty="0"/>
              <a:t> </a:t>
            </a:r>
            <a:r>
              <a:rPr lang="en-US" dirty="0" err="1"/>
              <a:t>mukaan</a:t>
            </a:r>
            <a:r>
              <a:rPr lang="en-US" dirty="0"/>
              <a:t> </a:t>
            </a:r>
            <a:r>
              <a:rPr lang="en-US" dirty="0" err="1"/>
              <a:t>äänestäneiden</a:t>
            </a:r>
            <a:r>
              <a:rPr lang="en-US" dirty="0"/>
              <a:t> </a:t>
            </a:r>
            <a:r>
              <a:rPr lang="en-US" dirty="0" err="1"/>
              <a:t>määrä</a:t>
            </a:r>
            <a:r>
              <a:rPr lang="en-US" dirty="0"/>
              <a:t> </a:t>
            </a:r>
            <a:r>
              <a:rPr lang="en-US" dirty="0" err="1"/>
              <a:t>oli</a:t>
            </a:r>
            <a:r>
              <a:rPr lang="en-US" dirty="0"/>
              <a:t> </a:t>
            </a:r>
            <a:r>
              <a:rPr lang="en-US" dirty="0" err="1"/>
              <a:t>vuodesta</a:t>
            </a:r>
            <a:r>
              <a:rPr lang="en-US" dirty="0"/>
              <a:t> 2008 </a:t>
            </a:r>
            <a:r>
              <a:rPr lang="en-US" dirty="0" err="1"/>
              <a:t>noussut</a:t>
            </a:r>
            <a:r>
              <a:rPr lang="en-US" dirty="0"/>
              <a:t> vain 0,4%, </a:t>
            </a:r>
            <a:r>
              <a:rPr lang="en-US" dirty="0" err="1"/>
              <a:t>toisen</a:t>
            </a:r>
            <a:r>
              <a:rPr lang="en-US" dirty="0"/>
              <a:t> </a:t>
            </a:r>
            <a:r>
              <a:rPr lang="en-US" dirty="0" err="1"/>
              <a:t>lähteen</a:t>
            </a:r>
            <a:r>
              <a:rPr lang="en-US" dirty="0"/>
              <a:t> </a:t>
            </a:r>
            <a:r>
              <a:rPr lang="en-US" dirty="0" err="1"/>
              <a:t>mukaan</a:t>
            </a:r>
            <a:r>
              <a:rPr lang="en-US" dirty="0"/>
              <a:t> </a:t>
            </a:r>
            <a:r>
              <a:rPr lang="en-US" dirty="0" err="1"/>
              <a:t>määrä</a:t>
            </a:r>
            <a:r>
              <a:rPr lang="en-US" dirty="0"/>
              <a:t> </a:t>
            </a:r>
            <a:r>
              <a:rPr lang="en-US" dirty="0" err="1"/>
              <a:t>oli</a:t>
            </a:r>
            <a:r>
              <a:rPr lang="en-US" dirty="0"/>
              <a:t> </a:t>
            </a:r>
            <a:r>
              <a:rPr lang="en-US" dirty="0" err="1"/>
              <a:t>laskenut</a:t>
            </a:r>
            <a:r>
              <a:rPr lang="en-US" dirty="0"/>
              <a:t> 4.8%.)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 smtClean="0"/>
              <a:t>Obaman</a:t>
            </a:r>
            <a:r>
              <a:rPr lang="en-US" dirty="0" smtClean="0"/>
              <a:t> </a:t>
            </a:r>
            <a:r>
              <a:rPr lang="en-US" dirty="0" err="1"/>
              <a:t>kampanja</a:t>
            </a:r>
            <a:r>
              <a:rPr lang="en-US" dirty="0"/>
              <a:t> </a:t>
            </a:r>
            <a:r>
              <a:rPr lang="en-US" dirty="0" err="1"/>
              <a:t>hyödynsi</a:t>
            </a:r>
            <a:r>
              <a:rPr lang="en-US" dirty="0"/>
              <a:t> </a:t>
            </a:r>
            <a:r>
              <a:rPr lang="en-US" dirty="0" err="1"/>
              <a:t>digitaalisia</a:t>
            </a:r>
            <a:r>
              <a:rPr lang="en-US" dirty="0"/>
              <a:t> </a:t>
            </a:r>
            <a:r>
              <a:rPr lang="en-US" dirty="0" err="1"/>
              <a:t>työkaluja</a:t>
            </a:r>
            <a:r>
              <a:rPr lang="en-US" dirty="0"/>
              <a:t> </a:t>
            </a:r>
            <a:r>
              <a:rPr lang="en-US" dirty="0" err="1"/>
              <a:t>äänestäjien</a:t>
            </a:r>
            <a:r>
              <a:rPr lang="en-US" dirty="0"/>
              <a:t> </a:t>
            </a:r>
            <a:r>
              <a:rPr lang="en-US" dirty="0" err="1"/>
              <a:t>tavoittamisessa</a:t>
            </a:r>
            <a:r>
              <a:rPr lang="en-US" dirty="0"/>
              <a:t> </a:t>
            </a:r>
            <a:r>
              <a:rPr lang="en-US" dirty="0" err="1"/>
              <a:t>melkein</a:t>
            </a:r>
            <a:r>
              <a:rPr lang="en-US" dirty="0"/>
              <a:t> </a:t>
            </a:r>
            <a:r>
              <a:rPr lang="en-US" dirty="0" err="1"/>
              <a:t>nelinkertaisesti</a:t>
            </a:r>
            <a:r>
              <a:rPr lang="en-US" dirty="0"/>
              <a:t> </a:t>
            </a:r>
            <a:r>
              <a:rPr lang="en-US" dirty="0" err="1"/>
              <a:t>Romneyn</a:t>
            </a:r>
            <a:r>
              <a:rPr lang="en-US" dirty="0"/>
              <a:t> </a:t>
            </a:r>
            <a:r>
              <a:rPr lang="en-US" dirty="0" err="1"/>
              <a:t>kampanjaan</a:t>
            </a:r>
            <a:r>
              <a:rPr lang="en-US" dirty="0"/>
              <a:t> </a:t>
            </a:r>
            <a:r>
              <a:rPr lang="en-US" dirty="0" err="1"/>
              <a:t>verrattuna</a:t>
            </a:r>
            <a:r>
              <a:rPr lang="en-US" dirty="0"/>
              <a:t>, </a:t>
            </a:r>
            <a:r>
              <a:rPr lang="en-US" dirty="0" err="1"/>
              <a:t>ja</a:t>
            </a:r>
            <a:r>
              <a:rPr lang="en-US" dirty="0"/>
              <a:t> </a:t>
            </a:r>
            <a:r>
              <a:rPr lang="en-US" dirty="0" err="1"/>
              <a:t>voitti</a:t>
            </a:r>
            <a:r>
              <a:rPr lang="en-US" dirty="0"/>
              <a:t> 126:lla </a:t>
            </a:r>
            <a:r>
              <a:rPr lang="en-US" dirty="0" err="1"/>
              <a:t>äänellä</a:t>
            </a:r>
            <a:r>
              <a:rPr lang="en-US" dirty="0"/>
              <a:t>. 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620688"/>
            <a:ext cx="5905601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1671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-99392"/>
            <a:ext cx="9564555" cy="7173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6624"/>
            <a:ext cx="8229600" cy="1143000"/>
          </a:xfrm>
        </p:spPr>
        <p:txBody>
          <a:bodyPr>
            <a:normAutofit/>
          </a:bodyPr>
          <a:lstStyle/>
          <a:p>
            <a:pPr fontAlgn="base"/>
            <a:r>
              <a:rPr lang="fi-FI" b="1" dirty="0" smtClean="0">
                <a:ea typeface="Adobe Fan Heiti Std B" pitchFamily="34" charset="-128"/>
              </a:rPr>
              <a:t>Yhteenvetona</a:t>
            </a:r>
            <a:r>
              <a:rPr lang="fi-FI" dirty="0" smtClean="0">
                <a:ea typeface="Adobe Fan Heiti Std B" pitchFamily="34" charset="-128"/>
              </a:rPr>
              <a:t>:</a:t>
            </a:r>
            <a:endParaRPr lang="fi-FI" dirty="0">
              <a:ea typeface="Adobe Fan Heiti Std B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66324"/>
            <a:ext cx="6336704" cy="5688632"/>
          </a:xfrm>
        </p:spPr>
        <p:txBody>
          <a:bodyPr>
            <a:normAutofit fontScale="92500" lnSpcReduction="20000"/>
          </a:bodyPr>
          <a:lstStyle/>
          <a:p>
            <a:r>
              <a:rPr lang="fi-FI" dirty="0" smtClean="0">
                <a:ea typeface="Adobe Fan Heiti Std B" pitchFamily="34" charset="-128"/>
              </a:rPr>
              <a:t>Kohdentamalla </a:t>
            </a:r>
            <a:r>
              <a:rPr lang="fi-FI" dirty="0" smtClean="0">
                <a:ea typeface="Adobe Fan Heiti Std B" pitchFamily="34" charset="-128"/>
              </a:rPr>
              <a:t>kampanjaa passiivisten kansalaisten käyttämiin sivustoihin saadaan aikaan enemmän aktiivisia </a:t>
            </a:r>
            <a:r>
              <a:rPr lang="fi-FI" dirty="0" smtClean="0">
                <a:ea typeface="Adobe Fan Heiti Std B" pitchFamily="34" charset="-128"/>
              </a:rPr>
              <a:t>äänestäjiä</a:t>
            </a:r>
          </a:p>
          <a:p>
            <a:r>
              <a:rPr lang="en-US" dirty="0" err="1">
                <a:ea typeface="Adobe Fan Heiti Std B" pitchFamily="34" charset="-128"/>
              </a:rPr>
              <a:t>Sosiaalisen</a:t>
            </a:r>
            <a:r>
              <a:rPr lang="en-US" dirty="0">
                <a:ea typeface="Adobe Fan Heiti Std B" pitchFamily="34" charset="-128"/>
              </a:rPr>
              <a:t> median </a:t>
            </a:r>
            <a:r>
              <a:rPr lang="en-US" dirty="0" err="1">
                <a:ea typeface="Adobe Fan Heiti Std B" pitchFamily="34" charset="-128"/>
              </a:rPr>
              <a:t>hyödyntäminen</a:t>
            </a:r>
            <a:r>
              <a:rPr lang="en-US" dirty="0">
                <a:ea typeface="Adobe Fan Heiti Std B" pitchFamily="34" charset="-128"/>
              </a:rPr>
              <a:t> </a:t>
            </a:r>
            <a:r>
              <a:rPr lang="en-US" dirty="0" err="1">
                <a:ea typeface="Adobe Fan Heiti Std B" pitchFamily="34" charset="-128"/>
              </a:rPr>
              <a:t>mahdollistaa</a:t>
            </a:r>
            <a:r>
              <a:rPr lang="en-US" dirty="0">
                <a:ea typeface="Adobe Fan Heiti Std B" pitchFamily="34" charset="-128"/>
              </a:rPr>
              <a:t> </a:t>
            </a:r>
            <a:r>
              <a:rPr lang="en-US" dirty="0" err="1">
                <a:ea typeface="Adobe Fan Heiti Std B" pitchFamily="34" charset="-128"/>
              </a:rPr>
              <a:t>yksilöllisemmän</a:t>
            </a:r>
            <a:r>
              <a:rPr lang="en-US" dirty="0">
                <a:ea typeface="Adobe Fan Heiti Std B" pitchFamily="34" charset="-128"/>
              </a:rPr>
              <a:t> </a:t>
            </a:r>
            <a:r>
              <a:rPr lang="en-US" dirty="0" err="1" smtClean="0">
                <a:ea typeface="Adobe Fan Heiti Std B" pitchFamily="34" charset="-128"/>
              </a:rPr>
              <a:t>äänenkeräämisen</a:t>
            </a:r>
            <a:endParaRPr lang="fi-FI" dirty="0" smtClean="0">
              <a:ea typeface="Adobe Fan Heiti Std B" pitchFamily="34" charset="-128"/>
            </a:endParaRPr>
          </a:p>
          <a:p>
            <a:endParaRPr lang="fi-FI" dirty="0" smtClean="0">
              <a:ea typeface="Adobe Fan Heiti Std B" pitchFamily="34" charset="-128"/>
            </a:endParaRPr>
          </a:p>
          <a:p>
            <a:r>
              <a:rPr lang="fi-FI" dirty="0" smtClean="0">
                <a:ea typeface="Adobe Fan Heiti Std B" pitchFamily="34" charset="-128"/>
              </a:rPr>
              <a:t>Sosiaalista mediaa tullaan tulevaisuudessa hyödyntämään entistä enemmän sen potentiaalin vasta </a:t>
            </a:r>
            <a:r>
              <a:rPr lang="fi-FI" dirty="0" smtClean="0">
                <a:ea typeface="Adobe Fan Heiti Std B" pitchFamily="34" charset="-128"/>
              </a:rPr>
              <a:t>selvitessä</a:t>
            </a:r>
          </a:p>
          <a:p>
            <a:endParaRPr lang="fi-FI" dirty="0" smtClean="0">
              <a:ea typeface="Adobe Fan Heiti Std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1775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ea typeface="Adobe Fan Heiti Std B" pitchFamily="34" charset="-128"/>
              </a:rPr>
              <a:t>CASE</a:t>
            </a:r>
            <a:endParaRPr lang="fi-FI" b="1" dirty="0">
              <a:ea typeface="Adobe Fan Heiti Std B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r>
              <a:rPr lang="fi-FI" dirty="0" smtClean="0">
                <a:latin typeface="+mj-lt"/>
                <a:ea typeface="Adobe Fan Heiti Std B" pitchFamily="34" charset="-128"/>
              </a:rPr>
              <a:t>Yhdysvaltojen Presidentinvaalit </a:t>
            </a:r>
          </a:p>
          <a:p>
            <a:r>
              <a:rPr lang="fi-FI" dirty="0" smtClean="0">
                <a:latin typeface="+mj-lt"/>
                <a:ea typeface="Adobe Fan Heiti Std B" pitchFamily="34" charset="-128"/>
              </a:rPr>
              <a:t>Obaman kampanjat (2008 ja 2012)</a:t>
            </a:r>
          </a:p>
          <a:p>
            <a:r>
              <a:rPr lang="fi-FI" dirty="0" smtClean="0">
                <a:latin typeface="+mj-lt"/>
                <a:ea typeface="Adobe Fan Heiti Std B" pitchFamily="34" charset="-128"/>
              </a:rPr>
              <a:t>Obama vs. McCain sekä Obama vs. </a:t>
            </a:r>
            <a:r>
              <a:rPr lang="fi-FI" dirty="0" err="1" smtClean="0">
                <a:latin typeface="+mj-lt"/>
                <a:ea typeface="Adobe Fan Heiti Std B" pitchFamily="34" charset="-128"/>
              </a:rPr>
              <a:t>Romney</a:t>
            </a:r>
            <a:endParaRPr lang="fi-FI" dirty="0">
              <a:latin typeface="+mj-lt"/>
              <a:ea typeface="Adobe Fan Heiti Std B" pitchFamily="34" charset="-12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04" y="3717032"/>
            <a:ext cx="4320480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645024"/>
            <a:ext cx="2975992" cy="2901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5293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err="1"/>
              <a:t>Ennen</a:t>
            </a:r>
            <a:r>
              <a:rPr lang="en-US" b="1" dirty="0"/>
              <a:t> </a:t>
            </a:r>
            <a:r>
              <a:rPr lang="en-US" b="1" dirty="0" err="1"/>
              <a:t>ja</a:t>
            </a:r>
            <a:r>
              <a:rPr lang="en-US" b="1" dirty="0"/>
              <a:t> </a:t>
            </a:r>
            <a:r>
              <a:rPr lang="en-US" b="1" dirty="0" err="1"/>
              <a:t>nyt</a:t>
            </a:r>
            <a:r>
              <a:rPr lang="en-US" b="1" dirty="0"/>
              <a:t>:</a:t>
            </a:r>
            <a:r>
              <a:rPr lang="en-US" dirty="0"/>
              <a:t/>
            </a:r>
            <a:br>
              <a:rPr lang="en-US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676456" cy="551723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Vuoden</a:t>
            </a:r>
            <a:r>
              <a:rPr lang="en-US" dirty="0" smtClean="0"/>
              <a:t> </a:t>
            </a:r>
            <a:r>
              <a:rPr lang="en-US" dirty="0"/>
              <a:t>2008 </a:t>
            </a:r>
            <a:r>
              <a:rPr lang="en-US" dirty="0" err="1"/>
              <a:t>USAn</a:t>
            </a:r>
            <a:r>
              <a:rPr lang="en-US" dirty="0"/>
              <a:t> </a:t>
            </a:r>
            <a:r>
              <a:rPr lang="en-US" dirty="0" err="1"/>
              <a:t>vaalit</a:t>
            </a:r>
            <a:r>
              <a:rPr lang="en-US" dirty="0"/>
              <a:t> </a:t>
            </a:r>
            <a:r>
              <a:rPr lang="en-US" dirty="0" err="1"/>
              <a:t>jäivät</a:t>
            </a:r>
            <a:r>
              <a:rPr lang="en-US" dirty="0"/>
              <a:t> </a:t>
            </a:r>
            <a:r>
              <a:rPr lang="en-US" dirty="0" err="1"/>
              <a:t>historiaan</a:t>
            </a:r>
            <a:r>
              <a:rPr lang="en-US" dirty="0"/>
              <a:t> </a:t>
            </a:r>
            <a:r>
              <a:rPr lang="en-US" dirty="0" err="1"/>
              <a:t>Sosiaalisen</a:t>
            </a:r>
            <a:r>
              <a:rPr lang="en-US" dirty="0"/>
              <a:t> Median </a:t>
            </a:r>
            <a:r>
              <a:rPr lang="en-US" dirty="0" err="1"/>
              <a:t>Vaaleina</a:t>
            </a:r>
            <a:r>
              <a:rPr lang="en-US" dirty="0"/>
              <a:t> - The Social Media Election.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 smtClean="0"/>
              <a:t>Obaman</a:t>
            </a:r>
            <a:r>
              <a:rPr lang="en-US" dirty="0" smtClean="0"/>
              <a:t> </a:t>
            </a:r>
            <a:r>
              <a:rPr lang="en-US" dirty="0" err="1"/>
              <a:t>tiimin</a:t>
            </a:r>
            <a:r>
              <a:rPr lang="en-US" dirty="0"/>
              <a:t> </a:t>
            </a:r>
            <a:r>
              <a:rPr lang="en-US" dirty="0" err="1"/>
              <a:t>sosiaalisen</a:t>
            </a:r>
            <a:r>
              <a:rPr lang="en-US" dirty="0"/>
              <a:t> median </a:t>
            </a:r>
            <a:r>
              <a:rPr lang="en-US" dirty="0" err="1"/>
              <a:t>käyttö</a:t>
            </a:r>
            <a:r>
              <a:rPr lang="en-US" dirty="0"/>
              <a:t> on </a:t>
            </a:r>
            <a:r>
              <a:rPr lang="en-US" dirty="0" err="1"/>
              <a:t>muuttunut</a:t>
            </a:r>
            <a:r>
              <a:rPr lang="en-US" dirty="0"/>
              <a:t> </a:t>
            </a:r>
            <a:r>
              <a:rPr lang="en-US" dirty="0" err="1"/>
              <a:t>vuoden</a:t>
            </a:r>
            <a:r>
              <a:rPr lang="en-US" dirty="0"/>
              <a:t> 2008 </a:t>
            </a:r>
            <a:r>
              <a:rPr lang="en-US" dirty="0" err="1"/>
              <a:t>epävarmoista</a:t>
            </a:r>
            <a:r>
              <a:rPr lang="en-US" dirty="0"/>
              <a:t> </a:t>
            </a:r>
            <a:r>
              <a:rPr lang="en-US" dirty="0" err="1"/>
              <a:t>kokeluista</a:t>
            </a:r>
            <a:r>
              <a:rPr lang="en-US" dirty="0"/>
              <a:t> </a:t>
            </a:r>
            <a:r>
              <a:rPr lang="en-US" dirty="0" err="1"/>
              <a:t>voimakkaan</a:t>
            </a:r>
            <a:r>
              <a:rPr lang="en-US" dirty="0"/>
              <a:t> </a:t>
            </a:r>
            <a:r>
              <a:rPr lang="en-US" dirty="0" err="1"/>
              <a:t>strategian</a:t>
            </a:r>
            <a:r>
              <a:rPr lang="en-US" dirty="0"/>
              <a:t> </a:t>
            </a:r>
            <a:r>
              <a:rPr lang="en-US" dirty="0" err="1"/>
              <a:t>rakentamiseksi</a:t>
            </a:r>
            <a:r>
              <a:rPr lang="en-US" dirty="0"/>
              <a:t>.  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 smtClean="0"/>
              <a:t>Digitaalisten</a:t>
            </a:r>
            <a:r>
              <a:rPr lang="en-US" dirty="0" smtClean="0"/>
              <a:t> </a:t>
            </a:r>
            <a:r>
              <a:rPr lang="en-US" dirty="0" err="1"/>
              <a:t>työkalujen</a:t>
            </a:r>
            <a:r>
              <a:rPr lang="en-US" dirty="0"/>
              <a:t> </a:t>
            </a:r>
            <a:r>
              <a:rPr lang="en-US" dirty="0" err="1"/>
              <a:t>variaatio</a:t>
            </a:r>
            <a:r>
              <a:rPr lang="en-US" dirty="0"/>
              <a:t> </a:t>
            </a:r>
            <a:r>
              <a:rPr lang="en-US" dirty="0" err="1"/>
              <a:t>ja</a:t>
            </a:r>
            <a:r>
              <a:rPr lang="en-US" dirty="0"/>
              <a:t> </a:t>
            </a:r>
            <a:r>
              <a:rPr lang="en-US" dirty="0" err="1"/>
              <a:t>saatavuus</a:t>
            </a:r>
            <a:r>
              <a:rPr lang="en-US" dirty="0"/>
              <a:t> </a:t>
            </a:r>
            <a:r>
              <a:rPr lang="en-US" dirty="0" err="1"/>
              <a:t>kasvanut</a:t>
            </a:r>
            <a:r>
              <a:rPr lang="en-US" dirty="0"/>
              <a:t> </a:t>
            </a:r>
            <a:r>
              <a:rPr lang="en-US" dirty="0" err="1"/>
              <a:t>valtavasti</a:t>
            </a:r>
            <a:r>
              <a:rPr lang="en-US" dirty="0"/>
              <a:t> - </a:t>
            </a:r>
            <a:r>
              <a:rPr lang="en-US" dirty="0" err="1"/>
              <a:t>vuonna</a:t>
            </a:r>
            <a:r>
              <a:rPr lang="en-US" dirty="0"/>
              <a:t> 2008 </a:t>
            </a:r>
            <a:r>
              <a:rPr lang="en-US" dirty="0" err="1"/>
              <a:t>iPhonea</a:t>
            </a:r>
            <a:r>
              <a:rPr lang="en-US" dirty="0"/>
              <a:t> </a:t>
            </a:r>
            <a:r>
              <a:rPr lang="en-US" dirty="0" err="1"/>
              <a:t>ei</a:t>
            </a:r>
            <a:r>
              <a:rPr lang="en-US" dirty="0"/>
              <a:t> </a:t>
            </a:r>
            <a:r>
              <a:rPr lang="en-US" dirty="0" err="1"/>
              <a:t>ollut</a:t>
            </a:r>
            <a:r>
              <a:rPr lang="en-US" dirty="0"/>
              <a:t> </a:t>
            </a:r>
            <a:r>
              <a:rPr lang="en-US" dirty="0" err="1"/>
              <a:t>vielä</a:t>
            </a:r>
            <a:r>
              <a:rPr lang="en-US" dirty="0"/>
              <a:t> </a:t>
            </a:r>
            <a:r>
              <a:rPr lang="en-US" dirty="0" err="1"/>
              <a:t>olemassa</a:t>
            </a:r>
            <a:r>
              <a:rPr lang="en-US" dirty="0"/>
              <a:t> </a:t>
            </a:r>
            <a:r>
              <a:rPr lang="en-US" dirty="0" err="1"/>
              <a:t>ja</a:t>
            </a:r>
            <a:r>
              <a:rPr lang="en-US" dirty="0"/>
              <a:t> Twitter </a:t>
            </a:r>
            <a:r>
              <a:rPr lang="en-US" dirty="0" err="1"/>
              <a:t>oli</a:t>
            </a:r>
            <a:r>
              <a:rPr lang="en-US" dirty="0"/>
              <a:t> </a:t>
            </a:r>
            <a:r>
              <a:rPr lang="en-US" dirty="0" err="1"/>
              <a:t>sikiövaiheessa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 smtClean="0"/>
              <a:t>Poliittiseen</a:t>
            </a:r>
            <a:r>
              <a:rPr lang="en-US" dirty="0" smtClean="0"/>
              <a:t> </a:t>
            </a:r>
            <a:r>
              <a:rPr lang="en-US" dirty="0" err="1"/>
              <a:t>mainontaan</a:t>
            </a:r>
            <a:r>
              <a:rPr lang="en-US" dirty="0"/>
              <a:t> </a:t>
            </a:r>
            <a:r>
              <a:rPr lang="en-US" dirty="0" err="1"/>
              <a:t>käytetty</a:t>
            </a:r>
            <a:r>
              <a:rPr lang="en-US" dirty="0"/>
              <a:t> summa </a:t>
            </a:r>
            <a:r>
              <a:rPr lang="en-US" dirty="0" err="1"/>
              <a:t>oli</a:t>
            </a:r>
            <a:r>
              <a:rPr lang="en-US" dirty="0"/>
              <a:t> </a:t>
            </a:r>
            <a:r>
              <a:rPr lang="en-US" dirty="0" err="1"/>
              <a:t>noussut</a:t>
            </a:r>
            <a:r>
              <a:rPr lang="en-US" dirty="0"/>
              <a:t> </a:t>
            </a:r>
            <a:r>
              <a:rPr lang="en-US" dirty="0" err="1"/>
              <a:t>vuoden</a:t>
            </a:r>
            <a:r>
              <a:rPr lang="en-US" dirty="0"/>
              <a:t> 2008 4.8 </a:t>
            </a:r>
            <a:r>
              <a:rPr lang="en-US" dirty="0" err="1"/>
              <a:t>biljoonasta</a:t>
            </a:r>
            <a:r>
              <a:rPr lang="en-US" dirty="0"/>
              <a:t> </a:t>
            </a:r>
            <a:r>
              <a:rPr lang="en-US" dirty="0" err="1"/>
              <a:t>dollarista</a:t>
            </a:r>
            <a:r>
              <a:rPr lang="en-US" dirty="0"/>
              <a:t> 6.5 </a:t>
            </a:r>
            <a:r>
              <a:rPr lang="en-US" dirty="0" err="1"/>
              <a:t>biljoonaan</a:t>
            </a:r>
            <a:r>
              <a:rPr lang="en-US" dirty="0"/>
              <a:t> </a:t>
            </a:r>
            <a:r>
              <a:rPr lang="en-US" dirty="0" err="1"/>
              <a:t>vuonna</a:t>
            </a:r>
            <a:r>
              <a:rPr lang="en-US" dirty="0"/>
              <a:t> 2012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306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err="1"/>
              <a:t>Sosiaalisen</a:t>
            </a:r>
            <a:r>
              <a:rPr lang="en-US" b="1" dirty="0"/>
              <a:t> median </a:t>
            </a:r>
            <a:r>
              <a:rPr lang="en-US" b="1" dirty="0" err="1"/>
              <a:t>rooli</a:t>
            </a:r>
            <a:r>
              <a:rPr lang="en-US" b="1" dirty="0"/>
              <a:t>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69368"/>
            <a:ext cx="8229600" cy="5688632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Tarjoaa</a:t>
            </a:r>
            <a:r>
              <a:rPr lang="en-US" dirty="0" smtClean="0"/>
              <a:t> </a:t>
            </a:r>
            <a:r>
              <a:rPr lang="en-US" dirty="0" err="1"/>
              <a:t>keskusteluplatformin</a:t>
            </a:r>
            <a:r>
              <a:rPr lang="en-US" dirty="0"/>
              <a:t>, </a:t>
            </a:r>
            <a:r>
              <a:rPr lang="en-US" dirty="0" err="1"/>
              <a:t>jossa</a:t>
            </a:r>
            <a:r>
              <a:rPr lang="en-US" dirty="0"/>
              <a:t> </a:t>
            </a:r>
            <a:r>
              <a:rPr lang="en-US" dirty="0" err="1"/>
              <a:t>kandidaatit</a:t>
            </a:r>
            <a:r>
              <a:rPr lang="en-US" dirty="0"/>
              <a:t> </a:t>
            </a:r>
            <a:r>
              <a:rPr lang="en-US" dirty="0" err="1"/>
              <a:t>voivat</a:t>
            </a:r>
            <a:r>
              <a:rPr lang="en-US" dirty="0"/>
              <a:t> </a:t>
            </a:r>
            <a:r>
              <a:rPr lang="en-US" dirty="0" err="1"/>
              <a:t>keskittyä</a:t>
            </a:r>
            <a:r>
              <a:rPr lang="en-US" dirty="0"/>
              <a:t> </a:t>
            </a:r>
            <a:r>
              <a:rPr lang="en-US" dirty="0" err="1"/>
              <a:t>potentiaalisiin</a:t>
            </a:r>
            <a:r>
              <a:rPr lang="en-US" dirty="0"/>
              <a:t> </a:t>
            </a:r>
            <a:r>
              <a:rPr lang="en-US" dirty="0" err="1"/>
              <a:t>äänestäjiin</a:t>
            </a:r>
            <a:r>
              <a:rPr lang="en-US" dirty="0"/>
              <a:t>, </a:t>
            </a:r>
            <a:r>
              <a:rPr lang="en-US" dirty="0" err="1"/>
              <a:t>jotka</a:t>
            </a:r>
            <a:r>
              <a:rPr lang="en-US" dirty="0"/>
              <a:t> </a:t>
            </a:r>
            <a:r>
              <a:rPr lang="en-US" dirty="0" err="1"/>
              <a:t>eivät</a:t>
            </a:r>
            <a:r>
              <a:rPr lang="en-US" dirty="0"/>
              <a:t> ole </a:t>
            </a:r>
            <a:r>
              <a:rPr lang="en-US" dirty="0" err="1"/>
              <a:t>vielä</a:t>
            </a:r>
            <a:r>
              <a:rPr lang="en-US" dirty="0"/>
              <a:t> </a:t>
            </a:r>
            <a:r>
              <a:rPr lang="en-US" dirty="0" err="1"/>
              <a:t>tehneet</a:t>
            </a:r>
            <a:r>
              <a:rPr lang="en-US" dirty="0"/>
              <a:t> </a:t>
            </a:r>
            <a:r>
              <a:rPr lang="en-US" dirty="0" err="1"/>
              <a:t>päätöstä</a:t>
            </a:r>
            <a:r>
              <a:rPr lang="en-US" dirty="0"/>
              <a:t>, </a:t>
            </a:r>
            <a:r>
              <a:rPr lang="en-US" dirty="0" err="1"/>
              <a:t>vaikuttamatta</a:t>
            </a:r>
            <a:r>
              <a:rPr lang="en-US" dirty="0"/>
              <a:t> </a:t>
            </a:r>
            <a:r>
              <a:rPr lang="en-US" dirty="0" err="1"/>
              <a:t>jo</a:t>
            </a:r>
            <a:r>
              <a:rPr lang="en-US" dirty="0"/>
              <a:t> </a:t>
            </a:r>
            <a:r>
              <a:rPr lang="en-US" dirty="0" err="1"/>
              <a:t>varmoihin</a:t>
            </a:r>
            <a:r>
              <a:rPr lang="en-US" dirty="0"/>
              <a:t> </a:t>
            </a:r>
            <a:r>
              <a:rPr lang="en-US" dirty="0" err="1"/>
              <a:t>äänestäjiin</a:t>
            </a:r>
            <a:r>
              <a:rPr lang="en-US" dirty="0"/>
              <a:t>. 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 smtClean="0"/>
              <a:t>Tämä</a:t>
            </a:r>
            <a:r>
              <a:rPr lang="en-US" dirty="0" smtClean="0"/>
              <a:t> </a:t>
            </a:r>
            <a:r>
              <a:rPr lang="en-US" dirty="0" err="1"/>
              <a:t>saavutetaan</a:t>
            </a:r>
            <a:r>
              <a:rPr lang="en-US" dirty="0"/>
              <a:t> </a:t>
            </a:r>
            <a:r>
              <a:rPr lang="en-US" dirty="0" err="1"/>
              <a:t>käyttämällä</a:t>
            </a:r>
            <a:r>
              <a:rPr lang="en-US" dirty="0"/>
              <a:t> data-mining-</a:t>
            </a:r>
            <a:r>
              <a:rPr lang="en-US" dirty="0" err="1"/>
              <a:t>työkaluja</a:t>
            </a:r>
            <a:r>
              <a:rPr lang="en-US" dirty="0"/>
              <a:t>, </a:t>
            </a:r>
            <a:r>
              <a:rPr lang="en-US" dirty="0" err="1"/>
              <a:t>jotka</a:t>
            </a:r>
            <a:r>
              <a:rPr lang="en-US" dirty="0"/>
              <a:t> </a:t>
            </a:r>
            <a:r>
              <a:rPr lang="en-US" dirty="0" err="1"/>
              <a:t>määrittää</a:t>
            </a:r>
            <a:r>
              <a:rPr lang="en-US" dirty="0"/>
              <a:t> </a:t>
            </a:r>
            <a:r>
              <a:rPr lang="en-US" dirty="0" err="1"/>
              <a:t>äänestäjien</a:t>
            </a:r>
            <a:r>
              <a:rPr lang="en-US" dirty="0"/>
              <a:t> </a:t>
            </a:r>
            <a:r>
              <a:rPr lang="en-US" dirty="0" err="1"/>
              <a:t>internetin</a:t>
            </a:r>
            <a:r>
              <a:rPr lang="en-US" dirty="0"/>
              <a:t> </a:t>
            </a:r>
            <a:r>
              <a:rPr lang="en-US" dirty="0" err="1"/>
              <a:t>käytön</a:t>
            </a:r>
            <a:r>
              <a:rPr lang="en-US" dirty="0"/>
              <a:t> </a:t>
            </a:r>
            <a:r>
              <a:rPr lang="en-US" dirty="0" err="1"/>
              <a:t>tavat</a:t>
            </a:r>
            <a:r>
              <a:rPr lang="en-US" dirty="0"/>
              <a:t> </a:t>
            </a:r>
            <a:r>
              <a:rPr lang="en-US" dirty="0" err="1"/>
              <a:t>ja</a:t>
            </a:r>
            <a:r>
              <a:rPr lang="en-US" dirty="0"/>
              <a:t> </a:t>
            </a:r>
            <a:r>
              <a:rPr lang="en-US" dirty="0" err="1"/>
              <a:t>adaptoi</a:t>
            </a:r>
            <a:r>
              <a:rPr lang="en-US" dirty="0"/>
              <a:t> </a:t>
            </a:r>
            <a:r>
              <a:rPr lang="en-US" dirty="0" err="1"/>
              <a:t>mainokset</a:t>
            </a:r>
            <a:r>
              <a:rPr lang="en-US" dirty="0"/>
              <a:t>, </a:t>
            </a:r>
            <a:r>
              <a:rPr lang="en-US" dirty="0" err="1"/>
              <a:t>videot</a:t>
            </a:r>
            <a:r>
              <a:rPr lang="en-US" dirty="0"/>
              <a:t> </a:t>
            </a:r>
            <a:r>
              <a:rPr lang="en-US" dirty="0" err="1"/>
              <a:t>ja</a:t>
            </a:r>
            <a:r>
              <a:rPr lang="en-US" dirty="0"/>
              <a:t> </a:t>
            </a:r>
            <a:r>
              <a:rPr lang="en-US" dirty="0" err="1"/>
              <a:t>muut</a:t>
            </a:r>
            <a:r>
              <a:rPr lang="en-US" dirty="0"/>
              <a:t> </a:t>
            </a:r>
            <a:r>
              <a:rPr lang="en-US" dirty="0" err="1"/>
              <a:t>viestit</a:t>
            </a:r>
            <a:r>
              <a:rPr lang="en-US" dirty="0"/>
              <a:t> </a:t>
            </a:r>
            <a:r>
              <a:rPr lang="en-US" dirty="0" err="1"/>
              <a:t>jokaista</a:t>
            </a:r>
            <a:r>
              <a:rPr lang="en-US" dirty="0"/>
              <a:t> </a:t>
            </a:r>
            <a:r>
              <a:rPr lang="en-US" dirty="0" err="1"/>
              <a:t>käyttäjää</a:t>
            </a:r>
            <a:r>
              <a:rPr lang="en-US" dirty="0"/>
              <a:t> </a:t>
            </a:r>
            <a:r>
              <a:rPr lang="en-US" dirty="0" err="1"/>
              <a:t>varten</a:t>
            </a:r>
            <a:r>
              <a:rPr lang="en-US" dirty="0"/>
              <a:t> </a:t>
            </a:r>
            <a:r>
              <a:rPr lang="en-US" dirty="0" err="1"/>
              <a:t>individuaalisesti</a:t>
            </a:r>
            <a:r>
              <a:rPr lang="en-US" dirty="0"/>
              <a:t> - </a:t>
            </a:r>
            <a:r>
              <a:rPr lang="en-US" dirty="0" err="1"/>
              <a:t>strategia</a:t>
            </a:r>
            <a:r>
              <a:rPr lang="en-US" dirty="0"/>
              <a:t> jota </a:t>
            </a:r>
            <a:r>
              <a:rPr lang="en-US" dirty="0" err="1"/>
              <a:t>ei</a:t>
            </a:r>
            <a:r>
              <a:rPr lang="en-US" dirty="0"/>
              <a:t> </a:t>
            </a:r>
            <a:r>
              <a:rPr lang="en-US" dirty="0" err="1"/>
              <a:t>juuri</a:t>
            </a:r>
            <a:r>
              <a:rPr lang="en-US" dirty="0"/>
              <a:t> </a:t>
            </a:r>
            <a:r>
              <a:rPr lang="en-US" dirty="0" err="1"/>
              <a:t>voida</a:t>
            </a:r>
            <a:r>
              <a:rPr lang="en-US" dirty="0"/>
              <a:t> </a:t>
            </a:r>
            <a:r>
              <a:rPr lang="en-US" dirty="0" err="1"/>
              <a:t>toteuttaa</a:t>
            </a:r>
            <a:r>
              <a:rPr lang="en-US" dirty="0"/>
              <a:t> </a:t>
            </a:r>
            <a:r>
              <a:rPr lang="en-US" dirty="0" err="1"/>
              <a:t>missän</a:t>
            </a:r>
            <a:r>
              <a:rPr lang="en-US" dirty="0"/>
              <a:t> </a:t>
            </a:r>
            <a:r>
              <a:rPr lang="en-US" dirty="0" err="1"/>
              <a:t>muualla</a:t>
            </a:r>
            <a:r>
              <a:rPr lang="en-US" dirty="0"/>
              <a:t> </a:t>
            </a:r>
            <a:r>
              <a:rPr lang="en-US" dirty="0" err="1"/>
              <a:t>kuin</a:t>
            </a:r>
            <a:r>
              <a:rPr lang="en-US" dirty="0"/>
              <a:t> </a:t>
            </a:r>
            <a:r>
              <a:rPr lang="en-US" dirty="0" err="1"/>
              <a:t>Internetissä</a:t>
            </a:r>
            <a:r>
              <a:rPr lang="en-US" dirty="0"/>
              <a:t>. 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 smtClean="0"/>
              <a:t>Internetin</a:t>
            </a:r>
            <a:r>
              <a:rPr lang="en-US" dirty="0" smtClean="0"/>
              <a:t> </a:t>
            </a:r>
            <a:r>
              <a:rPr lang="en-US" dirty="0" err="1"/>
              <a:t>käyttö</a:t>
            </a:r>
            <a:r>
              <a:rPr lang="en-US" dirty="0"/>
              <a:t> </a:t>
            </a:r>
            <a:r>
              <a:rPr lang="en-US" dirty="0" err="1"/>
              <a:t>kampanjassa</a:t>
            </a:r>
            <a:r>
              <a:rPr lang="en-US" dirty="0"/>
              <a:t> on </a:t>
            </a:r>
            <a:r>
              <a:rPr lang="en-US" dirty="0" err="1"/>
              <a:t>hyödyllistä</a:t>
            </a:r>
            <a:r>
              <a:rPr lang="en-US" dirty="0"/>
              <a:t> </a:t>
            </a:r>
            <a:r>
              <a:rPr lang="en-US" dirty="0" err="1"/>
              <a:t>myös</a:t>
            </a:r>
            <a:r>
              <a:rPr lang="en-US" dirty="0"/>
              <a:t> </a:t>
            </a:r>
            <a:r>
              <a:rPr lang="en-US" dirty="0" err="1"/>
              <a:t>edullisuudensa</a:t>
            </a:r>
            <a:r>
              <a:rPr lang="en-US" dirty="0"/>
              <a:t> </a:t>
            </a:r>
            <a:r>
              <a:rPr lang="en-US" dirty="0" err="1"/>
              <a:t>vuoksi</a:t>
            </a:r>
            <a:r>
              <a:rPr lang="en-US" dirty="0"/>
              <a:t> - </a:t>
            </a:r>
            <a:r>
              <a:rPr lang="en-US" dirty="0" err="1"/>
              <a:t>maksaa</a:t>
            </a:r>
            <a:r>
              <a:rPr lang="en-US" dirty="0"/>
              <a:t> </a:t>
            </a:r>
            <a:r>
              <a:rPr lang="en-US" dirty="0" err="1"/>
              <a:t>huomattavasti</a:t>
            </a:r>
            <a:r>
              <a:rPr lang="en-US" dirty="0"/>
              <a:t> </a:t>
            </a:r>
            <a:r>
              <a:rPr lang="en-US" dirty="0" err="1"/>
              <a:t>vähemmän</a:t>
            </a:r>
            <a:r>
              <a:rPr lang="en-US" dirty="0"/>
              <a:t> </a:t>
            </a:r>
            <a:r>
              <a:rPr lang="en-US" dirty="0" err="1"/>
              <a:t>kuin</a:t>
            </a:r>
            <a:r>
              <a:rPr lang="en-US" dirty="0"/>
              <a:t> </a:t>
            </a:r>
            <a:r>
              <a:rPr lang="en-US" dirty="0" err="1"/>
              <a:t>mainosten</a:t>
            </a:r>
            <a:r>
              <a:rPr lang="en-US" dirty="0"/>
              <a:t> </a:t>
            </a:r>
            <a:r>
              <a:rPr lang="en-US" dirty="0" err="1"/>
              <a:t>pyörittäminen</a:t>
            </a:r>
            <a:r>
              <a:rPr lang="en-US" dirty="0"/>
              <a:t> </a:t>
            </a:r>
            <a:r>
              <a:rPr lang="en-US" dirty="0" err="1"/>
              <a:t>TVssä</a:t>
            </a:r>
            <a:r>
              <a:rPr lang="en-US" dirty="0"/>
              <a:t>. </a:t>
            </a:r>
            <a:r>
              <a:rPr lang="en-US" dirty="0" err="1"/>
              <a:t>Myös</a:t>
            </a:r>
            <a:r>
              <a:rPr lang="en-US" dirty="0"/>
              <a:t> </a:t>
            </a:r>
            <a:r>
              <a:rPr lang="en-US" dirty="0" err="1"/>
              <a:t>tehokkaampi</a:t>
            </a:r>
            <a:r>
              <a:rPr lang="en-US" dirty="0"/>
              <a:t> </a:t>
            </a:r>
            <a:r>
              <a:rPr lang="en-US" dirty="0" err="1"/>
              <a:t>keino</a:t>
            </a:r>
            <a:r>
              <a:rPr lang="en-US" dirty="0"/>
              <a:t> </a:t>
            </a:r>
            <a:r>
              <a:rPr lang="en-US" dirty="0" err="1"/>
              <a:t>nuoremman</a:t>
            </a:r>
            <a:r>
              <a:rPr lang="en-US" dirty="0"/>
              <a:t> </a:t>
            </a:r>
            <a:r>
              <a:rPr lang="en-US" dirty="0" err="1"/>
              <a:t>sukupolven</a:t>
            </a:r>
            <a:r>
              <a:rPr lang="en-US" dirty="0"/>
              <a:t> </a:t>
            </a:r>
            <a:r>
              <a:rPr lang="en-US" dirty="0" err="1"/>
              <a:t>tavoittamiseen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457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6672"/>
            <a:ext cx="5976664" cy="6048672"/>
          </a:xfrm>
        </p:spPr>
        <p:txBody>
          <a:bodyPr/>
          <a:lstStyle/>
          <a:p>
            <a:r>
              <a:rPr lang="fi-FI" dirty="0" smtClean="0">
                <a:latin typeface="+mj-lt"/>
                <a:ea typeface="Adobe Fan Heiti Std B" pitchFamily="34" charset="-128"/>
              </a:rPr>
              <a:t>Obaman v.2008 presidentinkampanja sosiaalisen median hyödyntämisen pioneeri</a:t>
            </a:r>
          </a:p>
          <a:p>
            <a:endParaRPr lang="fi-FI" dirty="0" smtClean="0">
              <a:latin typeface="+mj-lt"/>
              <a:ea typeface="Adobe Fan Heiti Std B" pitchFamily="34" charset="-128"/>
            </a:endParaRPr>
          </a:p>
          <a:p>
            <a:r>
              <a:rPr lang="fi-FI" dirty="0" smtClean="0">
                <a:latin typeface="+mj-lt"/>
                <a:ea typeface="Adobe Fan Heiti Std B" pitchFamily="34" charset="-128"/>
              </a:rPr>
              <a:t>Yksi </a:t>
            </a:r>
            <a:r>
              <a:rPr lang="fi-FI" dirty="0" err="1" smtClean="0">
                <a:latin typeface="+mj-lt"/>
                <a:ea typeface="Adobe Fan Heiti Std B" pitchFamily="34" charset="-128"/>
              </a:rPr>
              <a:t>Facebookin</a:t>
            </a:r>
            <a:r>
              <a:rPr lang="fi-FI" dirty="0" smtClean="0">
                <a:latin typeface="+mj-lt"/>
                <a:ea typeface="Adobe Fan Heiti Std B" pitchFamily="34" charset="-128"/>
              </a:rPr>
              <a:t> luojista toi Obamalle oman sosiaalisen verkoston (</a:t>
            </a:r>
            <a:r>
              <a:rPr lang="fi-FI" dirty="0" err="1" smtClean="0">
                <a:latin typeface="+mj-lt"/>
                <a:ea typeface="Adobe Fan Heiti Std B" pitchFamily="34" charset="-128"/>
              </a:rPr>
              <a:t>barakobama.com</a:t>
            </a:r>
            <a:r>
              <a:rPr lang="fi-FI" dirty="0" smtClean="0">
                <a:latin typeface="+mj-lt"/>
                <a:ea typeface="Adobe Fan Heiti Std B" pitchFamily="34" charset="-128"/>
              </a:rPr>
              <a:t>) joka yhdisti kampanjan vapaaehtoiset toimimaan järjestelmällisesti</a:t>
            </a:r>
          </a:p>
          <a:p>
            <a:endParaRPr lang="fi-FI" dirty="0" smtClean="0">
              <a:latin typeface="+mj-lt"/>
              <a:ea typeface="Adobe Fan Heiti Std B" pitchFamily="34" charset="-128"/>
            </a:endParaRPr>
          </a:p>
          <a:p>
            <a:endParaRPr lang="fi-FI" dirty="0">
              <a:latin typeface="+mj-lt"/>
              <a:ea typeface="Adobe Fan Heiti Std B" pitchFamily="34" charset="-128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971" y="1124744"/>
            <a:ext cx="5544616" cy="5408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6622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i-FI" b="1" dirty="0" smtClean="0">
                <a:latin typeface="Adobe Fan Heiti Std B" pitchFamily="34" charset="-128"/>
                <a:ea typeface="Adobe Fan Heiti Std B" pitchFamily="34" charset="-128"/>
              </a:rPr>
              <a:t>Sosiaalinen media ja Obama</a:t>
            </a:r>
            <a:endParaRPr lang="fi-FI" b="1" dirty="0">
              <a:latin typeface="Adobe Fan Heiti Std B" pitchFamily="34" charset="-128"/>
              <a:ea typeface="Adobe Fan Heiti Std B" pitchFamily="34" charset="-128"/>
            </a:endParaRPr>
          </a:p>
        </p:txBody>
      </p:sp>
      <p:pic>
        <p:nvPicPr>
          <p:cNvPr id="3074" name="Picture 2" descr="http://www.underconsideration.com/brandnew/archives/facebook_logo_detail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27" y="1606767"/>
            <a:ext cx="2175564" cy="2327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672" y="1589754"/>
            <a:ext cx="3658364" cy="252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933938"/>
            <a:ext cx="3641973" cy="2707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131" y="1312603"/>
            <a:ext cx="5560058" cy="5423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4737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err="1" smtClean="0">
                <a:latin typeface="Adobe Fan Heiti Std B" pitchFamily="34" charset="-128"/>
                <a:ea typeface="Adobe Fan Heiti Std B" pitchFamily="34" charset="-128"/>
              </a:rPr>
              <a:t>Facebook</a:t>
            </a:r>
            <a:r>
              <a:rPr lang="fi-FI" b="1" dirty="0" smtClean="0">
                <a:latin typeface="Adobe Fan Heiti Std B" pitchFamily="34" charset="-128"/>
                <a:ea typeface="Adobe Fan Heiti Std B" pitchFamily="34" charset="-128"/>
              </a:rPr>
              <a:t> ja Obama</a:t>
            </a:r>
            <a:endParaRPr lang="fi-FI" b="1" dirty="0">
              <a:latin typeface="Adobe Fan Heiti Std B" pitchFamily="34" charset="-128"/>
              <a:ea typeface="Adobe Fan Heiti Std B" pitchFamily="34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2170113" cy="232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987824" y="2060848"/>
            <a:ext cx="5698976" cy="4065315"/>
          </a:xfrm>
        </p:spPr>
        <p:txBody>
          <a:bodyPr/>
          <a:lstStyle/>
          <a:p>
            <a:r>
              <a:rPr lang="en-US" dirty="0" err="1" smtClean="0">
                <a:latin typeface="+mj-lt"/>
                <a:ea typeface="Adobe Fan Heiti Std B" pitchFamily="34" charset="-128"/>
              </a:rPr>
              <a:t>Loi</a:t>
            </a:r>
            <a:r>
              <a:rPr lang="en-US" dirty="0" smtClean="0">
                <a:latin typeface="+mj-lt"/>
                <a:ea typeface="Adobe Fan Heiti Std B" pitchFamily="34" charset="-128"/>
              </a:rPr>
              <a:t> </a:t>
            </a:r>
            <a:r>
              <a:rPr lang="en-US" dirty="0" err="1" smtClean="0">
                <a:latin typeface="+mj-lt"/>
                <a:ea typeface="Adobe Fan Heiti Std B" pitchFamily="34" charset="-128"/>
              </a:rPr>
              <a:t>spesifejä</a:t>
            </a:r>
            <a:r>
              <a:rPr lang="en-US" dirty="0" smtClean="0">
                <a:latin typeface="+mj-lt"/>
                <a:ea typeface="Adobe Fan Heiti Std B" pitchFamily="34" charset="-128"/>
              </a:rPr>
              <a:t> </a:t>
            </a:r>
            <a:r>
              <a:rPr lang="en-US" dirty="0" err="1" smtClean="0">
                <a:latin typeface="+mj-lt"/>
                <a:ea typeface="Adobe Fan Heiti Std B" pitchFamily="34" charset="-128"/>
              </a:rPr>
              <a:t>facebook</a:t>
            </a:r>
            <a:r>
              <a:rPr lang="en-US" dirty="0" smtClean="0">
                <a:latin typeface="+mj-lt"/>
                <a:ea typeface="Adobe Fan Heiti Std B" pitchFamily="34" charset="-128"/>
              </a:rPr>
              <a:t> </a:t>
            </a:r>
            <a:r>
              <a:rPr lang="en-US" dirty="0" err="1" smtClean="0">
                <a:latin typeface="+mj-lt"/>
                <a:ea typeface="Adobe Fan Heiti Std B" pitchFamily="34" charset="-128"/>
              </a:rPr>
              <a:t>ryhmiä</a:t>
            </a:r>
            <a:r>
              <a:rPr lang="en-US" dirty="0" smtClean="0">
                <a:latin typeface="+mj-lt"/>
                <a:ea typeface="Adobe Fan Heiti Std B" pitchFamily="34" charset="-128"/>
              </a:rPr>
              <a:t>: </a:t>
            </a:r>
            <a:r>
              <a:rPr lang="en-US" dirty="0" err="1" smtClean="0">
                <a:latin typeface="+mj-lt"/>
                <a:ea typeface="Adobe Fan Heiti Std B" pitchFamily="34" charset="-128"/>
              </a:rPr>
              <a:t>esim</a:t>
            </a:r>
            <a:r>
              <a:rPr lang="en-US" dirty="0" smtClean="0">
                <a:latin typeface="+mj-lt"/>
                <a:ea typeface="Adobe Fan Heiti Std B" pitchFamily="34" charset="-128"/>
              </a:rPr>
              <a:t>. </a:t>
            </a:r>
            <a:r>
              <a:rPr lang="en-US" dirty="0" err="1" smtClean="0">
                <a:latin typeface="+mj-lt"/>
                <a:ea typeface="Adobe Fan Heiti Std B" pitchFamily="34" charset="-128"/>
              </a:rPr>
              <a:t>Veteraaneille</a:t>
            </a:r>
            <a:r>
              <a:rPr lang="en-US" dirty="0" smtClean="0">
                <a:latin typeface="+mj-lt"/>
                <a:ea typeface="Adobe Fan Heiti Std B" pitchFamily="34" charset="-128"/>
              </a:rPr>
              <a:t>, </a:t>
            </a:r>
            <a:r>
              <a:rPr lang="en-US" dirty="0" err="1" smtClean="0">
                <a:latin typeface="+mj-lt"/>
                <a:ea typeface="Adobe Fan Heiti Std B" pitchFamily="34" charset="-128"/>
              </a:rPr>
              <a:t>Naisille</a:t>
            </a:r>
            <a:r>
              <a:rPr lang="en-US" dirty="0" smtClean="0">
                <a:latin typeface="+mj-lt"/>
                <a:ea typeface="Adobe Fan Heiti Std B" pitchFamily="34" charset="-128"/>
              </a:rPr>
              <a:t>, Afro-</a:t>
            </a:r>
            <a:r>
              <a:rPr lang="en-US" dirty="0" err="1" smtClean="0">
                <a:latin typeface="+mj-lt"/>
                <a:ea typeface="Adobe Fan Heiti Std B" pitchFamily="34" charset="-128"/>
              </a:rPr>
              <a:t>Amerikkalaisille</a:t>
            </a:r>
            <a:r>
              <a:rPr lang="en-US" dirty="0" smtClean="0">
                <a:latin typeface="+mj-lt"/>
                <a:ea typeface="Adobe Fan Heiti Std B" pitchFamily="34" charset="-128"/>
              </a:rPr>
              <a:t>…</a:t>
            </a:r>
          </a:p>
          <a:p>
            <a:r>
              <a:rPr lang="en-US" dirty="0" smtClean="0">
                <a:latin typeface="+mj-lt"/>
                <a:ea typeface="Adobe Fan Heiti Std B" pitchFamily="34" charset="-128"/>
              </a:rPr>
              <a:t>-&gt;</a:t>
            </a:r>
            <a:r>
              <a:rPr lang="en-US" dirty="0" err="1" smtClean="0">
                <a:latin typeface="+mj-lt"/>
                <a:ea typeface="Adobe Fan Heiti Std B" pitchFamily="34" charset="-128"/>
              </a:rPr>
              <a:t>mahdollisti</a:t>
            </a:r>
            <a:r>
              <a:rPr lang="en-US" dirty="0" smtClean="0">
                <a:latin typeface="+mj-lt"/>
                <a:ea typeface="Adobe Fan Heiti Std B" pitchFamily="34" charset="-128"/>
              </a:rPr>
              <a:t> </a:t>
            </a:r>
            <a:r>
              <a:rPr lang="en-US" dirty="0" err="1" smtClean="0">
                <a:latin typeface="+mj-lt"/>
                <a:ea typeface="Adobe Fan Heiti Std B" pitchFamily="34" charset="-128"/>
              </a:rPr>
              <a:t>yksilöllisen</a:t>
            </a:r>
            <a:r>
              <a:rPr lang="en-US" dirty="0" smtClean="0">
                <a:latin typeface="+mj-lt"/>
                <a:ea typeface="Adobe Fan Heiti Std B" pitchFamily="34" charset="-128"/>
              </a:rPr>
              <a:t> </a:t>
            </a:r>
            <a:r>
              <a:rPr lang="en-US" dirty="0" err="1" smtClean="0">
                <a:latin typeface="+mj-lt"/>
                <a:ea typeface="Adobe Fan Heiti Std B" pitchFamily="34" charset="-128"/>
              </a:rPr>
              <a:t>äänenkeruun</a:t>
            </a:r>
            <a:r>
              <a:rPr lang="en-US" dirty="0" smtClean="0">
                <a:latin typeface="+mj-lt"/>
                <a:ea typeface="Adobe Fan Heiti Std B" pitchFamily="34" charset="-128"/>
              </a:rPr>
              <a:t> </a:t>
            </a:r>
            <a:r>
              <a:rPr lang="en-US" dirty="0" err="1" smtClean="0">
                <a:latin typeface="+mj-lt"/>
                <a:ea typeface="Adobe Fan Heiti Std B" pitchFamily="34" charset="-128"/>
              </a:rPr>
              <a:t>taloudellisesti</a:t>
            </a:r>
            <a:endParaRPr lang="en-US" dirty="0" smtClean="0">
              <a:latin typeface="+mj-lt"/>
              <a:ea typeface="Adobe Fan Heiti Std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0465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latin typeface="Adobe Fan Heiti Std B" pitchFamily="34" charset="-128"/>
                <a:ea typeface="Adobe Fan Heiti Std B" pitchFamily="34" charset="-128"/>
              </a:rPr>
              <a:t>@</a:t>
            </a:r>
            <a:r>
              <a:rPr lang="fi-FI" b="1" dirty="0" err="1" smtClean="0">
                <a:latin typeface="Adobe Fan Heiti Std B" pitchFamily="34" charset="-128"/>
                <a:ea typeface="Adobe Fan Heiti Std B" pitchFamily="34" charset="-128"/>
              </a:rPr>
              <a:t>BarakObama</a:t>
            </a:r>
            <a:endParaRPr lang="fi-FI" b="1" dirty="0">
              <a:latin typeface="Adobe Fan Heiti Std B" pitchFamily="34" charset="-128"/>
              <a:ea typeface="Adobe Fan Heiti Std B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7904" y="1600200"/>
            <a:ext cx="4978896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 smtClean="0">
                <a:ea typeface="Adobe Fan Heiti Std B" pitchFamily="34" charset="-128"/>
              </a:rPr>
              <a:t>Käyttää</a:t>
            </a:r>
            <a:r>
              <a:rPr lang="en-US" dirty="0" smtClean="0">
                <a:ea typeface="Adobe Fan Heiti Std B" pitchFamily="34" charset="-128"/>
              </a:rPr>
              <a:t> </a:t>
            </a:r>
            <a:r>
              <a:rPr lang="en-US" dirty="0" err="1" smtClean="0">
                <a:ea typeface="Adobe Fan Heiti Std B" pitchFamily="34" charset="-128"/>
              </a:rPr>
              <a:t>Twitteriä</a:t>
            </a:r>
            <a:r>
              <a:rPr lang="en-US" dirty="0" smtClean="0">
                <a:ea typeface="Adobe Fan Heiti Std B" pitchFamily="34" charset="-128"/>
              </a:rPr>
              <a:t> </a:t>
            </a:r>
            <a:r>
              <a:rPr lang="en-US" dirty="0" err="1" smtClean="0">
                <a:ea typeface="Adobe Fan Heiti Std B" pitchFamily="34" charset="-128"/>
              </a:rPr>
              <a:t>omien</a:t>
            </a:r>
            <a:r>
              <a:rPr lang="en-US" dirty="0" smtClean="0">
                <a:ea typeface="Adobe Fan Heiti Std B" pitchFamily="34" charset="-128"/>
              </a:rPr>
              <a:t> </a:t>
            </a:r>
            <a:r>
              <a:rPr lang="en-US" dirty="0" err="1" smtClean="0">
                <a:ea typeface="Adobe Fan Heiti Std B" pitchFamily="34" charset="-128"/>
              </a:rPr>
              <a:t>lakialoitteiden</a:t>
            </a:r>
            <a:r>
              <a:rPr lang="en-US" dirty="0" smtClean="0">
                <a:ea typeface="Adobe Fan Heiti Std B" pitchFamily="34" charset="-128"/>
              </a:rPr>
              <a:t> </a:t>
            </a:r>
            <a:r>
              <a:rPr lang="en-US" dirty="0" err="1" smtClean="0">
                <a:ea typeface="Adobe Fan Heiti Std B" pitchFamily="34" charset="-128"/>
              </a:rPr>
              <a:t>ja</a:t>
            </a:r>
            <a:r>
              <a:rPr lang="en-US" dirty="0" smtClean="0">
                <a:ea typeface="Adobe Fan Heiti Std B" pitchFamily="34" charset="-128"/>
              </a:rPr>
              <a:t> </a:t>
            </a:r>
            <a:r>
              <a:rPr lang="en-US" dirty="0" err="1" smtClean="0">
                <a:ea typeface="Adobe Fan Heiti Std B" pitchFamily="34" charset="-128"/>
              </a:rPr>
              <a:t>mielipiteidensä</a:t>
            </a:r>
            <a:r>
              <a:rPr lang="en-US" dirty="0" smtClean="0">
                <a:ea typeface="Adobe Fan Heiti Std B" pitchFamily="34" charset="-128"/>
              </a:rPr>
              <a:t> </a:t>
            </a:r>
            <a:r>
              <a:rPr lang="en-US" dirty="0" err="1" smtClean="0">
                <a:ea typeface="Adobe Fan Heiti Std B" pitchFamily="34" charset="-128"/>
              </a:rPr>
              <a:t>esiintuomiseen</a:t>
            </a:r>
            <a:endParaRPr lang="en-US" dirty="0" smtClean="0">
              <a:ea typeface="Adobe Fan Heiti Std B" pitchFamily="34" charset="-128"/>
            </a:endParaRPr>
          </a:p>
          <a:p>
            <a:r>
              <a:rPr lang="en-US" dirty="0" err="1" smtClean="0">
                <a:ea typeface="Adobe Fan Heiti Std B" pitchFamily="34" charset="-128"/>
              </a:rPr>
              <a:t>yhteydenpito</a:t>
            </a:r>
            <a:r>
              <a:rPr lang="en-US" dirty="0" smtClean="0">
                <a:ea typeface="Adobe Fan Heiti Std B" pitchFamily="34" charset="-128"/>
              </a:rPr>
              <a:t> </a:t>
            </a:r>
            <a:r>
              <a:rPr lang="en-US" dirty="0" err="1" smtClean="0">
                <a:ea typeface="Adobe Fan Heiti Std B" pitchFamily="34" charset="-128"/>
              </a:rPr>
              <a:t>äänestäjiin</a:t>
            </a:r>
            <a:r>
              <a:rPr lang="en-US" dirty="0" smtClean="0">
                <a:ea typeface="Adobe Fan Heiti Std B" pitchFamily="34" charset="-128"/>
              </a:rPr>
              <a:t> </a:t>
            </a:r>
            <a:r>
              <a:rPr lang="en-US" dirty="0" err="1" smtClean="0">
                <a:ea typeface="Adobe Fan Heiti Std B" pitchFamily="34" charset="-128"/>
              </a:rPr>
              <a:t>ja</a:t>
            </a:r>
            <a:r>
              <a:rPr lang="en-US" dirty="0" smtClean="0">
                <a:ea typeface="Adobe Fan Heiti Std B" pitchFamily="34" charset="-128"/>
              </a:rPr>
              <a:t> </a:t>
            </a:r>
            <a:r>
              <a:rPr lang="en-US" dirty="0" err="1" smtClean="0">
                <a:ea typeface="Adobe Fan Heiti Std B" pitchFamily="34" charset="-128"/>
              </a:rPr>
              <a:t>kansalaisiin</a:t>
            </a:r>
            <a:r>
              <a:rPr lang="en-US" dirty="0" smtClean="0">
                <a:ea typeface="Adobe Fan Heiti Std B" pitchFamily="34" charset="-128"/>
              </a:rPr>
              <a:t> </a:t>
            </a:r>
            <a:r>
              <a:rPr lang="en-US" dirty="0" err="1" smtClean="0">
                <a:ea typeface="Adobe Fan Heiti Std B" pitchFamily="34" charset="-128"/>
              </a:rPr>
              <a:t>vaikuttaa</a:t>
            </a:r>
            <a:r>
              <a:rPr lang="en-US" dirty="0" smtClean="0">
                <a:ea typeface="Adobe Fan Heiti Std B" pitchFamily="34" charset="-128"/>
              </a:rPr>
              <a:t> </a:t>
            </a:r>
            <a:r>
              <a:rPr lang="en-US" dirty="0" err="1" smtClean="0">
                <a:ea typeface="Adobe Fan Heiti Std B" pitchFamily="34" charset="-128"/>
              </a:rPr>
              <a:t>välittömältä</a:t>
            </a:r>
            <a:r>
              <a:rPr lang="en-US" dirty="0" smtClean="0">
                <a:ea typeface="Adobe Fan Heiti Std B" pitchFamily="34" charset="-128"/>
              </a:rPr>
              <a:t> </a:t>
            </a:r>
            <a:r>
              <a:rPr lang="en-US" dirty="0" err="1" smtClean="0">
                <a:ea typeface="Adobe Fan Heiti Std B" pitchFamily="34" charset="-128"/>
              </a:rPr>
              <a:t>ja</a:t>
            </a:r>
            <a:r>
              <a:rPr lang="en-US" dirty="0" smtClean="0">
                <a:ea typeface="Adobe Fan Heiti Std B" pitchFamily="34" charset="-128"/>
              </a:rPr>
              <a:t> </a:t>
            </a:r>
            <a:r>
              <a:rPr lang="en-US" dirty="0" err="1" smtClean="0">
                <a:ea typeface="Adobe Fan Heiti Std B" pitchFamily="34" charset="-128"/>
              </a:rPr>
              <a:t>läheiseltä</a:t>
            </a:r>
            <a:endParaRPr lang="en-US" dirty="0">
              <a:ea typeface="Adobe Fan Heiti Std B" pitchFamily="34" charset="-128"/>
            </a:endParaRPr>
          </a:p>
          <a:p>
            <a:r>
              <a:rPr lang="en-US" dirty="0" err="1" smtClean="0">
                <a:ea typeface="Adobe Fan Heiti Std B" pitchFamily="34" charset="-128"/>
              </a:rPr>
              <a:t>Vuoden</a:t>
            </a:r>
            <a:r>
              <a:rPr lang="en-US" dirty="0" smtClean="0">
                <a:ea typeface="Adobe Fan Heiti Std B" pitchFamily="34" charset="-128"/>
              </a:rPr>
              <a:t> 2012 </a:t>
            </a:r>
            <a:r>
              <a:rPr lang="en-US" dirty="0" err="1" smtClean="0">
                <a:ea typeface="Adobe Fan Heiti Std B" pitchFamily="34" charset="-128"/>
              </a:rPr>
              <a:t>presidentinkampanjassa</a:t>
            </a:r>
            <a:r>
              <a:rPr lang="en-US" dirty="0" smtClean="0">
                <a:ea typeface="Adobe Fan Heiti Std B" pitchFamily="34" charset="-128"/>
              </a:rPr>
              <a:t> </a:t>
            </a:r>
            <a:r>
              <a:rPr lang="en-US" dirty="0" err="1" smtClean="0">
                <a:ea typeface="Adobe Fan Heiti Std B" pitchFamily="34" charset="-128"/>
              </a:rPr>
              <a:t>twiiteillä</a:t>
            </a:r>
            <a:r>
              <a:rPr lang="en-US" dirty="0" smtClean="0">
                <a:ea typeface="Adobe Fan Heiti Std B" pitchFamily="34" charset="-128"/>
              </a:rPr>
              <a:t> </a:t>
            </a:r>
            <a:r>
              <a:rPr lang="en-US" dirty="0" err="1" smtClean="0">
                <a:ea typeface="Adobe Fan Heiti Std B" pitchFamily="34" charset="-128"/>
              </a:rPr>
              <a:t>oli</a:t>
            </a:r>
            <a:r>
              <a:rPr lang="en-US" dirty="0" smtClean="0">
                <a:ea typeface="Adobe Fan Heiti Std B" pitchFamily="34" charset="-128"/>
              </a:rPr>
              <a:t> </a:t>
            </a:r>
            <a:r>
              <a:rPr lang="en-US" dirty="0" err="1" smtClean="0">
                <a:ea typeface="Adobe Fan Heiti Std B" pitchFamily="34" charset="-128"/>
              </a:rPr>
              <a:t>vielä</a:t>
            </a:r>
            <a:r>
              <a:rPr lang="en-US" dirty="0" smtClean="0">
                <a:ea typeface="Adobe Fan Heiti Std B" pitchFamily="34" charset="-128"/>
              </a:rPr>
              <a:t> </a:t>
            </a:r>
            <a:r>
              <a:rPr lang="en-US" dirty="0" err="1" smtClean="0">
                <a:ea typeface="Adobe Fan Heiti Std B" pitchFamily="34" charset="-128"/>
              </a:rPr>
              <a:t>tähdellisempi</a:t>
            </a:r>
            <a:r>
              <a:rPr lang="en-US" dirty="0">
                <a:ea typeface="Adobe Fan Heiti Std B" pitchFamily="34" charset="-128"/>
              </a:rPr>
              <a:t> </a:t>
            </a:r>
            <a:r>
              <a:rPr lang="en-US" dirty="0" err="1" smtClean="0">
                <a:ea typeface="Adobe Fan Heiti Std B" pitchFamily="34" charset="-128"/>
              </a:rPr>
              <a:t>osa</a:t>
            </a:r>
            <a:r>
              <a:rPr lang="en-US" dirty="0" smtClean="0">
                <a:ea typeface="Adobe Fan Heiti Std B" pitchFamily="34" charset="-128"/>
              </a:rPr>
              <a:t> </a:t>
            </a:r>
            <a:r>
              <a:rPr lang="en-US" dirty="0" err="1" smtClean="0">
                <a:ea typeface="Adobe Fan Heiti Std B" pitchFamily="34" charset="-128"/>
              </a:rPr>
              <a:t>kampanjaa</a:t>
            </a:r>
            <a:endParaRPr lang="fi-FI" dirty="0">
              <a:ea typeface="Adobe Fan Heiti Std B" pitchFamily="34" charset="-128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060847"/>
            <a:ext cx="3657600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1826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latin typeface="Adobe Fan Heiti Std B" pitchFamily="34" charset="-128"/>
                <a:ea typeface="Adobe Fan Heiti Std B" pitchFamily="34" charset="-128"/>
              </a:rPr>
              <a:t>v.2012 presidentinvaalit</a:t>
            </a:r>
            <a:endParaRPr lang="fi-FI" b="1" dirty="0">
              <a:latin typeface="Adobe Fan Heiti Std B" pitchFamily="34" charset="-128"/>
              <a:ea typeface="Adobe Fan Heiti Std B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5976" y="1600200"/>
            <a:ext cx="4330824" cy="4525963"/>
          </a:xfrm>
        </p:spPr>
        <p:txBody>
          <a:bodyPr>
            <a:normAutofit fontScale="85000" lnSpcReduction="10000"/>
          </a:bodyPr>
          <a:lstStyle/>
          <a:p>
            <a:r>
              <a:rPr lang="fi-FI" dirty="0" smtClean="0">
                <a:ea typeface="Adobe Fan Heiti Std B" pitchFamily="34" charset="-128"/>
              </a:rPr>
              <a:t>Presidentti Obama kirjautui </a:t>
            </a:r>
            <a:r>
              <a:rPr lang="fi-FI" dirty="0" err="1" smtClean="0">
                <a:ea typeface="Adobe Fan Heiti Std B" pitchFamily="34" charset="-128"/>
              </a:rPr>
              <a:t>redittiin</a:t>
            </a:r>
            <a:r>
              <a:rPr lang="fi-FI" dirty="0" smtClean="0">
                <a:ea typeface="Adobe Fan Heiti Std B" pitchFamily="34" charset="-128"/>
              </a:rPr>
              <a:t> (29.9.2012) ja vastasi 10:een käyttäjien lähettämään kysymykseen</a:t>
            </a:r>
          </a:p>
          <a:p>
            <a:r>
              <a:rPr lang="fi-FI" dirty="0" err="1" smtClean="0">
                <a:ea typeface="Adobe Fan Heiti Std B" pitchFamily="34" charset="-128"/>
                <a:sym typeface="Wingdings" panose="05000000000000000000" pitchFamily="2" charset="2"/>
              </a:rPr>
              <a:t>ottamalla</a:t>
            </a:r>
            <a:r>
              <a:rPr lang="fi-FI" dirty="0" smtClean="0">
                <a:ea typeface="Adobe Fan Heiti Std B" pitchFamily="34" charset="-128"/>
                <a:sym typeface="Wingdings" panose="05000000000000000000" pitchFamily="2" charset="2"/>
              </a:rPr>
              <a:t> huomioon myös politiikassa aikaisemmin </a:t>
            </a:r>
            <a:r>
              <a:rPr lang="fi-FI" dirty="0" err="1" smtClean="0">
                <a:ea typeface="Adobe Fan Heiti Std B" pitchFamily="34" charset="-128"/>
                <a:sym typeface="Wingdings" panose="05000000000000000000" pitchFamily="2" charset="2"/>
              </a:rPr>
              <a:t>passiiviisesti</a:t>
            </a:r>
            <a:r>
              <a:rPr lang="fi-FI" dirty="0" smtClean="0">
                <a:ea typeface="Adobe Fan Heiti Std B" pitchFamily="34" charset="-128"/>
                <a:sym typeface="Wingdings" panose="05000000000000000000" pitchFamily="2" charset="2"/>
              </a:rPr>
              <a:t> toimivat saatiin uusia äänestäjiä</a:t>
            </a:r>
            <a:endParaRPr lang="fi-FI" dirty="0">
              <a:ea typeface="Adobe Fan Heiti Std B" pitchFamily="34" charset="-128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08" y="2190317"/>
            <a:ext cx="3646487" cy="270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4523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107</TotalTime>
  <Words>411</Words>
  <Application>Microsoft Macintosh PowerPoint</Application>
  <PresentationFormat>On-screen Show (4:3)</PresentationFormat>
  <Paragraphs>53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Blank</vt:lpstr>
      <vt:lpstr>Miten sosiaalista mediaa on hyödynnetty puoluepoliittisessa viestinnässä? </vt:lpstr>
      <vt:lpstr>CASE</vt:lpstr>
      <vt:lpstr>Ennen ja nyt: </vt:lpstr>
      <vt:lpstr>Sosiaalisen median rooli:   </vt:lpstr>
      <vt:lpstr>PowerPoint Presentation</vt:lpstr>
      <vt:lpstr>Sosiaalinen media ja Obama</vt:lpstr>
      <vt:lpstr>Facebook ja Obama</vt:lpstr>
      <vt:lpstr>@BarakObama</vt:lpstr>
      <vt:lpstr>v.2012 presidentinvaalit</vt:lpstr>
      <vt:lpstr>PowerPoint Presentation</vt:lpstr>
      <vt:lpstr>Keskeiset viestintätoimijat sosiaalisessa mediassa </vt:lpstr>
      <vt:lpstr>PowerPoint Presentation</vt:lpstr>
      <vt:lpstr>Sosiaalisen median vaaleissa hyödyttämisen riskit:   </vt:lpstr>
      <vt:lpstr>PowerPoint Presentation</vt:lpstr>
      <vt:lpstr>Lopputulos:</vt:lpstr>
      <vt:lpstr>Yhteenvetona: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Miten sosiaalista mediaa on hyödynnetty puoluepoliittisessa viestinnässä?</dc:title>
  <dc:creator>Administrator</dc:creator>
  <cp:lastModifiedBy>Education</cp:lastModifiedBy>
  <cp:revision>18</cp:revision>
  <dcterms:created xsi:type="dcterms:W3CDTF">2013-10-08T14:31:05Z</dcterms:created>
  <dcterms:modified xsi:type="dcterms:W3CDTF">2013-10-09T09:00:08Z</dcterms:modified>
</cp:coreProperties>
</file>