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57" r:id="rId2"/>
    <p:sldId id="261" r:id="rId3"/>
    <p:sldId id="262" r:id="rId4"/>
    <p:sldId id="263" r:id="rId5"/>
    <p:sldId id="300" r:id="rId6"/>
    <p:sldId id="264" r:id="rId7"/>
    <p:sldId id="265" r:id="rId8"/>
    <p:sldId id="267" r:id="rId9"/>
    <p:sldId id="268" r:id="rId10"/>
    <p:sldId id="271" r:id="rId11"/>
    <p:sldId id="272" r:id="rId12"/>
    <p:sldId id="306" r:id="rId13"/>
    <p:sldId id="307" r:id="rId14"/>
    <p:sldId id="269" r:id="rId15"/>
    <p:sldId id="259" r:id="rId16"/>
    <p:sldId id="303" r:id="rId17"/>
    <p:sldId id="304" r:id="rId18"/>
    <p:sldId id="305" r:id="rId19"/>
    <p:sldId id="308" r:id="rId20"/>
    <p:sldId id="273" r:id="rId21"/>
    <p:sldId id="293" r:id="rId22"/>
    <p:sldId id="294" r:id="rId23"/>
    <p:sldId id="295" r:id="rId24"/>
    <p:sldId id="296" r:id="rId25"/>
    <p:sldId id="297" r:id="rId26"/>
    <p:sldId id="260" r:id="rId27"/>
    <p:sldId id="299" r:id="rId28"/>
    <p:sldId id="281" r:id="rId29"/>
    <p:sldId id="280" r:id="rId30"/>
    <p:sldId id="285" r:id="rId31"/>
    <p:sldId id="286" r:id="rId32"/>
    <p:sldId id="292" r:id="rId33"/>
    <p:sldId id="301" r:id="rId34"/>
    <p:sldId id="313" r:id="rId35"/>
    <p:sldId id="302" r:id="rId36"/>
    <p:sldId id="319" r:id="rId37"/>
    <p:sldId id="277" r:id="rId38"/>
    <p:sldId id="309" r:id="rId39"/>
    <p:sldId id="310" r:id="rId40"/>
    <p:sldId id="314" r:id="rId41"/>
    <p:sldId id="320" r:id="rId42"/>
    <p:sldId id="321" r:id="rId43"/>
    <p:sldId id="322" r:id="rId44"/>
    <p:sldId id="315" r:id="rId45"/>
    <p:sldId id="316" r:id="rId46"/>
    <p:sldId id="317" r:id="rId47"/>
    <p:sldId id="318" r:id="rId48"/>
    <p:sldId id="270" r:id="rId49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DE00"/>
    <a:srgbClr val="2B36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88" autoAdjust="0"/>
    <p:restoredTop sz="94660"/>
  </p:normalViewPr>
  <p:slideViewPr>
    <p:cSldViewPr>
      <p:cViewPr>
        <p:scale>
          <a:sx n="90" d="100"/>
          <a:sy n="90" d="100"/>
        </p:scale>
        <p:origin x="-1716" y="-5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104BB1-E20C-4495-8D00-418B25A23910}" type="datetimeFigureOut">
              <a:rPr lang="fi-FI" smtClean="0"/>
              <a:t>17.1.2014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5D112-B84B-4DC2-A6FC-90DD85CCA9D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600725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216FA9-620E-4936-806D-2C83623D57D8}" type="datetimeFigureOut">
              <a:rPr lang="fi-FI" smtClean="0"/>
              <a:t>17.1.2014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F43203-08BD-4869-97EA-98C40E01A61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33244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3203-08BD-4869-97EA-98C40E01A610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38242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60D8-A59F-469D-8ED6-7B8FBE15B0E1}" type="datetime1">
              <a:rPr lang="fi-FI" smtClean="0"/>
              <a:t>17.1.2014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Metropolia Ammattikorkeakoulu/Innovaatioprojekti opinnot/Mirka Peththahandi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44869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A24D-1546-4323-9D33-D34A781ED047}" type="datetime1">
              <a:rPr lang="fi-FI" smtClean="0"/>
              <a:t>17.1.2014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Metropolia Ammattikorkeakoulu/Innovaatioprojekti opinnot/Mirka Peththahandi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40098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CC98-184B-4828-AFBA-D05435E23441}" type="datetime1">
              <a:rPr lang="fi-FI" smtClean="0"/>
              <a:t>17.1.2014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Metropolia Ammattikorkeakoulu/Innovaatioprojekti opinnot/Mirka Peththahandi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388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5F0EE-938B-42C8-9A65-8B425B60B1E8}" type="datetime1">
              <a:rPr lang="fi-FI" smtClean="0"/>
              <a:t>17.1.2014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Metropolia Ammattikorkeakoulu/Innovaatioprojekti opinnot/Mirka Peththahandi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94357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492CF-8432-4DEC-A9B8-CB3CFF15A14D}" type="datetime1">
              <a:rPr lang="fi-FI" smtClean="0"/>
              <a:t>17.1.2014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Metropolia Ammattikorkeakoulu/Innovaatioprojekti opinnot/Mirka Peththahandi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12519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8692-196B-4B05-AF10-039C451C5598}" type="datetime1">
              <a:rPr lang="fi-FI" smtClean="0"/>
              <a:t>17.1.2014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Metropolia Ammattikorkeakoulu/Innovaatioprojekti opinnot/Mirka Peththahandi</a:t>
            </a: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556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29CE-F066-43C1-A936-7E111D6CAAF3}" type="datetime1">
              <a:rPr lang="fi-FI" smtClean="0"/>
              <a:t>17.1.2014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Metropolia Ammattikorkeakoulu/Innovaatioprojekti opinnot/Mirka Peththahandi</a:t>
            </a:r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31214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59EFA-9B62-4699-9E86-6DF2A5B84830}" type="datetime1">
              <a:rPr lang="fi-FI" smtClean="0"/>
              <a:t>17.1.2014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Metropolia Ammattikorkeakoulu/Innovaatioprojekti opinnot/Mirka Peththahandi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13989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4E41-63E7-4F7E-87A2-21885F3AC4BA}" type="datetime1">
              <a:rPr lang="fi-FI" smtClean="0"/>
              <a:t>17.1.2014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Metropolia Ammattikorkeakoulu/Innovaatioprojekti opinnot/Mirka Peththahandi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93576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471-EF13-447E-9C9A-3C223274B6B4}" type="datetime1">
              <a:rPr lang="fi-FI" smtClean="0"/>
              <a:t>17.1.2014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Metropolia Ammattikorkeakoulu/Innovaatioprojekti opinnot/Mirka Peththahandi</a:t>
            </a: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68929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31235-EF14-4C25-8D59-78034B09711E}" type="datetime1">
              <a:rPr lang="fi-FI" smtClean="0"/>
              <a:t>17.1.2014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Metropolia Ammattikorkeakoulu/Innovaatioprojekti opinnot/Mirka Peththahandi</a:t>
            </a: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41059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442DC-8965-48DC-9CD1-BFF6FD32E108}" type="datetime1">
              <a:rPr lang="fi-FI" smtClean="0"/>
              <a:t>17.1.2014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Metropolia Ammattikorkeakoulu/Innovaatioprojekti opinnot/Mirka Peththahandi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0F0E6-F931-44EE-844A-ED89FD2E36F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48012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iki.metropolia.fi/pages/viewpage.action?pageId=8516925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tropolia.fi/fileadmin/user_upload/Julkaisutoiminta/Julkaisusarjat/OIVA/Innostu_ja_innovoi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kniikkatalous.fi/innovaatiot/vtt+aikoo+kaynnistaa+uudelleen+syopahoidot+otaniemessa/a810251?service=mobile&amp;page=4" TargetMode="External"/><Relationship Id="rId2" Type="http://schemas.openxmlformats.org/officeDocument/2006/relationships/hyperlink" Target="http://www.hel.fi/hki/Terke/fi/Itsehoito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kniikkatalous.fi/uutiset/varianin+avulla+sade+tappaa+kasvaimen+tarkasti/a42683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althylifedevices.com/" TargetMode="External"/><Relationship Id="rId2" Type="http://schemas.openxmlformats.org/officeDocument/2006/relationships/hyperlink" Target="http://www.humantool.fi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edicaltech.fi/brands-spinalmouse.php" TargetMode="External"/><Relationship Id="rId4" Type="http://schemas.openxmlformats.org/officeDocument/2006/relationships/hyperlink" Target="http://www.spinegym.fi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exibak.net/" TargetMode="External"/><Relationship Id="rId2" Type="http://schemas.openxmlformats.org/officeDocument/2006/relationships/hyperlink" Target="http://www.bibed-concept.com/e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tropolia.fi/fileadmin/user_upload/Julkaisutoiminta/Julkaisusarjat/OIVA/Innostu_ja_innovoi.pdf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kes.fi/fi/document/49804/matkaopas_pdf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kes.fi/fi/document/49804/matkaopas_pdf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markkinointi.laurea.fi/julkaisut/a/a68.pdf" TargetMode="External"/><Relationship Id="rId2" Type="http://schemas.openxmlformats.org/officeDocument/2006/relationships/hyperlink" Target="http://www.metropolia.fi/fileadmin/user_upload/Julkaisutoiminta/Julkaisusarjat/OIVA/Innostu_ja_innovoi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tekes.fi/fi/document/49804/matkaopas_pdf" TargetMode="External"/><Relationship Id="rId4" Type="http://schemas.openxmlformats.org/officeDocument/2006/relationships/hyperlink" Target="http://www.mol.fi/esf/ennakointi/raportit/pvopas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9534" y="476672"/>
            <a:ext cx="3764954" cy="62133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i-FI" sz="4800" dirty="0" smtClean="0"/>
              <a:t> </a:t>
            </a:r>
          </a:p>
          <a:p>
            <a:pPr marL="0" indent="0" algn="ctr">
              <a:buNone/>
            </a:pPr>
            <a:r>
              <a:rPr lang="fi-FI" sz="4800" dirty="0" smtClean="0"/>
              <a:t>Tervetuloa matkaamaan kanssani Innovaatio-opintojen polulle!</a:t>
            </a:r>
            <a:endParaRPr lang="fi-FI" sz="4800" dirty="0"/>
          </a:p>
        </p:txBody>
      </p:sp>
      <p:pic>
        <p:nvPicPr>
          <p:cNvPr id="1026" name="Picture 2" descr="C:\Users\a12318\AppData\Local\Microsoft\Windows\Temporary Internet Files\Content.Outlook\KCNRSODV\IMG_20110907_1913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876006" cy="6501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79512" y="6324856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2759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4048" y="476672"/>
            <a:ext cx="4032448" cy="62133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i-FI" sz="4800" dirty="0" smtClean="0"/>
              <a:t> </a:t>
            </a:r>
          </a:p>
          <a:p>
            <a:pPr marL="0" indent="0" algn="ctr">
              <a:buNone/>
            </a:pPr>
            <a:r>
              <a:rPr lang="fi-FI" sz="4800" dirty="0" smtClean="0"/>
              <a:t>Mitä on innovaatio opinnot </a:t>
            </a:r>
            <a:r>
              <a:rPr lang="fi-FI" sz="4800" dirty="0" err="1" smtClean="0"/>
              <a:t>Metropoliassa</a:t>
            </a:r>
            <a:r>
              <a:rPr lang="fi-FI" sz="4800" dirty="0" smtClean="0"/>
              <a:t>?</a:t>
            </a:r>
            <a:endParaRPr lang="fi-FI" sz="4800" dirty="0"/>
          </a:p>
        </p:txBody>
      </p:sp>
      <p:pic>
        <p:nvPicPr>
          <p:cNvPr id="1026" name="Picture 2" descr="C:\Users\a12318\AppData\Local\Microsoft\Windows\Temporary Internet Files\Content.Outlook\KCNRSODV\IMG_20110907_1913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680520" cy="6501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324856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1348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Innovaatio-opinnot 10 op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573016"/>
            <a:ext cx="8892480" cy="2808312"/>
          </a:xfrm>
        </p:spPr>
        <p:txBody>
          <a:bodyPr>
            <a:normAutofit/>
          </a:bodyPr>
          <a:lstStyle/>
          <a:p>
            <a:pPr lvl="1"/>
            <a:r>
              <a:rPr lang="fi-FI" dirty="0">
                <a:hlinkClick r:id="rId2"/>
              </a:rPr>
              <a:t>Kulttuurin ja hyvinvoinnin innovaatioprojektit MINNO</a:t>
            </a:r>
            <a:r>
              <a:rPr lang="fi-FI" b="1" dirty="0" smtClean="0">
                <a:hlinkClick r:id="rId2"/>
              </a:rPr>
              <a:t>®</a:t>
            </a:r>
            <a:endParaRPr lang="fi-FI" b="1" dirty="0" smtClean="0"/>
          </a:p>
          <a:p>
            <a:pPr lvl="1"/>
            <a:r>
              <a:rPr lang="fi-FI" dirty="0" err="1" smtClean="0">
                <a:sym typeface="Wingdings" pitchFamily="2" charset="2"/>
              </a:rPr>
              <a:t>Minno</a:t>
            </a:r>
            <a:r>
              <a:rPr lang="fi-FI" dirty="0" smtClean="0">
                <a:sym typeface="Wingdings" pitchFamily="2" charset="2"/>
              </a:rPr>
              <a:t> yleisesti, opiskelijalle ja opettajalle</a:t>
            </a:r>
          </a:p>
          <a:p>
            <a:pPr lvl="1"/>
            <a:r>
              <a:rPr lang="fi-FI" dirty="0" smtClean="0">
                <a:sym typeface="Wingdings" pitchFamily="2" charset="2"/>
              </a:rPr>
              <a:t>Sisältö</a:t>
            </a:r>
          </a:p>
          <a:p>
            <a:pPr lvl="1"/>
            <a:r>
              <a:rPr lang="fi-FI" dirty="0" smtClean="0">
                <a:sym typeface="Wingdings" pitchFamily="2" charset="2"/>
              </a:rPr>
              <a:t>Arviointi</a:t>
            </a:r>
          </a:p>
          <a:p>
            <a:pPr marL="457200" lvl="1" indent="0">
              <a:buNone/>
            </a:pPr>
            <a:endParaRPr lang="fi-FI" dirty="0" smtClean="0"/>
          </a:p>
          <a:p>
            <a:endParaRPr lang="fi-FI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11</a:t>
            </a:fld>
            <a:endParaRPr lang="fi-FI"/>
          </a:p>
        </p:txBody>
      </p:sp>
      <p:pic>
        <p:nvPicPr>
          <p:cNvPr id="5" name="Picture 2" descr="https://wiki.metropolia.fi/download/attachments/85169251/Minno_r.png?version=1&amp;modificationDate=1385467107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6403556" cy="213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37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2 op Perusteet + Tentti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781128"/>
          </a:xfrm>
        </p:spPr>
        <p:txBody>
          <a:bodyPr>
            <a:normAutofit fontScale="92500" lnSpcReduction="10000"/>
          </a:bodyPr>
          <a:lstStyle/>
          <a:p>
            <a:r>
              <a:rPr lang="fi-FI" dirty="0" smtClean="0"/>
              <a:t>Ma 27.1. klo 9-11, luokka 357</a:t>
            </a:r>
            <a:endParaRPr lang="fi-FI" dirty="0"/>
          </a:p>
          <a:p>
            <a:endParaRPr lang="fi-FI" dirty="0"/>
          </a:p>
          <a:p>
            <a:r>
              <a:rPr lang="fi-FI" dirty="0" smtClean="0"/>
              <a:t>Suomenkielinen </a:t>
            </a:r>
            <a:r>
              <a:rPr lang="fi-FI" dirty="0"/>
              <a:t>tenttimateriaali: Innostu ja innovoi - työkirjasta s. Kappaleet Innovatiivisuus ja </a:t>
            </a:r>
            <a:r>
              <a:rPr lang="fi-FI" dirty="0" err="1"/>
              <a:t>innoaatio</a:t>
            </a:r>
            <a:r>
              <a:rPr lang="fi-FI" dirty="0"/>
              <a:t> (II), Innovaatiokyvykkyys (III) ja uudistamis- ja kehittämistyön malleja (IV</a:t>
            </a:r>
            <a:r>
              <a:rPr lang="fi-FI" dirty="0" smtClean="0"/>
              <a:t>). Sivut 22-63 </a:t>
            </a:r>
            <a:r>
              <a:rPr lang="fi-FI" dirty="0"/>
              <a:t>ja 84-107</a:t>
            </a:r>
            <a:r>
              <a:rPr lang="fi-FI" dirty="0" smtClean="0"/>
              <a:t>. </a:t>
            </a:r>
            <a:r>
              <a:rPr lang="fi-FI" dirty="0" smtClean="0">
                <a:hlinkClick r:id="rId2"/>
              </a:rPr>
              <a:t>http</a:t>
            </a:r>
            <a:r>
              <a:rPr lang="fi-FI" dirty="0">
                <a:hlinkClick r:id="rId2"/>
              </a:rPr>
              <a:t>://</a:t>
            </a:r>
            <a:r>
              <a:rPr lang="fi-FI" dirty="0" smtClean="0">
                <a:hlinkClick r:id="rId2"/>
              </a:rPr>
              <a:t>www.metropolia.fi/fileadmin/user_upload/Julkaisutoiminta/Julkaisusarjat/OIVA/Innostu_ja_innovoi.pdf</a:t>
            </a:r>
            <a:r>
              <a:rPr lang="fi-FI" dirty="0" smtClean="0"/>
              <a:t>  </a:t>
            </a:r>
            <a:endParaRPr lang="fi-FI" dirty="0"/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Metropolia Ammattikorkeakoulu/Innovaatioprojekti opinnot/Mirka Peththahandi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7045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8 op projekti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24.1. Bulevardi 31 esitellään projektiaiheet ja jakaannutaan projektiryhmiin</a:t>
            </a:r>
          </a:p>
          <a:p>
            <a:r>
              <a:rPr lang="fi-FI" dirty="0" smtClean="0"/>
              <a:t>7.2. projektityöskentely alkaa ryhmittäin</a:t>
            </a:r>
          </a:p>
          <a:p>
            <a:r>
              <a:rPr lang="fi-FI" dirty="0" smtClean="0"/>
              <a:t>…</a:t>
            </a:r>
          </a:p>
          <a:p>
            <a:r>
              <a:rPr lang="fi-FI" dirty="0" smtClean="0"/>
              <a:t>25.4. </a:t>
            </a:r>
            <a:r>
              <a:rPr lang="fi-FI" dirty="0" err="1" smtClean="0"/>
              <a:t>innomessut</a:t>
            </a:r>
            <a:r>
              <a:rPr lang="fi-FI" dirty="0" smtClean="0"/>
              <a:t> –</a:t>
            </a:r>
            <a:r>
              <a:rPr lang="fi-FI" dirty="0" err="1" smtClean="0"/>
              <a:t>posterit</a:t>
            </a:r>
            <a:r>
              <a:rPr lang="fi-FI" dirty="0" smtClean="0"/>
              <a:t> tehdyistä projekteista</a:t>
            </a: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Metropolia Ammattikorkeakoulu/Innovaatioprojekti opinnot/Mirka Peththahandi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13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6848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9534" y="476672"/>
            <a:ext cx="3764954" cy="62133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i-FI" sz="4800" dirty="0" smtClean="0"/>
              <a:t> </a:t>
            </a:r>
          </a:p>
          <a:p>
            <a:pPr marL="0" indent="0" algn="ctr">
              <a:buNone/>
            </a:pPr>
            <a:r>
              <a:rPr lang="fi-FI" sz="4800" dirty="0" smtClean="0"/>
              <a:t>Entä innovaatiot Suomessa?</a:t>
            </a:r>
            <a:endParaRPr lang="fi-FI" sz="4800" dirty="0"/>
          </a:p>
        </p:txBody>
      </p:sp>
      <p:pic>
        <p:nvPicPr>
          <p:cNvPr id="1026" name="Picture 2" descr="C:\Users\a12318\AppData\Local\Microsoft\Windows\Temporary Internet Files\Content.Outlook\KCNRSODV\IMG_20110907_1913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876006" cy="6501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33239" y="6324856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3890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Suomi innovoi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Astiankuivauskaappi, neuvola ja </a:t>
            </a:r>
            <a:r>
              <a:rPr lang="fi-FI" dirty="0"/>
              <a:t>A</a:t>
            </a:r>
            <a:r>
              <a:rPr lang="fi-FI" dirty="0" smtClean="0"/>
              <a:t>frikan tähti ovat suomalaisia innovaatioita.</a:t>
            </a:r>
          </a:p>
          <a:p>
            <a:endParaRPr lang="fi-FI" dirty="0"/>
          </a:p>
          <a:p>
            <a:r>
              <a:rPr lang="fi-FI" dirty="0" smtClean="0"/>
              <a:t>Tutustutaan tunnilla näihin ja moniin muihin tarkemmin: jokainen poimii yhden kiinnostavan aiheen, lukee sen                           ja esittelee muille </a:t>
            </a:r>
            <a:endParaRPr lang="fi-FI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785" y="3775831"/>
            <a:ext cx="1190625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139952" y="53732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i-FI" dirty="0" smtClean="0"/>
              <a:t>100 sosiaalista innovaatiota Suomesta. Toimittanut Ilkka Taipale. Itämerikeskussäätiö ja Kustannus Oy Kunnia 2006. </a:t>
            </a:r>
            <a:endParaRPr lang="fi-FI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15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6612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9534" y="476672"/>
            <a:ext cx="3764954" cy="62133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i-FI" sz="4800" dirty="0" smtClean="0"/>
              <a:t> </a:t>
            </a:r>
          </a:p>
          <a:p>
            <a:pPr marL="0" indent="0" algn="ctr">
              <a:buNone/>
            </a:pPr>
            <a:r>
              <a:rPr lang="fi-FI" sz="4800" dirty="0" smtClean="0"/>
              <a:t>Entä innovaatiot sosiaali- ja terveysalalla?</a:t>
            </a:r>
            <a:endParaRPr lang="fi-FI" sz="4800" dirty="0"/>
          </a:p>
        </p:txBody>
      </p:sp>
      <p:pic>
        <p:nvPicPr>
          <p:cNvPr id="1026" name="Picture 2" descr="C:\Users\a12318\AppData\Local\Microsoft\Windows\Temporary Internet Files\Content.Outlook\KCNRSODV\IMG_20110907_1913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876006" cy="6501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33239" y="6324856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16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8630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Innovaatioita </a:t>
            </a:r>
            <a:r>
              <a:rPr lang="fi-FI" dirty="0" err="1" smtClean="0"/>
              <a:t>sote</a:t>
            </a:r>
            <a:r>
              <a:rPr lang="fi-FI" dirty="0" smtClean="0"/>
              <a:t> alalla: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925144"/>
          </a:xfrm>
        </p:spPr>
        <p:txBody>
          <a:bodyPr/>
          <a:lstStyle/>
          <a:p>
            <a:r>
              <a:rPr lang="fi-FI" dirty="0" smtClean="0"/>
              <a:t>Terveyttä </a:t>
            </a:r>
            <a:r>
              <a:rPr lang="fi-FI" dirty="0"/>
              <a:t>verkosta helsinkiläisille </a:t>
            </a:r>
            <a:r>
              <a:rPr lang="fi-FI" sz="1600" dirty="0">
                <a:hlinkClick r:id="rId2"/>
              </a:rPr>
              <a:t>http://</a:t>
            </a:r>
            <a:r>
              <a:rPr lang="fi-FI" sz="1600" dirty="0" smtClean="0">
                <a:hlinkClick r:id="rId2"/>
              </a:rPr>
              <a:t>www.hel.fi/hki/Terke/fi/Itsehoito</a:t>
            </a:r>
            <a:r>
              <a:rPr lang="fi-FI" sz="1600" dirty="0" smtClean="0"/>
              <a:t> </a:t>
            </a:r>
          </a:p>
          <a:p>
            <a:r>
              <a:rPr lang="fi-FI" dirty="0" err="1" smtClean="0"/>
              <a:t>Bonecan</a:t>
            </a:r>
            <a:r>
              <a:rPr lang="fi-FI" dirty="0" smtClean="0"/>
              <a:t> boori-neutronikaappaushoito </a:t>
            </a:r>
            <a:r>
              <a:rPr lang="fi-FI" sz="1600" dirty="0" smtClean="0">
                <a:hlinkClick r:id="rId3"/>
              </a:rPr>
              <a:t>http</a:t>
            </a:r>
            <a:r>
              <a:rPr lang="fi-FI" sz="1600" dirty="0">
                <a:hlinkClick r:id="rId3"/>
              </a:rPr>
              <a:t>://</a:t>
            </a:r>
            <a:r>
              <a:rPr lang="fi-FI" sz="1600" dirty="0" smtClean="0">
                <a:hlinkClick r:id="rId3"/>
              </a:rPr>
              <a:t>www.tekniikkatalous.fi/innovaatiot/vtt+aikoo+kaynnistaa+uudelleen+syopahoidot+otaniemessa/a810251?service=mobile&amp;page=4</a:t>
            </a:r>
            <a:r>
              <a:rPr lang="fi-FI" sz="1600" dirty="0" smtClean="0"/>
              <a:t> </a:t>
            </a:r>
            <a:endParaRPr lang="fi-FI" sz="1600" dirty="0"/>
          </a:p>
          <a:p>
            <a:r>
              <a:rPr lang="fi-FI" dirty="0" err="1" smtClean="0"/>
              <a:t>Dosetekin</a:t>
            </a:r>
            <a:r>
              <a:rPr lang="fi-FI" dirty="0" smtClean="0"/>
              <a:t> </a:t>
            </a:r>
            <a:r>
              <a:rPr lang="fi-FI" dirty="0"/>
              <a:t>sädehoidon annossuunnitteluohjelmisto </a:t>
            </a:r>
            <a:r>
              <a:rPr lang="fi-FI" sz="1800" dirty="0">
                <a:hlinkClick r:id="rId4"/>
              </a:rPr>
              <a:t>http://</a:t>
            </a:r>
            <a:r>
              <a:rPr lang="fi-FI" sz="1800" dirty="0" smtClean="0">
                <a:hlinkClick r:id="rId4"/>
              </a:rPr>
              <a:t>www.tekniikkatalous.fi/uutiset/varianin+avulla+sade+tappaa+kasvaimen+tarkasti/a42683</a:t>
            </a:r>
            <a:r>
              <a:rPr lang="fi-FI" sz="1800" dirty="0" smtClean="0"/>
              <a:t> </a:t>
            </a:r>
            <a:endParaRPr lang="fi-FI" sz="1800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Metropolia Ammattikorkeakoulu/Innovaatioprojekti opinnot/Mirka Peththahandi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17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0792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Innovaatioita manuaalisella alalla: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5069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dirty="0" smtClean="0"/>
              <a:t>Suomalaisia tuoteinnovaatioita:</a:t>
            </a:r>
          </a:p>
          <a:p>
            <a:r>
              <a:rPr lang="fi-FI" dirty="0" smtClean="0"/>
              <a:t>Human </a:t>
            </a:r>
            <a:r>
              <a:rPr lang="fi-FI" dirty="0" err="1" smtClean="0"/>
              <a:t>tool-istuin</a:t>
            </a:r>
            <a:r>
              <a:rPr lang="fi-FI" dirty="0"/>
              <a:t> </a:t>
            </a:r>
            <a:r>
              <a:rPr lang="fi-FI" dirty="0">
                <a:hlinkClick r:id="rId2"/>
              </a:rPr>
              <a:t>http://www.humantool.fi</a:t>
            </a:r>
            <a:r>
              <a:rPr lang="fi-FI" dirty="0" smtClean="0">
                <a:hlinkClick r:id="rId2"/>
              </a:rPr>
              <a:t>/</a:t>
            </a:r>
            <a:r>
              <a:rPr lang="fi-FI" dirty="0" smtClean="0"/>
              <a:t> </a:t>
            </a:r>
          </a:p>
          <a:p>
            <a:r>
              <a:rPr lang="fi-FI" dirty="0" err="1" smtClean="0"/>
              <a:t>Lymphatouch</a:t>
            </a:r>
            <a:r>
              <a:rPr lang="fi-FI" dirty="0"/>
              <a:t> </a:t>
            </a:r>
            <a:r>
              <a:rPr lang="fi-FI" dirty="0">
                <a:hlinkClick r:id="rId3"/>
              </a:rPr>
              <a:t>http://www.healthylifedevices.com</a:t>
            </a:r>
            <a:r>
              <a:rPr lang="fi-FI" dirty="0" smtClean="0">
                <a:hlinkClick r:id="rId3"/>
              </a:rPr>
              <a:t>/</a:t>
            </a:r>
            <a:r>
              <a:rPr lang="fi-FI" dirty="0" smtClean="0"/>
              <a:t> </a:t>
            </a:r>
          </a:p>
          <a:p>
            <a:r>
              <a:rPr lang="fi-FI" dirty="0" err="1" smtClean="0"/>
              <a:t>Spine</a:t>
            </a:r>
            <a:r>
              <a:rPr lang="fi-FI" dirty="0" smtClean="0"/>
              <a:t> </a:t>
            </a:r>
            <a:r>
              <a:rPr lang="fi-FI" dirty="0" err="1" smtClean="0"/>
              <a:t>gym</a:t>
            </a:r>
            <a:r>
              <a:rPr lang="fi-FI" dirty="0"/>
              <a:t>  </a:t>
            </a:r>
            <a:r>
              <a:rPr lang="fi-FI" dirty="0">
                <a:hlinkClick r:id="rId4"/>
              </a:rPr>
              <a:t>http://www.spinegym.fi</a:t>
            </a:r>
            <a:r>
              <a:rPr lang="fi-FI" dirty="0" smtClean="0">
                <a:hlinkClick r:id="rId4"/>
              </a:rPr>
              <a:t>/</a:t>
            </a:r>
            <a:r>
              <a:rPr lang="fi-FI" dirty="0" smtClean="0"/>
              <a:t> 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Kansainvälisiä:</a:t>
            </a:r>
          </a:p>
          <a:p>
            <a:r>
              <a:rPr lang="fi-FI" dirty="0" err="1" smtClean="0"/>
              <a:t>SpinalMouse</a:t>
            </a:r>
            <a:r>
              <a:rPr lang="fi-FI" dirty="0" smtClean="0"/>
              <a:t> </a:t>
            </a:r>
            <a:r>
              <a:rPr lang="fi-FI" dirty="0">
                <a:hlinkClick r:id="rId5"/>
              </a:rPr>
              <a:t>http://</a:t>
            </a:r>
            <a:r>
              <a:rPr lang="fi-FI" dirty="0" smtClean="0">
                <a:hlinkClick r:id="rId5"/>
              </a:rPr>
              <a:t>www.medicaltech.fi/brands-spinalmouse.php</a:t>
            </a:r>
            <a:r>
              <a:rPr lang="fi-FI" dirty="0" smtClean="0"/>
              <a:t>  </a:t>
            </a: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Metropolia Ammattikorkeakoulu/Innovaatioprojekti opinnot/Mirka Peththahandi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18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43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Innovaatioita manuaalisella alalla: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5069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dirty="0" smtClean="0"/>
              <a:t>Osteopaattien kehittämiä:</a:t>
            </a:r>
          </a:p>
          <a:p>
            <a:r>
              <a:rPr lang="fi-FI" dirty="0" smtClean="0"/>
              <a:t>Le </a:t>
            </a:r>
            <a:r>
              <a:rPr lang="fi-FI" dirty="0" err="1" smtClean="0"/>
              <a:t>Bibed</a:t>
            </a:r>
            <a:r>
              <a:rPr lang="fi-FI" dirty="0"/>
              <a:t> </a:t>
            </a:r>
            <a:r>
              <a:rPr lang="fi-FI" dirty="0">
                <a:hlinkClick r:id="rId2"/>
              </a:rPr>
              <a:t>http://</a:t>
            </a:r>
            <a:r>
              <a:rPr lang="fi-FI" dirty="0" smtClean="0">
                <a:hlinkClick r:id="rId2"/>
              </a:rPr>
              <a:t>www.bibed-concept.com/en/</a:t>
            </a:r>
            <a:r>
              <a:rPr lang="fi-FI" dirty="0" smtClean="0"/>
              <a:t> </a:t>
            </a:r>
          </a:p>
          <a:p>
            <a:r>
              <a:rPr lang="fi-FI" dirty="0" err="1" smtClean="0"/>
              <a:t>FlexiBak</a:t>
            </a:r>
            <a:r>
              <a:rPr lang="fi-FI" dirty="0"/>
              <a:t> </a:t>
            </a:r>
            <a:r>
              <a:rPr lang="fi-FI" dirty="0">
                <a:hlinkClick r:id="rId3"/>
              </a:rPr>
              <a:t>http://www.flexibak.net</a:t>
            </a:r>
            <a:r>
              <a:rPr lang="fi-FI" dirty="0" smtClean="0">
                <a:hlinkClick r:id="rId3"/>
              </a:rPr>
              <a:t>/</a:t>
            </a:r>
            <a:r>
              <a:rPr lang="fi-FI" dirty="0" smtClean="0"/>
              <a:t> </a:t>
            </a: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Metropolia Ammattikorkeakoulu/Innovaatioprojekti opinnot/Mirka Peththahandi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19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1175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400" dirty="0" smtClean="0"/>
              <a:t>Andrew Taylor </a:t>
            </a:r>
            <a:r>
              <a:rPr lang="fi-FI" sz="2400" dirty="0" err="1" smtClean="0"/>
              <a:t>Still</a:t>
            </a:r>
            <a:r>
              <a:rPr lang="fi-FI" sz="2400" dirty="0" smtClean="0"/>
              <a:t> (1828–1917) </a:t>
            </a:r>
            <a:br>
              <a:rPr lang="fi-FI" sz="2400" dirty="0" smtClean="0"/>
            </a:br>
            <a:r>
              <a:rPr lang="fi-FI" dirty="0" smtClean="0"/>
              <a:t>Aikakautensa innovoija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15603"/>
            <a:ext cx="613102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dirty="0" smtClean="0"/>
              <a:t>Nuorena hän observoi silloisia lääkärin ammatinharjoittajia, luki lääketieteellistä kirjallisuutta ja toimi </a:t>
            </a:r>
            <a:r>
              <a:rPr lang="fi-FI" dirty="0" err="1" smtClean="0"/>
              <a:t>lääkäri-isänsä</a:t>
            </a:r>
            <a:r>
              <a:rPr lang="fi-FI" dirty="0" smtClean="0"/>
              <a:t> oppipoikana. Tämän kaltainen lääketieteen opiskelu oli tuona aikana yleistä. </a:t>
            </a:r>
            <a:r>
              <a:rPr lang="fi-FI" dirty="0" err="1" smtClean="0"/>
              <a:t>Still</a:t>
            </a:r>
            <a:r>
              <a:rPr lang="fi-FI" dirty="0" smtClean="0"/>
              <a:t> toimi Yhdysvaltojen sisällissodan aikaan rajaseutulääkärinä. </a:t>
            </a:r>
          </a:p>
          <a:p>
            <a:endParaRPr lang="fi-FI" dirty="0"/>
          </a:p>
        </p:txBody>
      </p:sp>
      <p:pic>
        <p:nvPicPr>
          <p:cNvPr id="4" name="Picture 8" descr="ATwS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70772" y="1556792"/>
            <a:ext cx="337322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79512" y="6324856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7" name="Footer Placeholder 1"/>
          <p:cNvSpPr txBox="1">
            <a:spLocks/>
          </p:cNvSpPr>
          <p:nvPr/>
        </p:nvSpPr>
        <p:spPr>
          <a:xfrm>
            <a:off x="2843808" y="5877272"/>
            <a:ext cx="56886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smtClean="0">
                <a:solidFill>
                  <a:schemeClr val="tx1"/>
                </a:solidFill>
              </a:rPr>
              <a:t>Hannaleena </a:t>
            </a:r>
            <a:r>
              <a:rPr lang="fi-FI" dirty="0" err="1" smtClean="0">
                <a:solidFill>
                  <a:schemeClr val="tx1"/>
                </a:solidFill>
              </a:rPr>
              <a:t>Risku-Kauppila/Osteopatian</a:t>
            </a:r>
            <a:r>
              <a:rPr lang="fi-FI" dirty="0" smtClean="0">
                <a:solidFill>
                  <a:schemeClr val="tx1"/>
                </a:solidFill>
              </a:rPr>
              <a:t> historia ja filosofia luentomuistiinpanot 2011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5923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9534" y="476672"/>
            <a:ext cx="3764954" cy="62133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i-FI" sz="4800" dirty="0" smtClean="0">
                <a:solidFill>
                  <a:srgbClr val="2B3616"/>
                </a:solidFill>
              </a:rPr>
              <a:t>Miten innovaatioita syntyy?</a:t>
            </a:r>
          </a:p>
          <a:p>
            <a:pPr marL="0" indent="0" algn="ctr">
              <a:buNone/>
            </a:pPr>
            <a:endParaRPr lang="fi-FI" sz="800" dirty="0" smtClean="0"/>
          </a:p>
          <a:p>
            <a:pPr marL="0" indent="0" algn="ctr">
              <a:buNone/>
            </a:pPr>
            <a:r>
              <a:rPr lang="fi-FI" sz="4800" dirty="0" smtClean="0">
                <a:solidFill>
                  <a:schemeClr val="accent3">
                    <a:lumMod val="50000"/>
                  </a:schemeClr>
                </a:solidFill>
              </a:rPr>
              <a:t>Millaisessa porukassa?</a:t>
            </a:r>
          </a:p>
          <a:p>
            <a:pPr marL="0" indent="0" algn="ctr">
              <a:buNone/>
            </a:pPr>
            <a:r>
              <a:rPr lang="fi-FI" sz="700" dirty="0" smtClean="0"/>
              <a:t> </a:t>
            </a:r>
          </a:p>
          <a:p>
            <a:pPr marL="0" indent="0" algn="ctr">
              <a:buNone/>
            </a:pPr>
            <a:r>
              <a:rPr lang="fi-FI" sz="4800" dirty="0" smtClean="0">
                <a:solidFill>
                  <a:schemeClr val="accent3">
                    <a:lumMod val="75000"/>
                  </a:schemeClr>
                </a:solidFill>
              </a:rPr>
              <a:t>Millaisella fiiliksellä?</a:t>
            </a:r>
            <a:endParaRPr lang="fi-FI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a12318\AppData\Local\Microsoft\Windows\Temporary Internet Files\Content.Outlook\KCNRSODV\IMG_20110907_1913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876006" cy="6501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33239" y="6324856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20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9797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Sosiaaliset verkostot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/>
              <a:buChar char="à"/>
            </a:pPr>
            <a:r>
              <a:rPr lang="fi-FI" dirty="0" smtClean="0"/>
              <a:t>tuovat </a:t>
            </a:r>
            <a:r>
              <a:rPr lang="fi-FI" dirty="0"/>
              <a:t>innovaatioprojekteihin enemmän osaamista </a:t>
            </a:r>
            <a:r>
              <a:rPr lang="fi-FI" dirty="0" smtClean="0"/>
              <a:t>kuin yksittäinen </a:t>
            </a:r>
            <a:r>
              <a:rPr lang="fi-FI" dirty="0"/>
              <a:t>ihminen pystyy tuomaan (Davis 1969; Helkama et al. 2001; </a:t>
            </a:r>
            <a:r>
              <a:rPr lang="fi-FI" dirty="0" smtClean="0"/>
              <a:t>Shaw 1932).</a:t>
            </a:r>
          </a:p>
          <a:p>
            <a:pPr>
              <a:buFont typeface="Wingdings"/>
              <a:buChar char="à"/>
            </a:pPr>
            <a:endParaRPr lang="fi-FI" dirty="0" smtClean="0"/>
          </a:p>
          <a:p>
            <a:pPr>
              <a:buFont typeface="Wingdings"/>
              <a:buChar char="à"/>
            </a:pPr>
            <a:r>
              <a:rPr lang="fi-FI" dirty="0"/>
              <a:t>verkoston jäsenten keskinäinen </a:t>
            </a:r>
            <a:r>
              <a:rPr lang="fi-FI" dirty="0" smtClean="0"/>
              <a:t>luottamus, joka </a:t>
            </a:r>
            <a:r>
              <a:rPr lang="fi-FI" dirty="0"/>
              <a:t>johtaa yhteiseen ajatteluun ja toimintaan (</a:t>
            </a:r>
            <a:r>
              <a:rPr lang="fi-FI" dirty="0" err="1"/>
              <a:t>Nahapiet</a:t>
            </a:r>
            <a:r>
              <a:rPr lang="fi-FI" dirty="0"/>
              <a:t> &amp; </a:t>
            </a:r>
            <a:r>
              <a:rPr lang="fi-FI" dirty="0" err="1" smtClean="0"/>
              <a:t>Ghoshal</a:t>
            </a:r>
            <a:r>
              <a:rPr lang="fi-FI" dirty="0" smtClean="0"/>
              <a:t> 1998</a:t>
            </a:r>
            <a:r>
              <a:rPr lang="fi-FI" dirty="0"/>
              <a:t>).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3808" y="5937285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/>
              <a:t>Vesa </a:t>
            </a:r>
            <a:r>
              <a:rPr lang="fi-FI" dirty="0" err="1" smtClean="0"/>
              <a:t>Taatila</a:t>
            </a:r>
            <a:r>
              <a:rPr lang="fi-FI" dirty="0" smtClean="0"/>
              <a:t>: Innovaatiot </a:t>
            </a:r>
            <a:r>
              <a:rPr lang="fi-FI" dirty="0"/>
              <a:t>toteutuvat </a:t>
            </a:r>
            <a:r>
              <a:rPr lang="fi-FI" dirty="0" smtClean="0"/>
              <a:t>sosiaalisissa verkostoissa</a:t>
            </a:r>
            <a:endParaRPr lang="fi-FI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21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8367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Sosiaaliset verkostot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>
                <a:sym typeface="Wingdings" pitchFamily="2" charset="2"/>
              </a:rPr>
              <a:t> Sisäinen luottamus </a:t>
            </a:r>
            <a:r>
              <a:rPr lang="fi-FI" dirty="0" smtClean="0"/>
              <a:t>vaikuttaa </a:t>
            </a:r>
            <a:r>
              <a:rPr lang="fi-FI" dirty="0"/>
              <a:t>suoraan sen saavuttamiin </a:t>
            </a:r>
            <a:r>
              <a:rPr lang="fi-FI" dirty="0" smtClean="0"/>
              <a:t>tuloksiin. Ruuskanen </a:t>
            </a:r>
            <a:r>
              <a:rPr lang="fi-FI" dirty="0"/>
              <a:t>(2005) on osoittanut, että luottamuksella ja </a:t>
            </a:r>
            <a:r>
              <a:rPr lang="fi-FI" dirty="0" smtClean="0"/>
              <a:t>tuloksilla on </a:t>
            </a:r>
            <a:r>
              <a:rPr lang="fi-FI" dirty="0"/>
              <a:t>kausaalinen suhde </a:t>
            </a:r>
            <a:r>
              <a:rPr lang="fi-FI" dirty="0" err="1"/>
              <a:t>PK-yritysten</a:t>
            </a:r>
            <a:r>
              <a:rPr lang="fi-FI" dirty="0"/>
              <a:t> </a:t>
            </a:r>
            <a:r>
              <a:rPr lang="fi-FI" dirty="0" smtClean="0"/>
              <a:t>kehittämisprojekteissa</a:t>
            </a:r>
            <a:r>
              <a:rPr lang="fi-FI" dirty="0"/>
              <a:t>; keskinäinen </a:t>
            </a:r>
            <a:r>
              <a:rPr lang="fi-FI" dirty="0" smtClean="0"/>
              <a:t>luottamus helpottaa </a:t>
            </a:r>
            <a:r>
              <a:rPr lang="fi-FI" dirty="0"/>
              <a:t>asioiden kehittämistä.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3808" y="5939988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/>
              <a:t>Vesa </a:t>
            </a:r>
            <a:r>
              <a:rPr lang="fi-FI" dirty="0" err="1" smtClean="0"/>
              <a:t>Taatila</a:t>
            </a:r>
            <a:r>
              <a:rPr lang="fi-FI" dirty="0" smtClean="0"/>
              <a:t>: Innovaatiot </a:t>
            </a:r>
            <a:r>
              <a:rPr lang="fi-FI" dirty="0"/>
              <a:t>toteutuvat </a:t>
            </a:r>
            <a:r>
              <a:rPr lang="fi-FI" dirty="0" smtClean="0"/>
              <a:t>sosiaalisissa verkostoissa</a:t>
            </a:r>
            <a:endParaRPr lang="fi-FI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22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1738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Sosiaaliset verkostot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95320" cy="53285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i-FI" dirty="0">
                <a:sym typeface="Wingdings" pitchFamily="2" charset="2"/>
              </a:rPr>
              <a:t> Vaikka toiminta olisi erittäin ryhmäkeskeistä, on jokaisen ryhmän jäsenen kognitiivisen</a:t>
            </a:r>
          </a:p>
          <a:p>
            <a:pPr marL="0" indent="0">
              <a:buNone/>
            </a:pPr>
            <a:r>
              <a:rPr lang="fi-FI" dirty="0">
                <a:sym typeface="Wingdings" pitchFamily="2" charset="2"/>
              </a:rPr>
              <a:t>ja emotionaalisen vaikutuksen oltava riittävä oman tehtävän täyttämiseen</a:t>
            </a:r>
          </a:p>
          <a:p>
            <a:pPr marL="0" indent="0">
              <a:buNone/>
            </a:pPr>
            <a:r>
              <a:rPr lang="fi-FI" dirty="0">
                <a:sym typeface="Wingdings" pitchFamily="2" charset="2"/>
              </a:rPr>
              <a:t>(Hellström et al. 2002</a:t>
            </a:r>
            <a:r>
              <a:rPr lang="fi-FI" dirty="0" smtClean="0">
                <a:sym typeface="Wingdings" pitchFamily="2" charset="2"/>
              </a:rPr>
              <a:t>).</a:t>
            </a:r>
          </a:p>
          <a:p>
            <a:pPr marL="0" indent="0">
              <a:buNone/>
            </a:pPr>
            <a:endParaRPr lang="fi-FI" dirty="0" smtClean="0">
              <a:sym typeface="Wingdings" pitchFamily="2" charset="2"/>
            </a:endParaRPr>
          </a:p>
          <a:p>
            <a:pPr marL="0" indent="0">
              <a:buNone/>
            </a:pPr>
            <a:r>
              <a:rPr lang="fi-FI" dirty="0" err="1">
                <a:sym typeface="Wingdings" pitchFamily="2" charset="2"/>
              </a:rPr>
              <a:t>Luottamus</a:t>
            </a:r>
            <a:r>
              <a:rPr lang="fi-FI" dirty="0">
                <a:sym typeface="Wingdings" pitchFamily="2" charset="2"/>
              </a:rPr>
              <a:t> sekä perustuu että mahdollistuu verkoston sisäisellä avoimella </a:t>
            </a:r>
            <a:r>
              <a:rPr lang="fi-FI" dirty="0" smtClean="0">
                <a:sym typeface="Wingdings" pitchFamily="2" charset="2"/>
              </a:rPr>
              <a:t>kommunikaatiolla. Jatkuva </a:t>
            </a:r>
            <a:r>
              <a:rPr lang="fi-FI" dirty="0">
                <a:sym typeface="Wingdings" pitchFamily="2" charset="2"/>
              </a:rPr>
              <a:t>avoin keskustelu ja toimijoiden välinen interaktio ovat </a:t>
            </a:r>
            <a:r>
              <a:rPr lang="fi-FI" dirty="0" smtClean="0">
                <a:sym typeface="Wingdings" pitchFamily="2" charset="2"/>
              </a:rPr>
              <a:t>tärkeämpiä innovaatioiden </a:t>
            </a:r>
            <a:r>
              <a:rPr lang="fi-FI" dirty="0">
                <a:sym typeface="Wingdings" pitchFamily="2" charset="2"/>
              </a:rPr>
              <a:t>toteutumisen kannalta kuin vaikkapa </a:t>
            </a:r>
            <a:r>
              <a:rPr lang="fi-FI" dirty="0" smtClean="0">
                <a:sym typeface="Wingdings" pitchFamily="2" charset="2"/>
              </a:rPr>
              <a:t>formaalit tietojärjestelmät (</a:t>
            </a:r>
            <a:r>
              <a:rPr lang="fi-FI" dirty="0">
                <a:sym typeface="Wingdings" pitchFamily="2" charset="2"/>
              </a:rPr>
              <a:t>Swan et al. 1999; Song et al. 2007).</a:t>
            </a:r>
            <a:endParaRPr lang="fi-FI" dirty="0"/>
          </a:p>
        </p:txBody>
      </p:sp>
      <p:sp>
        <p:nvSpPr>
          <p:cNvPr id="4" name="Rectangle 3"/>
          <p:cNvSpPr/>
          <p:nvPr/>
        </p:nvSpPr>
        <p:spPr>
          <a:xfrm>
            <a:off x="2555776" y="6148584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/>
              <a:t>Vesa </a:t>
            </a:r>
            <a:r>
              <a:rPr lang="fi-FI" dirty="0" err="1" smtClean="0"/>
              <a:t>Taatila</a:t>
            </a:r>
            <a:r>
              <a:rPr lang="fi-FI" dirty="0" smtClean="0"/>
              <a:t>: Innovaatiot </a:t>
            </a:r>
            <a:r>
              <a:rPr lang="fi-FI" dirty="0"/>
              <a:t>toteutuvat </a:t>
            </a:r>
            <a:r>
              <a:rPr lang="fi-FI" dirty="0" smtClean="0"/>
              <a:t>sosiaalisissa verkostoissa</a:t>
            </a:r>
            <a:endParaRPr lang="fi-FI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23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1995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Sosiaaliset verkostot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9532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dirty="0">
                <a:sym typeface="Wingdings" pitchFamily="2" charset="2"/>
              </a:rPr>
              <a:t> verkoston sisäisen </a:t>
            </a:r>
            <a:r>
              <a:rPr lang="fi-FI" dirty="0" smtClean="0">
                <a:sym typeface="Wingdings" pitchFamily="2" charset="2"/>
              </a:rPr>
              <a:t>kommunikoinnin määrä </a:t>
            </a:r>
            <a:r>
              <a:rPr lang="fi-FI" dirty="0">
                <a:sym typeface="Wingdings" pitchFamily="2" charset="2"/>
              </a:rPr>
              <a:t>korreloi positiivisesti onnistumisten kanssa (</a:t>
            </a:r>
            <a:r>
              <a:rPr lang="fi-FI" dirty="0" err="1">
                <a:sym typeface="Wingdings" pitchFamily="2" charset="2"/>
              </a:rPr>
              <a:t>Kratzer</a:t>
            </a:r>
            <a:r>
              <a:rPr lang="fi-FI" dirty="0">
                <a:sym typeface="Wingdings" pitchFamily="2" charset="2"/>
              </a:rPr>
              <a:t> et al. 2005).</a:t>
            </a:r>
            <a:endParaRPr lang="fi-FI" dirty="0" smtClean="0">
              <a:sym typeface="Wingdings" pitchFamily="2" charset="2"/>
            </a:endParaRPr>
          </a:p>
          <a:p>
            <a:pPr marL="0" indent="0">
              <a:buNone/>
            </a:pPr>
            <a:r>
              <a:rPr lang="fi-FI" dirty="0" err="1">
                <a:sym typeface="Wingdings" pitchFamily="2" charset="2"/>
              </a:rPr>
              <a:t></a:t>
            </a:r>
            <a:r>
              <a:rPr lang="fi-FI" dirty="0" err="1" smtClean="0">
                <a:sym typeface="Wingdings" pitchFamily="2" charset="2"/>
              </a:rPr>
              <a:t>Kratzerin</a:t>
            </a:r>
            <a:r>
              <a:rPr lang="fi-FI" dirty="0" smtClean="0">
                <a:sym typeface="Wingdings" pitchFamily="2" charset="2"/>
              </a:rPr>
              <a:t> et </a:t>
            </a:r>
            <a:r>
              <a:rPr lang="fi-FI" dirty="0" err="1">
                <a:sym typeface="Wingdings" pitchFamily="2" charset="2"/>
              </a:rPr>
              <a:t>al</a:t>
            </a:r>
            <a:r>
              <a:rPr lang="fi-FI" dirty="0">
                <a:sym typeface="Wingdings" pitchFamily="2" charset="2"/>
              </a:rPr>
              <a:t> (2005) tutkimuksen toinen kiinnostava löydös oli, että kommunikoinnin</a:t>
            </a:r>
          </a:p>
          <a:p>
            <a:pPr marL="0" indent="0">
              <a:buNone/>
            </a:pPr>
            <a:r>
              <a:rPr lang="fi-FI" dirty="0">
                <a:sym typeface="Wingdings" pitchFamily="2" charset="2"/>
              </a:rPr>
              <a:t>asenteella (positiivinen/negatiivinen) ei ollut huomattavaa merkitystä, vaan menestykseen</a:t>
            </a:r>
          </a:p>
          <a:p>
            <a:pPr marL="0" indent="0">
              <a:buNone/>
            </a:pPr>
            <a:r>
              <a:rPr lang="fi-FI" dirty="0">
                <a:sym typeface="Wingdings" pitchFamily="2" charset="2"/>
              </a:rPr>
              <a:t>vaikutti vain dialogin määrä.</a:t>
            </a:r>
            <a:endParaRPr lang="fi-FI" dirty="0"/>
          </a:p>
        </p:txBody>
      </p:sp>
      <p:sp>
        <p:nvSpPr>
          <p:cNvPr id="4" name="Rectangle 3"/>
          <p:cNvSpPr/>
          <p:nvPr/>
        </p:nvSpPr>
        <p:spPr>
          <a:xfrm>
            <a:off x="2627784" y="6021288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/>
              <a:t>Vesa </a:t>
            </a:r>
            <a:r>
              <a:rPr lang="fi-FI" dirty="0" err="1" smtClean="0"/>
              <a:t>Taatila</a:t>
            </a:r>
            <a:r>
              <a:rPr lang="fi-FI" dirty="0" smtClean="0"/>
              <a:t>: Innovaatiot </a:t>
            </a:r>
            <a:r>
              <a:rPr lang="fi-FI" dirty="0"/>
              <a:t>toteutuvat </a:t>
            </a:r>
            <a:r>
              <a:rPr lang="fi-FI" dirty="0" smtClean="0"/>
              <a:t>sosiaalisissa verkostoissa</a:t>
            </a:r>
            <a:endParaRPr lang="fi-FI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24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7562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Sosiaaliset verkostot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Burt (1992) on osoittanut, että </a:t>
            </a:r>
            <a:r>
              <a:rPr lang="fi-FI" dirty="0" smtClean="0"/>
              <a:t>innovaatioiden </a:t>
            </a:r>
            <a:r>
              <a:rPr lang="fi-FI" dirty="0"/>
              <a:t>kannalta verkostojen pitäisi sisältää </a:t>
            </a:r>
            <a:r>
              <a:rPr lang="fi-FI" dirty="0" smtClean="0"/>
              <a:t>mahdollisimman </a:t>
            </a:r>
            <a:r>
              <a:rPr lang="fi-FI" dirty="0"/>
              <a:t>erilaisia </a:t>
            </a:r>
            <a:r>
              <a:rPr lang="fi-FI" dirty="0" smtClean="0"/>
              <a:t>toimijoita, jotta </a:t>
            </a:r>
            <a:r>
              <a:rPr lang="fi-FI" dirty="0"/>
              <a:t>riittävä määrä näkemyksiä olisi edustettuna projektissa. Laaja </a:t>
            </a:r>
            <a:r>
              <a:rPr lang="fi-FI" dirty="0" smtClean="0"/>
              <a:t>verkosto pystyy </a:t>
            </a:r>
            <a:r>
              <a:rPr lang="fi-FI" dirty="0"/>
              <a:t>ratkomaan enemmän ongelmia kuin suppea.</a:t>
            </a:r>
          </a:p>
        </p:txBody>
      </p:sp>
      <p:sp>
        <p:nvSpPr>
          <p:cNvPr id="4" name="Rectangle 3"/>
          <p:cNvSpPr/>
          <p:nvPr/>
        </p:nvSpPr>
        <p:spPr>
          <a:xfrm>
            <a:off x="2483768" y="6124654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/>
              <a:t>Vesa </a:t>
            </a:r>
            <a:r>
              <a:rPr lang="fi-FI" dirty="0" err="1" smtClean="0"/>
              <a:t>Taatila</a:t>
            </a:r>
            <a:r>
              <a:rPr lang="fi-FI" dirty="0" smtClean="0"/>
              <a:t>: Innovaatiot </a:t>
            </a:r>
            <a:r>
              <a:rPr lang="fi-FI" dirty="0"/>
              <a:t>toteutuvat </a:t>
            </a:r>
            <a:r>
              <a:rPr lang="fi-FI" dirty="0" smtClean="0"/>
              <a:t>sosiaalisissa verkostoissa</a:t>
            </a:r>
            <a:endParaRPr lang="fi-FI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25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633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640960" cy="1143000"/>
          </a:xfrm>
        </p:spPr>
        <p:txBody>
          <a:bodyPr>
            <a:normAutofit/>
          </a:bodyPr>
          <a:lstStyle/>
          <a:p>
            <a:r>
              <a:rPr lang="fi-FI" dirty="0" smtClean="0">
                <a:solidFill>
                  <a:srgbClr val="FF0000"/>
                </a:solidFill>
              </a:rPr>
              <a:t>Mikä fiilis sinulla on juuri nyt? </a:t>
            </a:r>
            <a:endParaRPr lang="fi-FI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6751799" cy="4896544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fi-FI" sz="8600" dirty="0" err="1" smtClean="0"/>
              <a:t>Spectrokorttien</a:t>
            </a:r>
            <a:r>
              <a:rPr lang="fi-FI" sz="8600" dirty="0" smtClean="0"/>
              <a:t> avulla on mahdollista</a:t>
            </a:r>
          </a:p>
          <a:p>
            <a:pPr marL="0" indent="0">
              <a:buNone/>
            </a:pPr>
            <a:endParaRPr lang="fi-FI" sz="4500" dirty="0" smtClean="0"/>
          </a:p>
          <a:p>
            <a:r>
              <a:rPr lang="fi-FI" sz="8600" dirty="0" smtClean="0"/>
              <a:t>Saattaa näkyväksi tunnelmia</a:t>
            </a:r>
          </a:p>
          <a:p>
            <a:r>
              <a:rPr lang="fi-FI" sz="8600" dirty="0" smtClean="0"/>
              <a:t>Peilata kokemuksia vertauskuvin</a:t>
            </a:r>
          </a:p>
          <a:p>
            <a:r>
              <a:rPr lang="fi-FI" sz="8600" dirty="0" smtClean="0"/>
              <a:t>Etsiä, jäsentää ja kiteyttää asioita                                </a:t>
            </a:r>
          </a:p>
          <a:p>
            <a:r>
              <a:rPr lang="fi-FI" sz="8600" dirty="0" err="1" smtClean="0"/>
              <a:t>Cummastella</a:t>
            </a:r>
            <a:r>
              <a:rPr lang="fi-FI" sz="8600" dirty="0" smtClean="0"/>
              <a:t> yksikseen ja yhdessä</a:t>
            </a:r>
          </a:p>
          <a:p>
            <a:r>
              <a:rPr lang="fi-FI" sz="8600" dirty="0" smtClean="0"/>
              <a:t>Tarinoida kuvien inspiroimana</a:t>
            </a:r>
          </a:p>
          <a:p>
            <a:r>
              <a:rPr lang="fi-FI" sz="8600" dirty="0" smtClean="0"/>
              <a:t>Rakentaa tulevaa ja visioida</a:t>
            </a:r>
          </a:p>
          <a:p>
            <a:r>
              <a:rPr lang="fi-FI" sz="8600" dirty="0" smtClean="0"/>
              <a:t>Oppia ja luoda uutta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Tekijänoikeus </a:t>
            </a:r>
            <a:r>
              <a:rPr lang="fi-FI" dirty="0" err="1" smtClean="0"/>
              <a:t>ulla.halkola@spectrovisio.net</a:t>
            </a:r>
            <a:endParaRPr lang="fi-FI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4808" y="1556792"/>
            <a:ext cx="1301251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212976"/>
            <a:ext cx="1457113" cy="205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122" y="4725144"/>
            <a:ext cx="1440160" cy="2008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26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7776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rgbClr val="FF0000"/>
                </a:solidFill>
              </a:rPr>
              <a:t>Vuorovaikutus innovoinnissa</a:t>
            </a:r>
            <a:endParaRPr lang="fi-FI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i-FI" dirty="0" smtClean="0"/>
              <a:t>Pari harjoitus: </a:t>
            </a:r>
          </a:p>
          <a:p>
            <a:r>
              <a:rPr lang="fi-FI" dirty="0" smtClean="0"/>
              <a:t>Ehdotat parillesi innostuneesti ”Lähdetään matkalle!” ja  pari alkaa myös innostuneesti suunnittelemaan matkaa jatkamalla </a:t>
            </a:r>
          </a:p>
          <a:p>
            <a:pPr marL="457200" lvl="1" indent="0">
              <a:buNone/>
            </a:pPr>
            <a:r>
              <a:rPr lang="fi-FI" sz="3200" dirty="0" smtClean="0"/>
              <a:t>”Joo, matkustetaan </a:t>
            </a:r>
            <a:r>
              <a:rPr lang="fi-FI" sz="3200" dirty="0" err="1" smtClean="0"/>
              <a:t>Braziliaan</a:t>
            </a:r>
            <a:r>
              <a:rPr lang="fi-FI" sz="3200" dirty="0" smtClean="0"/>
              <a:t>” johon sinä jatkat samalla </a:t>
            </a:r>
            <a:r>
              <a:rPr lang="fi-FI" sz="3200" dirty="0"/>
              <a:t>tavalla </a:t>
            </a:r>
            <a:r>
              <a:rPr lang="fi-FI" sz="3200" dirty="0" smtClean="0"/>
              <a:t>innostuneesti ”Joo</a:t>
            </a:r>
            <a:r>
              <a:rPr lang="fi-FI" sz="3200" dirty="0"/>
              <a:t>, </a:t>
            </a:r>
            <a:r>
              <a:rPr lang="fi-FI" sz="3200" dirty="0" smtClean="0"/>
              <a:t>mennään sinne …” !</a:t>
            </a:r>
          </a:p>
          <a:p>
            <a:endParaRPr lang="fi-FI" dirty="0"/>
          </a:p>
          <a:p>
            <a:r>
              <a:rPr lang="fi-FI" dirty="0" smtClean="0"/>
              <a:t>VAIHTAKAA PAREJA</a:t>
            </a:r>
            <a:endParaRPr lang="fi-FI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27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8852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Innovaatio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i-FI" dirty="0"/>
              <a:t>Kielitieteellisessä mielessä innovaatio-sana (</a:t>
            </a:r>
            <a:r>
              <a:rPr lang="fi-FI" dirty="0" err="1"/>
              <a:t>innovatus</a:t>
            </a:r>
            <a:r>
              <a:rPr lang="fi-FI" dirty="0"/>
              <a:t>) perustuu latinan </a:t>
            </a:r>
            <a:r>
              <a:rPr lang="fi-FI" dirty="0" smtClean="0"/>
              <a:t>kieleen ja </a:t>
            </a:r>
            <a:r>
              <a:rPr lang="fi-FI" dirty="0"/>
              <a:t>tarkoittaa uusimista tai uudistamista.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i-FI" dirty="0" err="1" smtClean="0"/>
              <a:t>Innovation</a:t>
            </a:r>
            <a:r>
              <a:rPr lang="fi-FI" dirty="0" smtClean="0"/>
              <a:t> (</a:t>
            </a:r>
            <a:r>
              <a:rPr lang="fi-FI" dirty="0" err="1" smtClean="0"/>
              <a:t>eng</a:t>
            </a:r>
            <a:r>
              <a:rPr lang="fi-FI" dirty="0" smtClean="0"/>
              <a:t>.) Substantiivit</a:t>
            </a:r>
            <a:endParaRPr lang="fi-FI" dirty="0"/>
          </a:p>
          <a:p>
            <a:pPr marL="0" indent="0">
              <a:buNone/>
            </a:pPr>
            <a:r>
              <a:rPr lang="fi-FI" dirty="0"/>
              <a:t>1.	keksintö</a:t>
            </a:r>
          </a:p>
          <a:p>
            <a:pPr marL="0" indent="0">
              <a:buNone/>
            </a:pPr>
            <a:r>
              <a:rPr lang="fi-FI" dirty="0" smtClean="0"/>
              <a:t>2.</a:t>
            </a:r>
            <a:r>
              <a:rPr lang="fi-FI" dirty="0"/>
              <a:t>	innovaatio</a:t>
            </a:r>
          </a:p>
          <a:p>
            <a:pPr marL="0" indent="0">
              <a:buNone/>
            </a:pPr>
            <a:r>
              <a:rPr lang="fi-FI" dirty="0"/>
              <a:t>3.	uudistus</a:t>
            </a:r>
          </a:p>
          <a:p>
            <a:pPr marL="0" indent="0">
              <a:buNone/>
            </a:pPr>
            <a:r>
              <a:rPr lang="fi-FI" dirty="0"/>
              <a:t>4.	uudistaminen</a:t>
            </a:r>
          </a:p>
          <a:p>
            <a:pPr marL="0" indent="0">
              <a:buNone/>
            </a:pPr>
            <a:r>
              <a:rPr lang="fi-FI" dirty="0"/>
              <a:t>Muut/tuntemattomat</a:t>
            </a:r>
          </a:p>
          <a:p>
            <a:pPr marL="0" indent="0">
              <a:buNone/>
            </a:pPr>
            <a:r>
              <a:rPr lang="fi-FI" dirty="0"/>
              <a:t>5.	uudennus</a:t>
            </a:r>
          </a:p>
          <a:p>
            <a:pPr marL="0" indent="0">
              <a:buNone/>
            </a:pPr>
            <a:r>
              <a:rPr lang="fi-FI" dirty="0"/>
              <a:t>6.	</a:t>
            </a:r>
            <a:r>
              <a:rPr lang="fi-FI" dirty="0" err="1"/>
              <a:t>uudiste</a:t>
            </a:r>
            <a:endParaRPr lang="fi-FI" dirty="0"/>
          </a:p>
          <a:p>
            <a:endParaRPr lang="fi-FI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28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7023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Innovaation käsite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Uutuutta </a:t>
            </a:r>
            <a:r>
              <a:rPr lang="fi-FI" dirty="0"/>
              <a:t>tai uudistettua tuotetta tai palvelumallia, jotka on toteutettu sellaisella tavalla käytännön toiminnassa, että siitä on ollut taloudellista tai laadullista hyötyä käyttäjälleen</a:t>
            </a:r>
            <a:r>
              <a:rPr lang="fi-FI" dirty="0" smtClean="0"/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2316056" y="5733256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 smtClean="0"/>
              <a:t>(Innosta ja innovoi, s.23, Siltala)</a:t>
            </a:r>
            <a:endParaRPr lang="fi-FI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29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3950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fi-FI" sz="2700" dirty="0" smtClean="0"/>
              <a:t>Andrew Taylor </a:t>
            </a:r>
            <a:r>
              <a:rPr lang="fi-FI" sz="2700" dirty="0" err="1" smtClean="0"/>
              <a:t>Still</a:t>
            </a:r>
            <a:r>
              <a:rPr lang="fi-FI" sz="2700" dirty="0" smtClean="0"/>
              <a:t> (1828–1917)</a:t>
            </a:r>
            <a:br>
              <a:rPr lang="fi-FI" sz="2700" dirty="0" smtClean="0"/>
            </a:br>
            <a:r>
              <a:rPr lang="fi-FI" sz="4000" dirty="0" smtClean="0"/>
              <a:t>Aikakautensa innovoija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268760"/>
            <a:ext cx="6336704" cy="5112568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fi-FI" sz="2800" dirty="0" smtClean="0"/>
              <a:t>Hän menetti kolme lasta pahaan aivokalvontulehdusepidemiaan. Ensimmäinen vaimo kuoli synnytyskomplikaatioihin ja toisen vaimon ensimmäinen lapsi menehtyi keuhkokuumeeseen. Kyvyttömänä pelastamaan omaa perhettään </a:t>
            </a:r>
            <a:r>
              <a:rPr lang="fi-FI" sz="2800" dirty="0" err="1" smtClean="0"/>
              <a:t>Still</a:t>
            </a:r>
            <a:r>
              <a:rPr lang="fi-FI" sz="2800" dirty="0" smtClean="0"/>
              <a:t> päätti etsiä uutta ja tehokkaampaa hoitomuotoa.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fi-FI" sz="2800" dirty="0" smtClean="0"/>
              <a:t>Tiiviin anatomian tutkimisen kautta </a:t>
            </a:r>
            <a:r>
              <a:rPr lang="fi-FI" sz="2800" dirty="0" err="1" smtClean="0"/>
              <a:t>Still</a:t>
            </a:r>
            <a:r>
              <a:rPr lang="fi-FI" sz="2800" dirty="0" smtClean="0"/>
              <a:t> tuli siihen tulokseen, että keho on luotu sisältämään kaiken tarpeellisen terveyden ylläpitämiseksi, jos sille vain suodaan oikeanlaiset olosuhteet. </a:t>
            </a:r>
          </a:p>
          <a:p>
            <a:pPr eaLnBrk="1" hangingPunct="1">
              <a:lnSpc>
                <a:spcPct val="90000"/>
              </a:lnSpc>
            </a:pPr>
            <a:endParaRPr lang="fi-FI" sz="2400" dirty="0" smtClean="0"/>
          </a:p>
        </p:txBody>
      </p:sp>
      <p:pic>
        <p:nvPicPr>
          <p:cNvPr id="7" name="Picture 8" descr="ATwS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27077" y="1772816"/>
            <a:ext cx="2627784" cy="3141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8965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Innovaation luokittelu 1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500" y="1115993"/>
            <a:ext cx="8856984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dirty="0" smtClean="0"/>
              <a:t>Strategiset ja funktionaaliset innovaatiot </a:t>
            </a:r>
          </a:p>
          <a:p>
            <a:pPr marL="0" indent="0">
              <a:buNone/>
            </a:pPr>
            <a:r>
              <a:rPr lang="fi-FI" dirty="0" smtClean="0"/>
              <a:t>Funktionaaliset </a:t>
            </a:r>
            <a:r>
              <a:rPr lang="fi-FI" dirty="0"/>
              <a:t>innovaatiot ovat aiemman</a:t>
            </a:r>
          </a:p>
          <a:p>
            <a:pPr lvl="1"/>
            <a:r>
              <a:rPr lang="fi-FI" dirty="0"/>
              <a:t>pohjalta paranneltuja ja muokattuja versioita, jotka eivät vaadi </a:t>
            </a:r>
            <a:r>
              <a:rPr lang="fi-FI" dirty="0" smtClean="0"/>
              <a:t>olennaisia muutoksia </a:t>
            </a:r>
            <a:r>
              <a:rPr lang="fi-FI" dirty="0"/>
              <a:t>tuottajalta ja käyttäjiltä. </a:t>
            </a: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Strategiset </a:t>
            </a:r>
            <a:r>
              <a:rPr lang="fi-FI" dirty="0"/>
              <a:t>(radikaalit) innovaatiot tuovat mukanaan</a:t>
            </a:r>
          </a:p>
          <a:p>
            <a:pPr lvl="1"/>
            <a:r>
              <a:rPr lang="fi-FI" dirty="0"/>
              <a:t>uusia, poikkeavia tapoja toimia ja myös tuottajan ja käyttäjien </a:t>
            </a:r>
            <a:r>
              <a:rPr lang="fi-FI" dirty="0" smtClean="0"/>
              <a:t>asenteiden muuttumista</a:t>
            </a:r>
            <a:r>
              <a:rPr lang="fi-FI" dirty="0"/>
              <a:t>. Tällainen yksinkertaisen pelkistetty jaottelu sopii parhaiten tuoteinnovaatioihin.</a:t>
            </a:r>
          </a:p>
        </p:txBody>
      </p:sp>
      <p:sp>
        <p:nvSpPr>
          <p:cNvPr id="4" name="Rectangle 3"/>
          <p:cNvSpPr/>
          <p:nvPr/>
        </p:nvSpPr>
        <p:spPr>
          <a:xfrm>
            <a:off x="2699792" y="6237312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/>
              <a:t>Reijo </a:t>
            </a:r>
            <a:r>
              <a:rPr lang="fi-FI" dirty="0" smtClean="0"/>
              <a:t>Siltala: Innovaatiot</a:t>
            </a:r>
            <a:r>
              <a:rPr lang="fi-FI" dirty="0"/>
              <a:t>, luovuus ja </a:t>
            </a:r>
            <a:r>
              <a:rPr lang="fi-FI" dirty="0" smtClean="0"/>
              <a:t>innovatiivisuus</a:t>
            </a:r>
            <a:endParaRPr lang="fi-FI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528642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30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9673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Projektisuunnitelma sisältö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Projektille laaditaan oma suunnitelma</a:t>
            </a:r>
          </a:p>
          <a:p>
            <a:r>
              <a:rPr lang="fi-FI" dirty="0" smtClean="0"/>
              <a:t>Tarkoitettu johdon ja toteuttajien käyttöön</a:t>
            </a:r>
          </a:p>
          <a:p>
            <a:r>
              <a:rPr lang="fi-FI" dirty="0" smtClean="0"/>
              <a:t>Voi olla myös sopimusasiakirja</a:t>
            </a:r>
          </a:p>
          <a:p>
            <a:r>
              <a:rPr lang="fi-FI" dirty="0" smtClean="0"/>
              <a:t>Määrittelee projektin sisällön ja osapuolten roolit hankkeen toteutuksessa</a:t>
            </a:r>
          </a:p>
          <a:p>
            <a:endParaRPr lang="fi-FI" dirty="0"/>
          </a:p>
        </p:txBody>
      </p:sp>
      <p:sp>
        <p:nvSpPr>
          <p:cNvPr id="4" name="Rectangle 3"/>
          <p:cNvSpPr/>
          <p:nvPr/>
        </p:nvSpPr>
        <p:spPr>
          <a:xfrm>
            <a:off x="2339752" y="5877272"/>
            <a:ext cx="64087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fi-FI" sz="1600" dirty="0">
                <a:solidFill>
                  <a:prstClr val="black"/>
                </a:solidFill>
              </a:rPr>
              <a:t>Lähde: Paul Silfverberg: Ideasta projektiksi. Projektinvetäjän käsikirja.</a:t>
            </a: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31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9648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Projektisuunnitelma sisältö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640960" cy="504056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fi-FI" dirty="0" smtClean="0"/>
              <a:t>Yhteenveto</a:t>
            </a:r>
          </a:p>
          <a:p>
            <a:pPr marL="514350" indent="-514350">
              <a:buAutoNum type="arabicPeriod"/>
            </a:pPr>
            <a:r>
              <a:rPr lang="fi-FI" dirty="0" smtClean="0"/>
              <a:t>Hankkeen tausta ja tarve</a:t>
            </a:r>
          </a:p>
          <a:p>
            <a:pPr marL="514350" indent="-514350">
              <a:buAutoNum type="arabicPeriod"/>
            </a:pPr>
            <a:r>
              <a:rPr lang="fi-FI" dirty="0" smtClean="0"/>
              <a:t>Kohderyhmät ja hyödynsaajat</a:t>
            </a:r>
          </a:p>
          <a:p>
            <a:pPr marL="514350" indent="-514350">
              <a:buAutoNum type="arabicPeriod"/>
            </a:pPr>
            <a:r>
              <a:rPr lang="fi-FI" dirty="0" smtClean="0"/>
              <a:t>Tavoitteet ja mittarit (tavoitteiden seuranta)</a:t>
            </a:r>
          </a:p>
          <a:p>
            <a:pPr marL="514350" indent="-514350">
              <a:buAutoNum type="arabicPeriod"/>
            </a:pPr>
            <a:r>
              <a:rPr lang="fi-FI" dirty="0" smtClean="0"/>
              <a:t>Tuotokset (avaintulokset, tulokset)</a:t>
            </a:r>
          </a:p>
          <a:p>
            <a:pPr marL="514350" indent="-514350">
              <a:buAutoNum type="arabicPeriod"/>
            </a:pPr>
            <a:r>
              <a:rPr lang="fi-FI" dirty="0" smtClean="0"/>
              <a:t>Projektin toteutusmalli</a:t>
            </a:r>
          </a:p>
          <a:p>
            <a:pPr marL="514350" indent="-514350">
              <a:buAutoNum type="arabicPeriod"/>
            </a:pPr>
            <a:r>
              <a:rPr lang="fi-FI" dirty="0" smtClean="0"/>
              <a:t>Työsuunnitelma</a:t>
            </a:r>
          </a:p>
          <a:p>
            <a:pPr marL="514350" indent="-514350">
              <a:buAutoNum type="arabicPeriod"/>
            </a:pPr>
            <a:r>
              <a:rPr lang="fi-FI" dirty="0" smtClean="0"/>
              <a:t>Panokset/resurssit</a:t>
            </a:r>
          </a:p>
          <a:p>
            <a:pPr marL="514350" indent="-514350">
              <a:buAutoNum type="arabicPeriod"/>
            </a:pPr>
            <a:r>
              <a:rPr lang="fi-FI" dirty="0" smtClean="0"/>
              <a:t>Kustannusarvio</a:t>
            </a:r>
          </a:p>
          <a:p>
            <a:pPr marL="514350" indent="-514350">
              <a:buAutoNum type="arabicPeriod"/>
            </a:pPr>
            <a:r>
              <a:rPr lang="fi-FI" dirty="0" smtClean="0"/>
              <a:t>Riskit ja oletukset</a:t>
            </a:r>
          </a:p>
          <a:p>
            <a:pPr marL="514350" indent="-514350">
              <a:buAutoNum type="arabicPeriod"/>
            </a:pPr>
            <a:r>
              <a:rPr lang="fi-FI" dirty="0" smtClean="0"/>
              <a:t>Organisaatio ja johtaminen</a:t>
            </a:r>
          </a:p>
          <a:p>
            <a:pPr marL="514350" indent="-514350">
              <a:buAutoNum type="arabicPeriod"/>
            </a:pPr>
            <a:r>
              <a:rPr lang="fi-FI" dirty="0" smtClean="0"/>
              <a:t>Raportointi ja seuranta</a:t>
            </a:r>
          </a:p>
          <a:p>
            <a:pPr marL="0" indent="0">
              <a:buNone/>
            </a:pPr>
            <a:r>
              <a:rPr lang="fi-FI" dirty="0"/>
              <a:t>L</a:t>
            </a:r>
            <a:r>
              <a:rPr lang="fi-FI" dirty="0" smtClean="0"/>
              <a:t>iitteet</a:t>
            </a:r>
            <a:endParaRPr lang="fi-FI" dirty="0"/>
          </a:p>
        </p:txBody>
      </p:sp>
      <p:sp>
        <p:nvSpPr>
          <p:cNvPr id="4" name="Rectangle 3"/>
          <p:cNvSpPr/>
          <p:nvPr/>
        </p:nvSpPr>
        <p:spPr>
          <a:xfrm>
            <a:off x="2735288" y="6042774"/>
            <a:ext cx="64087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fi-FI" sz="1600" dirty="0">
                <a:solidFill>
                  <a:prstClr val="black"/>
                </a:solidFill>
              </a:rPr>
              <a:t>Lähde: Paul Silfverberg: Ideasta projektiksi. Projektinvetäjän käsikirja.</a:t>
            </a: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32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0146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Asiakaskeskeinen </a:t>
            </a:r>
            <a:r>
              <a:rPr lang="fi-FI" dirty="0" smtClean="0">
                <a:sym typeface="Wingdings" pitchFamily="2" charset="2"/>
              </a:rPr>
              <a:t> </a:t>
            </a:r>
            <a:r>
              <a:rPr lang="fi-FI" dirty="0" smtClean="0"/>
              <a:t>Asiakaslähtöinen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853136"/>
          </a:xfrm>
        </p:spPr>
        <p:txBody>
          <a:bodyPr>
            <a:normAutofit/>
          </a:bodyPr>
          <a:lstStyle/>
          <a:p>
            <a:r>
              <a:rPr lang="fi-FI" dirty="0">
                <a:hlinkClick r:id="rId2"/>
              </a:rPr>
              <a:t>http://</a:t>
            </a:r>
            <a:r>
              <a:rPr lang="fi-FI" dirty="0" smtClean="0">
                <a:hlinkClick r:id="rId2"/>
              </a:rPr>
              <a:t>www.metropolia.fi/fileadmin/user_upload/Julkaisutoiminta/Julkaisusarjat/OIVA/Innostu_ja_innovoi.pdf</a:t>
            </a:r>
            <a:r>
              <a:rPr lang="fi-FI" dirty="0" smtClean="0"/>
              <a:t> s.95</a:t>
            </a: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>
          <a:xfrm>
            <a:off x="2555776" y="6356350"/>
            <a:ext cx="3464024" cy="365125"/>
          </a:xfrm>
        </p:spPr>
        <p:txBody>
          <a:bodyPr/>
          <a:lstStyle/>
          <a:p>
            <a:r>
              <a:rPr lang="fi-FI" dirty="0" smtClean="0"/>
              <a:t>Metropolia Ammattikorkeakoulu/Innovaatioprojekti opinnot/Mirka </a:t>
            </a:r>
            <a:r>
              <a:rPr lang="fi-FI" dirty="0" err="1" smtClean="0"/>
              <a:t>Peththahandi</a:t>
            </a:r>
            <a:endParaRPr lang="fi-FI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33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8132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Innovatiivisia menetelmiä käytetään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7" cy="5373216"/>
          </a:xfrm>
        </p:spPr>
        <p:txBody>
          <a:bodyPr>
            <a:normAutofit/>
          </a:bodyPr>
          <a:lstStyle/>
          <a:p>
            <a:r>
              <a:rPr lang="fi-FI" dirty="0"/>
              <a:t>Asiakaslähtöisen kehittämisen toimintamalleissa </a:t>
            </a:r>
            <a:r>
              <a:rPr lang="fi-FI" dirty="0" smtClean="0"/>
              <a:t>korostetaankin kaikkien </a:t>
            </a:r>
            <a:r>
              <a:rPr lang="fi-FI" dirty="0"/>
              <a:t>osallistumista. Organisaatioissa piilevä </a:t>
            </a:r>
            <a:r>
              <a:rPr lang="fi-FI" dirty="0" smtClean="0"/>
              <a:t>hiljainen tieto </a:t>
            </a:r>
            <a:r>
              <a:rPr lang="fi-FI" dirty="0"/>
              <a:t>tavoitetaan oikeastaan vain </a:t>
            </a:r>
            <a:r>
              <a:rPr lang="fi-FI" dirty="0" err="1"/>
              <a:t>osallistavilla</a:t>
            </a:r>
            <a:r>
              <a:rPr lang="fi-FI" dirty="0"/>
              <a:t> menetelmillä.</a:t>
            </a:r>
          </a:p>
          <a:p>
            <a:r>
              <a:rPr lang="fi-FI" dirty="0"/>
              <a:t>Puhutaan yhteistoiminnallisesta oppimisesta organisaatioissa</a:t>
            </a:r>
            <a:r>
              <a:rPr lang="fi-FI" dirty="0" smtClean="0"/>
              <a:t>. Innovatiivisia menetelmiä käytetään henkilöstön </a:t>
            </a:r>
            <a:r>
              <a:rPr lang="fi-FI" dirty="0" err="1"/>
              <a:t>osallistamiseen</a:t>
            </a:r>
            <a:r>
              <a:rPr lang="fi-FI" dirty="0"/>
              <a:t>, motivointiin ja </a:t>
            </a:r>
            <a:r>
              <a:rPr lang="fi-FI" dirty="0" smtClean="0"/>
              <a:t>vaikuttamiseen.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0FD53-A838-4E83-91B2-DFDEC5E4D76D}" type="datetime1">
              <a:rPr lang="fi-FI" smtClean="0"/>
              <a:t>17.1.2014</a:t>
            </a:fld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34</a:t>
            </a:fld>
            <a:endParaRPr lang="fi-FI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971600" y="6137976"/>
            <a:ext cx="5761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i-FI" dirty="0">
                <a:hlinkClick r:id="rId2"/>
              </a:rPr>
              <a:t>www.tekes.fi/fi/document/49804/matkaopas_pdf</a:t>
            </a:r>
            <a:r>
              <a:rPr lang="fi-FI" dirty="0"/>
              <a:t>  s.55</a:t>
            </a:r>
          </a:p>
        </p:txBody>
      </p:sp>
      <p:sp>
        <p:nvSpPr>
          <p:cNvPr id="8" name="Alatunnisteen paikkamerkki 3"/>
          <p:cNvSpPr>
            <a:spLocks noGrp="1"/>
          </p:cNvSpPr>
          <p:nvPr>
            <p:ph type="ftr" sz="quarter" idx="11"/>
          </p:nvPr>
        </p:nvSpPr>
        <p:spPr>
          <a:xfrm>
            <a:off x="2555776" y="6492875"/>
            <a:ext cx="3464024" cy="365125"/>
          </a:xfrm>
        </p:spPr>
        <p:txBody>
          <a:bodyPr/>
          <a:lstStyle/>
          <a:p>
            <a:r>
              <a:rPr lang="fi-FI" dirty="0" smtClean="0"/>
              <a:t>Metropolia Ammattikorkeakoulu/Innovaatioprojekti opinnot/Mirka </a:t>
            </a:r>
            <a:r>
              <a:rPr lang="fi-FI" dirty="0" err="1" smtClean="0"/>
              <a:t>Peththahandi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84443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Innovatiivisia menetelmiä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Muutoslaboratoriot</a:t>
            </a:r>
          </a:p>
          <a:p>
            <a:r>
              <a:rPr lang="fi-FI" dirty="0" smtClean="0"/>
              <a:t>Learning cafet, erilaiset ryhmätyömuodot</a:t>
            </a:r>
          </a:p>
          <a:p>
            <a:r>
              <a:rPr lang="fi-FI" dirty="0" smtClean="0"/>
              <a:t>Työnohjaus, haastattelut, kyselyt</a:t>
            </a:r>
          </a:p>
          <a:p>
            <a:r>
              <a:rPr lang="fi-FI" dirty="0" smtClean="0"/>
              <a:t>Keskustelut, dialogityöpajat</a:t>
            </a:r>
          </a:p>
          <a:p>
            <a:r>
              <a:rPr lang="fi-FI" dirty="0" err="1" smtClean="0"/>
              <a:t>Coaching</a:t>
            </a:r>
            <a:r>
              <a:rPr lang="fi-FI" dirty="0" smtClean="0"/>
              <a:t> -valmennus</a:t>
            </a:r>
          </a:p>
          <a:p>
            <a:r>
              <a:rPr lang="fi-FI" dirty="0" err="1" smtClean="0"/>
              <a:t>Itsearviointityöpajat</a:t>
            </a:r>
            <a:r>
              <a:rPr lang="fi-FI" dirty="0" smtClean="0"/>
              <a:t> (laadunhallinta)</a:t>
            </a:r>
          </a:p>
          <a:p>
            <a:r>
              <a:rPr lang="fi-FI" dirty="0" smtClean="0"/>
              <a:t>Ulkopuolisten konsulttien hyödyntäminen</a:t>
            </a:r>
          </a:p>
        </p:txBody>
      </p:sp>
      <p:sp>
        <p:nvSpPr>
          <p:cNvPr id="4" name="Rectangle 3"/>
          <p:cNvSpPr/>
          <p:nvPr/>
        </p:nvSpPr>
        <p:spPr>
          <a:xfrm>
            <a:off x="755576" y="5888205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 smtClean="0">
                <a:hlinkClick r:id="rId2"/>
              </a:rPr>
              <a:t>www.tekes.fi/fi/document/49804/matkaopas_pdf</a:t>
            </a:r>
            <a:r>
              <a:rPr lang="fi-FI" dirty="0" smtClean="0"/>
              <a:t>  s.55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680048" cy="365125"/>
          </a:xfrm>
        </p:spPr>
        <p:txBody>
          <a:bodyPr/>
          <a:lstStyle/>
          <a:p>
            <a:r>
              <a:rPr lang="fi-FI" dirty="0" smtClean="0"/>
              <a:t>Metropolia Ammattikorkeakoulu/Innovaatioprojekti opinnot/Mirka </a:t>
            </a:r>
            <a:r>
              <a:rPr lang="fi-FI" dirty="0" err="1" smtClean="0"/>
              <a:t>Peththahandi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35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4537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5" y="788186"/>
            <a:ext cx="7628043" cy="662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/>
              <a:t>I</a:t>
            </a:r>
            <a:r>
              <a:rPr lang="fi-FI" b="1" dirty="0" smtClean="0"/>
              <a:t>nnovatiivisen </a:t>
            </a:r>
            <a:r>
              <a:rPr lang="fi-FI" b="1" dirty="0"/>
              <a:t>kehittämistyön vaiheet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64288" y="5445224"/>
            <a:ext cx="1872208" cy="6809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1600" dirty="0" smtClean="0"/>
              <a:t>Lähde: Innostu ja innovoi</a:t>
            </a:r>
            <a:r>
              <a:rPr lang="fi-FI" sz="1600" dirty="0"/>
              <a:t>. (s. 102-104) </a:t>
            </a: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>
          <a:xfrm>
            <a:off x="1979712" y="6356350"/>
            <a:ext cx="4040088" cy="365125"/>
          </a:xfrm>
        </p:spPr>
        <p:txBody>
          <a:bodyPr/>
          <a:lstStyle/>
          <a:p>
            <a:r>
              <a:rPr lang="fi-FI" dirty="0" smtClean="0"/>
              <a:t>Metropolia Ammattikorkeakoulu/Innovaatioprojekti opinnot/Mirka Peththahandi</a:t>
            </a:r>
            <a:endParaRPr lang="fi-FI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36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37581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9534" y="476672"/>
            <a:ext cx="3764954" cy="62133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i-FI" sz="4800" dirty="0" smtClean="0"/>
              <a:t> </a:t>
            </a:r>
          </a:p>
          <a:p>
            <a:pPr marL="0" indent="0" algn="ctr">
              <a:buNone/>
            </a:pPr>
            <a:r>
              <a:rPr lang="fi-FI" sz="4800" dirty="0" smtClean="0"/>
              <a:t>Tunne itsesi, arvosta erilaisuutta ja </a:t>
            </a:r>
            <a:r>
              <a:rPr lang="fi-FI" sz="4800" dirty="0" err="1" smtClean="0"/>
              <a:t>voimaannu</a:t>
            </a:r>
            <a:r>
              <a:rPr lang="fi-FI" sz="4800" dirty="0" smtClean="0"/>
              <a:t> ryhmässä!</a:t>
            </a:r>
          </a:p>
        </p:txBody>
      </p:sp>
      <p:pic>
        <p:nvPicPr>
          <p:cNvPr id="1026" name="Picture 2" descr="C:\Users\a12318\AppData\Local\Microsoft\Windows\Temporary Internet Files\Content.Outlook\KCNRSODV\IMG_20110907_1913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876006" cy="6501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33239" y="6324856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37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9948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Keitä me olemme? 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Kerro itsestäsi joku ikimuistettava asia</a:t>
            </a:r>
            <a:r>
              <a:rPr lang="fi-FI" dirty="0" smtClean="0"/>
              <a:t>?</a:t>
            </a:r>
          </a:p>
          <a:p>
            <a:r>
              <a:rPr lang="fi-FI" dirty="0" smtClean="0"/>
              <a:t>Ryhmässä.</a:t>
            </a:r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r>
              <a:rPr lang="fi-FI" dirty="0" smtClean="0"/>
              <a:t>Kerro </a:t>
            </a:r>
            <a:r>
              <a:rPr lang="fi-FI" dirty="0" smtClean="0"/>
              <a:t>vahvuuksistasi, osaamisestasi, ainakin 3 erilaista asiaa, saa kertoa enemmänkin! ;)  </a:t>
            </a:r>
            <a:r>
              <a:rPr lang="fi-FI" dirty="0" smtClean="0"/>
              <a:t>Pareittain.</a:t>
            </a:r>
          </a:p>
          <a:p>
            <a:endParaRPr lang="fi-FI" dirty="0"/>
          </a:p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Metropolia Ammattikorkeakoulu/Innovaatioprojekti opinnot/Mirka Peththahandi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38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41895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Mitä me arvostamme?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Mieti itseksesi 5 -10 elämänarvoasi. Kerro sitten parille ja kuuntele hänen arvonsa. </a:t>
            </a:r>
          </a:p>
          <a:p>
            <a:endParaRPr lang="fi-F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Metropolia Ammattikorkeakoulu/Innovaatioprojekti opinnot/Mirka </a:t>
            </a:r>
            <a:r>
              <a:rPr lang="fi-FI" dirty="0" err="1" smtClean="0"/>
              <a:t>Peththahandi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39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14882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fi-FI" sz="2700" dirty="0" smtClean="0"/>
              <a:t>Andrew Taylor </a:t>
            </a:r>
            <a:r>
              <a:rPr lang="fi-FI" sz="2700" dirty="0" err="1" smtClean="0"/>
              <a:t>Still</a:t>
            </a:r>
            <a:r>
              <a:rPr lang="fi-FI" sz="2700" dirty="0" smtClean="0"/>
              <a:t> (1828–1917)</a:t>
            </a:r>
            <a:br>
              <a:rPr lang="fi-FI" sz="2700" dirty="0" smtClean="0"/>
            </a:br>
            <a:r>
              <a:rPr lang="fi-FI" sz="4000" dirty="0" smtClean="0"/>
              <a:t>Aikakautensa innovoija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00200"/>
            <a:ext cx="8507288" cy="4997152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fi-FI" sz="3000" dirty="0" err="1" smtClean="0"/>
              <a:t>Still</a:t>
            </a:r>
            <a:r>
              <a:rPr lang="fi-FI" sz="3000" dirty="0" smtClean="0"/>
              <a:t> loi lääketieteen filosofian, joka perustui paljolti </a:t>
            </a:r>
            <a:r>
              <a:rPr lang="fi-FI" sz="3000" dirty="0" err="1" smtClean="0"/>
              <a:t>Hippokrateen</a:t>
            </a:r>
            <a:r>
              <a:rPr lang="fi-FI" sz="3000" dirty="0" smtClean="0"/>
              <a:t>, lääketieteen isänä pidetyn kreikkalaisen lääkärin, alkuperäisiin ajatuksiin. </a:t>
            </a:r>
          </a:p>
          <a:p>
            <a:pPr eaLnBrk="1" hangingPunct="1">
              <a:lnSpc>
                <a:spcPct val="80000"/>
              </a:lnSpc>
            </a:pPr>
            <a:r>
              <a:rPr lang="fi-FI" sz="3000" dirty="0" smtClean="0"/>
              <a:t>Tärkeimpänä </a:t>
            </a:r>
            <a:r>
              <a:rPr lang="fi-FI" sz="3000" dirty="0" err="1" smtClean="0"/>
              <a:t>Still</a:t>
            </a:r>
            <a:r>
              <a:rPr lang="fi-FI" sz="3000" dirty="0" smtClean="0"/>
              <a:t> piti ihmisen kokonaisuutta - kehon, mielen ja sielun tasapainoa - jossa vallitsi rakenteen ja toiminnan yhteys.</a:t>
            </a:r>
          </a:p>
          <a:p>
            <a:pPr eaLnBrk="1" hangingPunct="1">
              <a:lnSpc>
                <a:spcPct val="80000"/>
              </a:lnSpc>
            </a:pPr>
            <a:r>
              <a:rPr lang="fi-FI" sz="3000" dirty="0" err="1" smtClean="0"/>
              <a:t>Still</a:t>
            </a:r>
            <a:r>
              <a:rPr lang="fi-FI" sz="3000" dirty="0" smtClean="0"/>
              <a:t> pyrki normalisoimaan kehon toiminnan manuaalisin tekniikoin, jotta kudosten aineenvaihdunta olisi mahdollisimman hyvä ja luonnollinen solujen uusiutuminen ja paraneminen pääsisi siten tapahtumaan. </a:t>
            </a:r>
          </a:p>
          <a:p>
            <a:pPr eaLnBrk="1" hangingPunct="1">
              <a:lnSpc>
                <a:spcPct val="80000"/>
              </a:lnSpc>
            </a:pPr>
            <a:endParaRPr lang="fi-FI" sz="2400" dirty="0" smtClean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2296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Pienryhmittäin</a:t>
            </a:r>
            <a:br>
              <a:rPr lang="fi-FI" dirty="0" smtClean="0"/>
            </a:br>
            <a:r>
              <a:rPr lang="fi-FI" dirty="0" smtClean="0"/>
              <a:t> kysymyksiä &amp; keskustelua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r>
              <a:rPr lang="fi-FI" dirty="0" smtClean="0"/>
              <a:t>Innovatiivisen tiimityön haasteet?</a:t>
            </a:r>
          </a:p>
          <a:p>
            <a:endParaRPr lang="fi-FI" dirty="0"/>
          </a:p>
          <a:p>
            <a:r>
              <a:rPr lang="fi-FI" dirty="0" smtClean="0"/>
              <a:t>Mitä voin tehdä oman innovatiivisuuteni suhteen?</a:t>
            </a:r>
          </a:p>
          <a:p>
            <a:endParaRPr lang="fi-FI" dirty="0"/>
          </a:p>
          <a:p>
            <a:r>
              <a:rPr lang="fi-FI" dirty="0" smtClean="0"/>
              <a:t>Mitä tehdään kun tiimityöskentely ei toimi?</a:t>
            </a:r>
          </a:p>
          <a:p>
            <a:endParaRPr lang="fi-FI" dirty="0"/>
          </a:p>
          <a:p>
            <a:endParaRPr lang="fi-FI" dirty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06FA6-3F70-451A-9C69-1D3CB365B368}" type="datetime1">
              <a:rPr lang="fi-FI" smtClean="0"/>
              <a:t>17.1.2014</a:t>
            </a:fld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40</a:t>
            </a:fld>
            <a:endParaRPr lang="fi-FI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392016" cy="365125"/>
          </a:xfrm>
        </p:spPr>
        <p:txBody>
          <a:bodyPr/>
          <a:lstStyle/>
          <a:p>
            <a:r>
              <a:rPr lang="fi-FI" dirty="0" smtClean="0"/>
              <a:t>Metropolia Ammattikorkeakoulu/Innovaatioprojekti opinnot/Mirka </a:t>
            </a:r>
            <a:r>
              <a:rPr lang="fi-FI" dirty="0" err="1" smtClean="0"/>
              <a:t>Peththahandi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3855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/>
              <a:t>Innovatiivisen tiimin kokoonpano </a:t>
            </a:r>
            <a:r>
              <a:rPr lang="fi-FI" sz="1600" dirty="0"/>
              <a:t>(Solatie – Mäkeläinen 2009: 66)</a:t>
            </a:r>
            <a:endParaRPr lang="fi-FI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i-FI" b="1" dirty="0"/>
              <a:t>Tiimissä tulisi olla erilaisia ihmisiä (5−9 henkilöä</a:t>
            </a:r>
            <a:r>
              <a:rPr lang="fi-FI" dirty="0"/>
              <a:t>)</a:t>
            </a:r>
          </a:p>
          <a:p>
            <a:r>
              <a:rPr lang="fi-FI" dirty="0" smtClean="0"/>
              <a:t>eri-ikäisiä</a:t>
            </a:r>
            <a:endParaRPr lang="fi-FI" dirty="0"/>
          </a:p>
          <a:p>
            <a:r>
              <a:rPr lang="fi-FI" dirty="0" smtClean="0"/>
              <a:t>miehiä </a:t>
            </a:r>
            <a:r>
              <a:rPr lang="fi-FI" dirty="0"/>
              <a:t>ja naisia</a:t>
            </a:r>
          </a:p>
          <a:p>
            <a:r>
              <a:rPr lang="fi-FI" dirty="0" smtClean="0"/>
              <a:t>analyyttisia </a:t>
            </a:r>
            <a:r>
              <a:rPr lang="fi-FI" dirty="0"/>
              <a:t>ja luovia</a:t>
            </a:r>
          </a:p>
          <a:p>
            <a:r>
              <a:rPr lang="fi-FI" dirty="0" smtClean="0"/>
              <a:t>ongelmanratkaisijoita </a:t>
            </a:r>
            <a:r>
              <a:rPr lang="fi-FI" dirty="0"/>
              <a:t>ja ideoijia</a:t>
            </a:r>
          </a:p>
          <a:p>
            <a:r>
              <a:rPr lang="fi-FI" dirty="0" smtClean="0"/>
              <a:t>suurkaupungissa </a:t>
            </a:r>
            <a:r>
              <a:rPr lang="fi-FI" dirty="0"/>
              <a:t>eläviä ja maaseudulla eläviä</a:t>
            </a:r>
          </a:p>
          <a:p>
            <a:r>
              <a:rPr lang="fi-FI" dirty="0" smtClean="0"/>
              <a:t>kokeneita </a:t>
            </a:r>
            <a:r>
              <a:rPr lang="fi-FI" dirty="0"/>
              <a:t>kettuja ja uusia kasvoja</a:t>
            </a:r>
          </a:p>
          <a:p>
            <a:r>
              <a:rPr lang="fi-FI" dirty="0" smtClean="0"/>
              <a:t>teknisiä </a:t>
            </a:r>
            <a:r>
              <a:rPr lang="fi-FI" dirty="0"/>
              <a:t>osaajia ja ihmistuntijoita</a:t>
            </a:r>
          </a:p>
          <a:p>
            <a:r>
              <a:rPr lang="fi-FI" dirty="0" smtClean="0"/>
              <a:t>ihmisiä </a:t>
            </a:r>
            <a:r>
              <a:rPr lang="fi-FI" dirty="0"/>
              <a:t>yrityksen/organisaation sisältä ja ulkopuolelta</a:t>
            </a:r>
            <a:endParaRPr lang="fi-FI" dirty="0" smtClean="0"/>
          </a:p>
        </p:txBody>
      </p:sp>
      <p:sp>
        <p:nvSpPr>
          <p:cNvPr id="4" name="Rectangle 3"/>
          <p:cNvSpPr/>
          <p:nvPr/>
        </p:nvSpPr>
        <p:spPr>
          <a:xfrm>
            <a:off x="1907704" y="6237312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 smtClean="0"/>
              <a:t>(Innosta ja innovoi, s.71)</a:t>
            </a:r>
            <a:endParaRPr lang="fi-FI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41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536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/>
              <a:t>Innovatiivisen tiimin </a:t>
            </a:r>
            <a:r>
              <a:rPr lang="fi-FI" dirty="0" smtClean="0"/>
              <a:t>kokoonpano</a:t>
            </a:r>
            <a:endParaRPr lang="fi-FI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435280" cy="482453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i-FI" b="1" dirty="0" err="1"/>
              <a:t>Meredith</a:t>
            </a:r>
            <a:r>
              <a:rPr lang="fi-FI" b="1" dirty="0"/>
              <a:t> </a:t>
            </a:r>
            <a:r>
              <a:rPr lang="fi-FI" b="1" dirty="0" err="1"/>
              <a:t>Belbinin</a:t>
            </a:r>
            <a:r>
              <a:rPr lang="fi-FI" b="1" dirty="0"/>
              <a:t> tyypittely </a:t>
            </a:r>
            <a:r>
              <a:rPr lang="fi-FI" b="1" dirty="0" smtClean="0"/>
              <a:t>yhdeksään eri rooliin:</a:t>
            </a:r>
          </a:p>
          <a:p>
            <a:pPr marL="0" indent="0">
              <a:buNone/>
            </a:pPr>
            <a:endParaRPr lang="fi-FI" b="1" dirty="0"/>
          </a:p>
          <a:p>
            <a:pPr>
              <a:buFont typeface="Arial" charset="0"/>
              <a:buChar char="•"/>
            </a:pPr>
            <a:r>
              <a:rPr lang="fi-FI" dirty="0" smtClean="0"/>
              <a:t>Ideoija</a:t>
            </a:r>
          </a:p>
          <a:p>
            <a:pPr>
              <a:buFont typeface="Arial" charset="0"/>
              <a:buChar char="•"/>
            </a:pPr>
            <a:r>
              <a:rPr lang="fi-FI" dirty="0" smtClean="0"/>
              <a:t>resurssien etsijä </a:t>
            </a:r>
          </a:p>
          <a:p>
            <a:pPr>
              <a:buFont typeface="Arial" charset="0"/>
              <a:buChar char="•"/>
            </a:pPr>
            <a:r>
              <a:rPr lang="fi-FI" dirty="0" smtClean="0"/>
              <a:t>Koordinoija</a:t>
            </a:r>
          </a:p>
          <a:p>
            <a:pPr>
              <a:buFont typeface="Arial" charset="0"/>
              <a:buChar char="•"/>
            </a:pPr>
            <a:r>
              <a:rPr lang="fi-FI" dirty="0" smtClean="0"/>
              <a:t>haasteiden etsijä</a:t>
            </a:r>
          </a:p>
          <a:p>
            <a:pPr>
              <a:buFont typeface="Arial" charset="0"/>
              <a:buChar char="•"/>
            </a:pPr>
            <a:r>
              <a:rPr lang="fi-FI" dirty="0" smtClean="0"/>
              <a:t>tarkkaileva arvioija</a:t>
            </a:r>
          </a:p>
          <a:p>
            <a:pPr>
              <a:buFont typeface="Arial" charset="0"/>
              <a:buChar char="•"/>
            </a:pPr>
            <a:r>
              <a:rPr lang="fi-FI" dirty="0" smtClean="0"/>
              <a:t>Tiimityöskentelijä</a:t>
            </a:r>
          </a:p>
          <a:p>
            <a:pPr>
              <a:buFont typeface="Arial" charset="0"/>
              <a:buChar char="•"/>
            </a:pPr>
            <a:r>
              <a:rPr lang="fi-FI" dirty="0" smtClean="0"/>
              <a:t>Toteuttaja</a:t>
            </a:r>
          </a:p>
          <a:p>
            <a:pPr>
              <a:buFont typeface="Arial" charset="0"/>
              <a:buChar char="•"/>
            </a:pPr>
            <a:r>
              <a:rPr lang="fi-FI" dirty="0" smtClean="0"/>
              <a:t>loppuunsaattaja </a:t>
            </a:r>
          </a:p>
          <a:p>
            <a:pPr>
              <a:buFont typeface="Arial" charset="0"/>
              <a:buChar char="•"/>
            </a:pPr>
            <a:r>
              <a:rPr lang="fi-FI" dirty="0" smtClean="0"/>
              <a:t>asiantuntija</a:t>
            </a:r>
          </a:p>
        </p:txBody>
      </p:sp>
      <p:sp>
        <p:nvSpPr>
          <p:cNvPr id="4" name="Rectangle 3"/>
          <p:cNvSpPr/>
          <p:nvPr/>
        </p:nvSpPr>
        <p:spPr>
          <a:xfrm>
            <a:off x="1907704" y="6237312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 smtClean="0"/>
              <a:t>(Innosta ja innovoi, s.73)</a:t>
            </a:r>
            <a:endParaRPr lang="fi-FI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42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6455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b="1" dirty="0" smtClean="0"/>
              <a:t>Innovaatiokyvykkyys</a:t>
            </a:r>
            <a:br>
              <a:rPr lang="fi-FI" b="1" dirty="0" smtClean="0"/>
            </a:br>
            <a:r>
              <a:rPr lang="fi-FI" sz="2000" dirty="0" smtClean="0"/>
              <a:t>(</a:t>
            </a:r>
            <a:r>
              <a:rPr lang="fi-FI" sz="2000" dirty="0"/>
              <a:t>Jussila - Suominen </a:t>
            </a:r>
            <a:r>
              <a:rPr lang="fi-FI" sz="2000" dirty="0" err="1"/>
              <a:t>n.d</a:t>
            </a:r>
            <a:r>
              <a:rPr lang="fi-FI" sz="2000" dirty="0"/>
              <a:t>. mukaan</a:t>
            </a:r>
            <a:r>
              <a:rPr lang="fi-FI" sz="2000" dirty="0" smtClean="0"/>
              <a:t>)</a:t>
            </a:r>
            <a:endParaRPr lang="fi-FI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435280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b="1" dirty="0" smtClean="0">
                <a:solidFill>
                  <a:srgbClr val="FF0000"/>
                </a:solidFill>
              </a:rPr>
              <a:t>Itsetuntemus</a:t>
            </a:r>
            <a:endParaRPr lang="fi-FI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i-FI" b="1" dirty="0" smtClean="0"/>
              <a:t>	</a:t>
            </a:r>
            <a:r>
              <a:rPr lang="fi-FI" b="1" dirty="0" smtClean="0">
                <a:solidFill>
                  <a:schemeClr val="accent6"/>
                </a:solidFill>
              </a:rPr>
              <a:t>Itsehallinta</a:t>
            </a:r>
            <a:endParaRPr lang="fi-FI" b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fi-FI" b="1" dirty="0" smtClean="0"/>
              <a:t>		</a:t>
            </a:r>
            <a:r>
              <a:rPr lang="fi-FI" b="1" dirty="0" smtClean="0">
                <a:solidFill>
                  <a:srgbClr val="E3DE00"/>
                </a:solidFill>
              </a:rPr>
              <a:t>Motivaatio</a:t>
            </a:r>
            <a:endParaRPr lang="fi-FI" b="1" dirty="0">
              <a:solidFill>
                <a:srgbClr val="E3DE00"/>
              </a:solidFill>
            </a:endParaRPr>
          </a:p>
          <a:p>
            <a:pPr marL="0" indent="0">
              <a:buNone/>
            </a:pPr>
            <a:r>
              <a:rPr lang="fi-FI" b="1" dirty="0" smtClean="0"/>
              <a:t>			</a:t>
            </a:r>
            <a:r>
              <a:rPr lang="fi-FI" b="1" dirty="0" smtClean="0">
                <a:solidFill>
                  <a:srgbClr val="92D050"/>
                </a:solidFill>
              </a:rPr>
              <a:t>Osaaminen</a:t>
            </a:r>
            <a:endParaRPr lang="fi-FI" b="1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fi-FI" b="1" dirty="0" smtClean="0"/>
              <a:t>				</a:t>
            </a:r>
            <a:r>
              <a:rPr lang="fi-FI" b="1" dirty="0" smtClean="0">
                <a:solidFill>
                  <a:srgbClr val="00B0F0"/>
                </a:solidFill>
              </a:rPr>
              <a:t>Luova </a:t>
            </a:r>
            <a:r>
              <a:rPr lang="fi-FI" b="1" dirty="0">
                <a:solidFill>
                  <a:srgbClr val="00B0F0"/>
                </a:solidFill>
              </a:rPr>
              <a:t>ajattelu</a:t>
            </a:r>
          </a:p>
          <a:p>
            <a:pPr marL="0" indent="0">
              <a:buNone/>
            </a:pPr>
            <a:r>
              <a:rPr lang="fi-FI" b="1" dirty="0" smtClean="0"/>
              <a:t>					</a:t>
            </a:r>
            <a:r>
              <a:rPr lang="fi-FI" b="1" dirty="0" smtClean="0">
                <a:solidFill>
                  <a:srgbClr val="002060"/>
                </a:solidFill>
              </a:rPr>
              <a:t>Empatiakyky</a:t>
            </a:r>
            <a:endParaRPr lang="fi-FI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fi-FI" b="1" dirty="0" smtClean="0"/>
              <a:t>						</a:t>
            </a:r>
            <a:r>
              <a:rPr lang="fi-FI" b="1" dirty="0" smtClean="0">
                <a:solidFill>
                  <a:srgbClr val="7030A0"/>
                </a:solidFill>
              </a:rPr>
              <a:t>Sosiaalisuus</a:t>
            </a:r>
            <a:endParaRPr lang="fi-FI" b="1" dirty="0">
              <a:solidFill>
                <a:srgbClr val="7030A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79912" y="5867980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 smtClean="0"/>
              <a:t>(Innosta ja innovoi, s.40-42)</a:t>
            </a:r>
            <a:endParaRPr lang="fi-FI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43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9917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Voimaa ryhmästä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Pienryhmä on joukko ihmisiä:</a:t>
            </a:r>
          </a:p>
          <a:p>
            <a:r>
              <a:rPr lang="fi-FI" dirty="0" smtClean="0"/>
              <a:t>Joilla on toisiaan täydentävää osaamista ja taitoja</a:t>
            </a:r>
          </a:p>
          <a:p>
            <a:r>
              <a:rPr lang="fi-FI" dirty="0" smtClean="0"/>
              <a:t>Jotka ovat sitoutuneet yhteiseen päämäärään</a:t>
            </a:r>
          </a:p>
          <a:p>
            <a:r>
              <a:rPr lang="fi-FI" dirty="0" smtClean="0"/>
              <a:t>Joilla on yhteisiä suoritustavoitteita</a:t>
            </a:r>
          </a:p>
          <a:p>
            <a:r>
              <a:rPr lang="fi-FI" dirty="0" smtClean="0"/>
              <a:t>Joilla on yhteinen toimintamalli</a:t>
            </a:r>
          </a:p>
          <a:p>
            <a:r>
              <a:rPr lang="fi-FI" dirty="0" smtClean="0"/>
              <a:t>Jotka ovat yhteisvastuussa toiminnastaan ja suorituksistaan. 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42E80-875F-45C5-BE93-A3F8AE49B0D8}" type="datetime1">
              <a:rPr lang="fi-FI" smtClean="0"/>
              <a:t>17.1.2014</a:t>
            </a:fld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44</a:t>
            </a:fld>
            <a:endParaRPr lang="fi-FI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27784" y="6309320"/>
            <a:ext cx="3392016" cy="365125"/>
          </a:xfrm>
        </p:spPr>
        <p:txBody>
          <a:bodyPr/>
          <a:lstStyle/>
          <a:p>
            <a:r>
              <a:rPr lang="fi-FI" dirty="0" smtClean="0"/>
              <a:t>Metropolia Ammattikorkeakoulu/Innovaatioprojekti opinnot/Mirka </a:t>
            </a:r>
            <a:r>
              <a:rPr lang="fi-FI" dirty="0" err="1" smtClean="0"/>
              <a:t>Peththahandi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9144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775575" cy="642942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Pienryhmätoiminnan tavoitteet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79512" y="1196752"/>
            <a:ext cx="8424935" cy="4968551"/>
          </a:xfrm>
        </p:spPr>
        <p:txBody>
          <a:bodyPr>
            <a:normAutofit fontScale="85000" lnSpcReduction="20000"/>
          </a:bodyPr>
          <a:lstStyle/>
          <a:p>
            <a:r>
              <a:rPr lang="fi-FI" dirty="0" smtClean="0"/>
              <a:t>Vertaistuki</a:t>
            </a:r>
          </a:p>
          <a:p>
            <a:r>
              <a:rPr lang="fi-FI" dirty="0" smtClean="0"/>
              <a:t>Yhteistoiminnallinen oppiminen</a:t>
            </a:r>
          </a:p>
          <a:p>
            <a:r>
              <a:rPr lang="fi-FI" dirty="0" smtClean="0"/>
              <a:t>Osaamisen /kokemuksien jakaminen</a:t>
            </a:r>
          </a:p>
          <a:p>
            <a:r>
              <a:rPr lang="fi-FI" dirty="0" smtClean="0"/>
              <a:t>Osaamisen tunnustaminen</a:t>
            </a:r>
          </a:p>
          <a:p>
            <a:r>
              <a:rPr lang="fi-FI" dirty="0" smtClean="0"/>
              <a:t>Kannustaminen</a:t>
            </a:r>
          </a:p>
          <a:p>
            <a:r>
              <a:rPr lang="fi-FI" dirty="0" smtClean="0"/>
              <a:t>Keskustelu ja </a:t>
            </a:r>
            <a:r>
              <a:rPr lang="fi-FI" dirty="0" err="1" smtClean="0"/>
              <a:t>reflektio</a:t>
            </a:r>
            <a:r>
              <a:rPr lang="fi-FI" dirty="0" smtClean="0"/>
              <a:t> mahdollistuu</a:t>
            </a:r>
          </a:p>
          <a:p>
            <a:r>
              <a:rPr lang="fi-FI" dirty="0" smtClean="0"/>
              <a:t>Vuorovaikutus- ja yhteistyötavoitteet kehittyvät</a:t>
            </a:r>
          </a:p>
          <a:p>
            <a:r>
              <a:rPr lang="fi-FI" dirty="0" smtClean="0"/>
              <a:t>Luottamus ja sitoutuminen kasvavat</a:t>
            </a:r>
          </a:p>
          <a:p>
            <a:r>
              <a:rPr lang="fi-FI" dirty="0" smtClean="0"/>
              <a:t>Innovatiivisuus lisääntyy</a:t>
            </a:r>
          </a:p>
          <a:p>
            <a:r>
              <a:rPr lang="fi-FI" dirty="0" smtClean="0"/>
              <a:t>Kriittinen ja rakentava palautetaito kehittyy</a:t>
            </a:r>
          </a:p>
          <a:p>
            <a:r>
              <a:rPr lang="fi-FI" dirty="0" smtClean="0"/>
              <a:t>Yhteissuunnittelutaidot kehittyvät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E9CD9-9591-4E26-82B7-8D42BA36E5C9}" type="datetime1">
              <a:rPr lang="fi-FI" smtClean="0"/>
              <a:t>17.1.2014</a:t>
            </a:fld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45</a:t>
            </a:fld>
            <a:endParaRPr lang="fi-FI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392016" cy="365125"/>
          </a:xfrm>
        </p:spPr>
        <p:txBody>
          <a:bodyPr/>
          <a:lstStyle/>
          <a:p>
            <a:r>
              <a:rPr lang="fi-FI" dirty="0" smtClean="0"/>
              <a:t>Metropolia Ammattikorkeakoulu/Innovaatioprojekti opinnot/Mirka </a:t>
            </a:r>
            <a:r>
              <a:rPr lang="fi-FI" dirty="0" err="1" smtClean="0"/>
              <a:t>Peththahandi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89660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75575" cy="642942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Toimiva pienryhmä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07504" y="980728"/>
            <a:ext cx="8784976" cy="5184575"/>
          </a:xfrm>
        </p:spPr>
        <p:txBody>
          <a:bodyPr>
            <a:normAutofit fontScale="92500" lnSpcReduction="20000"/>
          </a:bodyPr>
          <a:lstStyle/>
          <a:p>
            <a:r>
              <a:rPr lang="fi-FI" dirty="0" smtClean="0"/>
              <a:t>Yhteisen työskentelyn tavoitteet selvitetty</a:t>
            </a:r>
          </a:p>
          <a:p>
            <a:r>
              <a:rPr lang="fi-FI" dirty="0" smtClean="0"/>
              <a:t>Tapaamiset ja työskentelytavat sovittu</a:t>
            </a:r>
          </a:p>
          <a:p>
            <a:r>
              <a:rPr lang="fi-FI" dirty="0" smtClean="0"/>
              <a:t>Tunnetaan vastuuta ryhmästä, toiminnasta, jäsenistä</a:t>
            </a:r>
          </a:p>
          <a:p>
            <a:r>
              <a:rPr lang="fi-FI" dirty="0"/>
              <a:t>Tunnetaan toisen työn luonne, vaikeudet, osaaminen ja ammattitaito</a:t>
            </a:r>
          </a:p>
          <a:p>
            <a:r>
              <a:rPr lang="fi-FI" dirty="0" smtClean="0"/>
              <a:t>Arvostetaan jokaista ryhmän jäsentä tasa-arvoisesti</a:t>
            </a:r>
          </a:p>
          <a:p>
            <a:r>
              <a:rPr lang="fi-FI" dirty="0" smtClean="0"/>
              <a:t>On sovittu ristiriitojen selvittelytapa</a:t>
            </a:r>
          </a:p>
          <a:p>
            <a:r>
              <a:rPr lang="fi-FI" dirty="0" smtClean="0"/>
              <a:t>On lupa olla erimieltä ja asioista keskustellaan</a:t>
            </a:r>
          </a:p>
          <a:p>
            <a:r>
              <a:rPr lang="fi-FI" dirty="0" smtClean="0"/>
              <a:t>Turvallinen ilmapiiri, toista kunnioittava viestintä</a:t>
            </a:r>
          </a:p>
          <a:p>
            <a:r>
              <a:rPr lang="fi-FI" dirty="0" smtClean="0"/>
              <a:t>Joustava työskentely, tapoja voi muuttaa tarvittaessa</a:t>
            </a:r>
          </a:p>
          <a:p>
            <a:r>
              <a:rPr lang="fi-FI" dirty="0" smtClean="0"/>
              <a:t>Ei liian rasittavia töitä, tasapuolisesti kaikille hommaa</a:t>
            </a:r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0A6F-C649-46FF-A79C-AA1ADB7D13A4}" type="datetime1">
              <a:rPr lang="fi-FI" smtClean="0"/>
              <a:t>17.1.2014</a:t>
            </a:fld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46</a:t>
            </a:fld>
            <a:endParaRPr lang="fi-FI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392016" cy="365125"/>
          </a:xfrm>
        </p:spPr>
        <p:txBody>
          <a:bodyPr/>
          <a:lstStyle/>
          <a:p>
            <a:r>
              <a:rPr lang="fi-FI" dirty="0" smtClean="0"/>
              <a:t>Metropolia Ammattikorkeakoulu/Innovaatioprojekti opinnot/Mirka </a:t>
            </a:r>
            <a:r>
              <a:rPr lang="fi-FI" dirty="0" err="1" smtClean="0"/>
              <a:t>Peththahandi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7568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775575" cy="642942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Toimimaton pienryhmä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79512" y="1124743"/>
            <a:ext cx="8856983" cy="4968553"/>
          </a:xfrm>
        </p:spPr>
        <p:txBody>
          <a:bodyPr>
            <a:normAutofit fontScale="85000" lnSpcReduction="10000"/>
          </a:bodyPr>
          <a:lstStyle/>
          <a:p>
            <a:r>
              <a:rPr lang="fi-FI" dirty="0" smtClean="0"/>
              <a:t>Toimintaan ei olla sitouduttu</a:t>
            </a:r>
          </a:p>
          <a:p>
            <a:r>
              <a:rPr lang="fi-FI" dirty="0" smtClean="0"/>
              <a:t>Muutama henkilö dominoi ryhmää</a:t>
            </a:r>
          </a:p>
          <a:p>
            <a:r>
              <a:rPr lang="fi-FI" dirty="0" smtClean="0"/>
              <a:t>Yksilön tavoitehakuista toimintaa, ei edistä ryhmän tavoitetta</a:t>
            </a:r>
          </a:p>
          <a:p>
            <a:r>
              <a:rPr lang="fi-FI" dirty="0" smtClean="0"/>
              <a:t>Toisten ideoita ei kuunnella, ne tyrmätään, väheksytään</a:t>
            </a:r>
          </a:p>
          <a:p>
            <a:r>
              <a:rPr lang="fi-FI" dirty="0" smtClean="0"/>
              <a:t>Tunteita ei näytetä</a:t>
            </a:r>
          </a:p>
          <a:p>
            <a:r>
              <a:rPr lang="fi-FI" dirty="0" smtClean="0"/>
              <a:t>Toiminnan sujumattomuudesta ei puhuta</a:t>
            </a:r>
          </a:p>
          <a:p>
            <a:r>
              <a:rPr lang="fi-FI" dirty="0" smtClean="0"/>
              <a:t>Oma rooli ja vastuu epäselvä</a:t>
            </a:r>
          </a:p>
          <a:p>
            <a:r>
              <a:rPr lang="fi-FI" dirty="0" smtClean="0">
                <a:sym typeface="Wingdings" pitchFamily="2" charset="2"/>
              </a:rPr>
              <a:t> jäsenillä voi olla vähän kokemuksia toimivasta ryhmästä</a:t>
            </a:r>
          </a:p>
          <a:p>
            <a:r>
              <a:rPr lang="fi-FI" dirty="0" smtClean="0">
                <a:sym typeface="Wingdings" pitchFamily="2" charset="2"/>
              </a:rPr>
              <a:t> vältetään konflikteja ja suuttumuksen tunteita</a:t>
            </a:r>
          </a:p>
          <a:p>
            <a:r>
              <a:rPr lang="fi-FI" dirty="0" smtClean="0">
                <a:sym typeface="Wingdings" pitchFamily="2" charset="2"/>
              </a:rPr>
              <a:t> luotetaan liikaa vetäjään ja passivoidutaan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540A-19C5-44EE-B67F-707065B06DD2}" type="datetime1">
              <a:rPr lang="fi-FI" smtClean="0"/>
              <a:t>17.1.2014</a:t>
            </a:fld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47</a:t>
            </a:fld>
            <a:endParaRPr lang="fi-FI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392016" cy="365125"/>
          </a:xfrm>
        </p:spPr>
        <p:txBody>
          <a:bodyPr/>
          <a:lstStyle/>
          <a:p>
            <a:r>
              <a:rPr lang="fi-FI" dirty="0" smtClean="0"/>
              <a:t>Metropolia Ammattikorkeakoulu/Innovaatioprojekti opinnot/Mirka </a:t>
            </a:r>
            <a:r>
              <a:rPr lang="fi-FI" dirty="0" err="1" smtClean="0"/>
              <a:t>Peththahandi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8518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fi-FI" dirty="0" smtClean="0"/>
              <a:t>Lähteet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554461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i-FI" dirty="0" smtClean="0"/>
              <a:t>Tenttimateriaali:</a:t>
            </a:r>
          </a:p>
          <a:p>
            <a:pPr marL="0" indent="0">
              <a:buNone/>
            </a:pPr>
            <a:r>
              <a:rPr lang="fi-FI" dirty="0" smtClean="0"/>
              <a:t>Innostu </a:t>
            </a:r>
            <a:r>
              <a:rPr lang="fi-FI" dirty="0"/>
              <a:t>ja innovoi - työkirjasta </a:t>
            </a:r>
            <a:r>
              <a:rPr lang="fi-FI" dirty="0" smtClean="0"/>
              <a:t>kappaleet </a:t>
            </a:r>
            <a:r>
              <a:rPr lang="fi-FI" dirty="0"/>
              <a:t>Innovatiivisuus ja </a:t>
            </a:r>
            <a:r>
              <a:rPr lang="fi-FI" dirty="0" err="1"/>
              <a:t>innoaatio</a:t>
            </a:r>
            <a:r>
              <a:rPr lang="fi-FI" dirty="0"/>
              <a:t> (II), Innovaatiokyvykkyys (III) ja uudistamis- ja kehittämistyön malleja (IV</a:t>
            </a:r>
            <a:r>
              <a:rPr lang="fi-FI" dirty="0" smtClean="0"/>
              <a:t>) eli sivut 22-63 </a:t>
            </a:r>
            <a:r>
              <a:rPr lang="fi-FI" dirty="0"/>
              <a:t>ja </a:t>
            </a:r>
            <a:r>
              <a:rPr lang="fi-FI" dirty="0" smtClean="0"/>
              <a:t>84-107. </a:t>
            </a:r>
            <a:r>
              <a:rPr lang="fi-FI" dirty="0" smtClean="0">
                <a:hlinkClick r:id="rId2"/>
              </a:rPr>
              <a:t>http</a:t>
            </a:r>
            <a:r>
              <a:rPr lang="fi-FI" dirty="0">
                <a:hlinkClick r:id="rId2"/>
              </a:rPr>
              <a:t>://</a:t>
            </a:r>
            <a:r>
              <a:rPr lang="fi-FI" dirty="0" smtClean="0">
                <a:hlinkClick r:id="rId2"/>
              </a:rPr>
              <a:t>www.metropolia.fi/fileadmin/user_upload/Julkaisutoiminta/Julkaisusarjat/OIVA/Innostu_ja_innovoi.pdf</a:t>
            </a:r>
            <a:r>
              <a:rPr lang="fi-FI" dirty="0" smtClean="0"/>
              <a:t> 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 smtClean="0"/>
              <a:t>Muuta </a:t>
            </a:r>
            <a:endParaRPr lang="fi-FI" dirty="0"/>
          </a:p>
          <a:p>
            <a:r>
              <a:rPr lang="fi-FI" dirty="0" smtClean="0"/>
              <a:t>Siltala Reijo. Innovaatiot, luovuus ja innovatiivisuus. Teoksessa; </a:t>
            </a:r>
            <a:r>
              <a:rPr lang="fi-FI" dirty="0" err="1" smtClean="0"/>
              <a:t>Taatila</a:t>
            </a:r>
            <a:r>
              <a:rPr lang="fi-FI" dirty="0" smtClean="0"/>
              <a:t> Vesa. Innovaatioiden lähteillä. </a:t>
            </a:r>
            <a:r>
              <a:rPr lang="fi-FI" dirty="0" err="1" smtClean="0"/>
              <a:t>Laurea</a:t>
            </a:r>
            <a:r>
              <a:rPr lang="fi-FI" dirty="0" smtClean="0"/>
              <a:t> ammattikorkeakoulu, julkaisusarja A68. 2009 s. 8-28. Verkkojulkaisu osoitteessa: </a:t>
            </a:r>
            <a:r>
              <a:rPr lang="fi-FI" dirty="0" smtClean="0">
                <a:hlinkClick r:id="rId3"/>
              </a:rPr>
              <a:t>http://markkinointi.laurea.fi/julkaisut/a/a68.pdf</a:t>
            </a:r>
            <a:r>
              <a:rPr lang="fi-FI" dirty="0" smtClean="0"/>
              <a:t> </a:t>
            </a:r>
          </a:p>
          <a:p>
            <a:r>
              <a:rPr lang="fi-FI" dirty="0" smtClean="0"/>
              <a:t>Silfverberg  Paul. Ideasta projektiksi Projektivetäjän käsikirja. Työministeriö. Verkkojulkaisu osoitteessa: </a:t>
            </a:r>
            <a:r>
              <a:rPr lang="fi-FI" dirty="0" smtClean="0">
                <a:hlinkClick r:id="rId4"/>
              </a:rPr>
              <a:t>http://www.mol.fi/esf/ennakointi/raportit/pvopas.pdf</a:t>
            </a:r>
            <a:r>
              <a:rPr lang="fi-FI" dirty="0" smtClean="0"/>
              <a:t> </a:t>
            </a:r>
          </a:p>
          <a:p>
            <a:r>
              <a:rPr lang="fi-FI" dirty="0" smtClean="0"/>
              <a:t>V. Taipale &amp; Hämäläinen: Kertomuksia sosiaalisista innovaatioista</a:t>
            </a:r>
          </a:p>
          <a:p>
            <a:r>
              <a:rPr lang="fi-FI" dirty="0" smtClean="0"/>
              <a:t>Ilkka Taipale (</a:t>
            </a:r>
            <a:r>
              <a:rPr lang="fi-FI" dirty="0" err="1" smtClean="0"/>
              <a:t>toim</a:t>
            </a:r>
            <a:r>
              <a:rPr lang="fi-FI" dirty="0" smtClean="0"/>
              <a:t>): 100 sosiaalista innovaatioita</a:t>
            </a:r>
          </a:p>
          <a:p>
            <a:r>
              <a:rPr lang="fi-FI" dirty="0" err="1" smtClean="0"/>
              <a:t>Taatila</a:t>
            </a:r>
            <a:r>
              <a:rPr lang="fi-FI" dirty="0" smtClean="0"/>
              <a:t> &amp; Suomala: </a:t>
            </a:r>
            <a:r>
              <a:rPr lang="fi-FI" dirty="0" err="1" smtClean="0"/>
              <a:t>Innovaattorin</a:t>
            </a:r>
            <a:r>
              <a:rPr lang="fi-FI" dirty="0" smtClean="0"/>
              <a:t> työkirja</a:t>
            </a:r>
          </a:p>
          <a:p>
            <a:r>
              <a:rPr lang="fi-FI" dirty="0"/>
              <a:t>Petri Virtanen, Maria Suoheimo, Sara </a:t>
            </a:r>
            <a:r>
              <a:rPr lang="fi-FI" dirty="0" err="1"/>
              <a:t>Lamminmäki</a:t>
            </a:r>
            <a:r>
              <a:rPr lang="fi-FI" dirty="0" smtClean="0"/>
              <a:t>,</a:t>
            </a:r>
            <a:r>
              <a:rPr lang="fi-FI" dirty="0"/>
              <a:t> Päivi Ahonen ja Markku </a:t>
            </a:r>
            <a:r>
              <a:rPr lang="fi-FI" dirty="0" err="1" smtClean="0"/>
              <a:t>Suokas</a:t>
            </a:r>
            <a:r>
              <a:rPr lang="fi-FI" dirty="0" smtClean="0"/>
              <a:t> 2011: Matkaopas asiakaslähtöisten </a:t>
            </a:r>
            <a:r>
              <a:rPr lang="fi-FI" dirty="0"/>
              <a:t>sosiaali- ja terveyspalvelujen kehittämiseen. Tekes – Teknologian ja innovaatioiden kehittämiskeskus. </a:t>
            </a:r>
            <a:r>
              <a:rPr lang="fi-FI" dirty="0" smtClean="0">
                <a:hlinkClick r:id="rId5"/>
              </a:rPr>
              <a:t>www.tekes.fi/fi/document/49804/matkaopas_pdf</a:t>
            </a:r>
            <a:r>
              <a:rPr lang="fi-FI" dirty="0" smtClean="0"/>
              <a:t> </a:t>
            </a:r>
          </a:p>
          <a:p>
            <a:r>
              <a:rPr lang="fi-FI" dirty="0" smtClean="0"/>
              <a:t>Luovan ajattelun käsikirja.</a:t>
            </a:r>
            <a:endParaRPr lang="fi-FI" dirty="0"/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>
          <a:xfrm>
            <a:off x="2051720" y="6356350"/>
            <a:ext cx="3968080" cy="365125"/>
          </a:xfrm>
        </p:spPr>
        <p:txBody>
          <a:bodyPr/>
          <a:lstStyle/>
          <a:p>
            <a:r>
              <a:rPr lang="fi-FI" dirty="0" smtClean="0"/>
              <a:t>Metropolia Ammattikorkeakoulu/Innovaatioprojekti opinnot/Mirka </a:t>
            </a:r>
            <a:r>
              <a:rPr lang="fi-FI" dirty="0" err="1" smtClean="0"/>
              <a:t>Peththahandi</a:t>
            </a:r>
            <a:endParaRPr lang="fi-FI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48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9588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fi-FI" sz="2700" dirty="0" smtClean="0"/>
              <a:t>Andrew Taylor </a:t>
            </a:r>
            <a:r>
              <a:rPr lang="fi-FI" sz="2700" dirty="0" err="1" smtClean="0"/>
              <a:t>Still</a:t>
            </a:r>
            <a:r>
              <a:rPr lang="fi-FI" sz="2700" dirty="0" smtClean="0"/>
              <a:t> (1828–1917)</a:t>
            </a:r>
            <a:br>
              <a:rPr lang="fi-FI" sz="2700" dirty="0" smtClean="0"/>
            </a:br>
            <a:r>
              <a:rPr lang="fi-FI" sz="4000" dirty="0" smtClean="0"/>
              <a:t>Aikakautensa innovoija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00200"/>
            <a:ext cx="8507288" cy="4997152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fi-FI" b="1" dirty="0" smtClean="0"/>
              <a:t>Alusta alkaen </a:t>
            </a:r>
            <a:r>
              <a:rPr lang="fi-FI" b="1" dirty="0" err="1" smtClean="0"/>
              <a:t>Stillin</a:t>
            </a:r>
            <a:r>
              <a:rPr lang="fi-FI" b="1" dirty="0" smtClean="0"/>
              <a:t> uusi teoria ja tekniikat kokivat vastarintaa</a:t>
            </a:r>
            <a:r>
              <a:rPr lang="fi-FI" dirty="0" smtClean="0"/>
              <a:t>. Paikallinen kirkko nimitti hänen käsin tekemäänsä hoitoa jumalanvastaiseksi. Hänen omat veljensäkin epäilivät hänen kohdistamaa kritiikkiä aikansa lääketiedettä kohtaan. </a:t>
            </a:r>
          </a:p>
          <a:p>
            <a:pPr eaLnBrk="1" hangingPunct="1">
              <a:lnSpc>
                <a:spcPct val="80000"/>
              </a:lnSpc>
            </a:pPr>
            <a:r>
              <a:rPr lang="fi-FI" dirty="0" smtClean="0"/>
              <a:t>Hänen ei annettu puhua uudesta teoriastaan Kansasissa Bakerin yliopistossa, joten hän päätti muuttaa Missouriin. </a:t>
            </a:r>
          </a:p>
          <a:p>
            <a:pPr eaLnBrk="1" hangingPunct="1">
              <a:lnSpc>
                <a:spcPct val="80000"/>
              </a:lnSpc>
            </a:pPr>
            <a:endParaRPr lang="fi-FI" sz="2400" dirty="0" smtClean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9653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i-FI" sz="2700" dirty="0" smtClean="0"/>
              <a:t>Andrew Taylor </a:t>
            </a:r>
            <a:r>
              <a:rPr lang="fi-FI" sz="2700" dirty="0" err="1" smtClean="0"/>
              <a:t>Still</a:t>
            </a:r>
            <a:r>
              <a:rPr lang="fi-FI" sz="2700" dirty="0" smtClean="0"/>
              <a:t> (1828–1917)</a:t>
            </a:r>
            <a:br>
              <a:rPr lang="fi-FI" sz="2700" dirty="0" smtClean="0"/>
            </a:br>
            <a:r>
              <a:rPr lang="fi-FI" sz="4000" dirty="0" smtClean="0"/>
              <a:t>Aikakautensa innovoija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412776"/>
            <a:ext cx="8435280" cy="5184576"/>
          </a:xfrm>
        </p:spPr>
        <p:txBody>
          <a:bodyPr>
            <a:noAutofit/>
          </a:bodyPr>
          <a:lstStyle/>
          <a:p>
            <a:pPr eaLnBrk="1" hangingPunct="1"/>
            <a:r>
              <a:rPr lang="fi-FI" sz="2400" dirty="0" err="1" smtClean="0"/>
              <a:t>Macon-niminen</a:t>
            </a:r>
            <a:r>
              <a:rPr lang="fi-FI" sz="2400" dirty="0" smtClean="0"/>
              <a:t> kaupunki Missourissa ei ollut yhtään sen otollisempi paikka uusille ideoille, joten </a:t>
            </a:r>
            <a:r>
              <a:rPr lang="fi-FI" sz="2400" dirty="0" err="1" smtClean="0"/>
              <a:t>Still</a:t>
            </a:r>
            <a:r>
              <a:rPr lang="fi-FI" sz="2400" dirty="0" smtClean="0"/>
              <a:t> muutti vielä kerran osavaltion pohjoisosaan </a:t>
            </a:r>
            <a:r>
              <a:rPr lang="fi-FI" sz="2400" dirty="0" err="1" smtClean="0"/>
              <a:t>Kirksvilleen</a:t>
            </a:r>
            <a:r>
              <a:rPr lang="fi-FI" sz="2400" dirty="0" smtClean="0"/>
              <a:t>. Siellä hän sai osakseen jo hieman enemmän myötätuntoa ja avoimuutta ja avasi vastaanoton kaupungin keskustaan maaliskuussa 1875. Pikkuhiljaa hän kasvatti mainettaan lääkärinä, jonka </a:t>
            </a:r>
            <a:r>
              <a:rPr lang="fi-FI" sz="2400" b="1" dirty="0" smtClean="0"/>
              <a:t>uusi manuaalinen hoitomuoto </a:t>
            </a:r>
            <a:r>
              <a:rPr lang="fi-FI" sz="2400" dirty="0" smtClean="0"/>
              <a:t>pystyi auttamaan monia toivottomiakin tapauksia. </a:t>
            </a:r>
          </a:p>
          <a:p>
            <a:pPr eaLnBrk="1" hangingPunct="1"/>
            <a:r>
              <a:rPr lang="fi-FI" sz="2400" dirty="0" smtClean="0"/>
              <a:t>1800-luvulla lääkkeet koostuivat lähinnä alkoholista, elohopea-suoloista tai oopiumista. Käytännön työssä näiden lääkkeiden vaikutukset olivat </a:t>
            </a:r>
            <a:r>
              <a:rPr lang="fi-FI" sz="2400" dirty="0" err="1" smtClean="0"/>
              <a:t>Stillille</a:t>
            </a:r>
            <a:r>
              <a:rPr lang="fi-FI" sz="2400" dirty="0" smtClean="0"/>
              <a:t> pettymys - ja näin </a:t>
            </a:r>
            <a:r>
              <a:rPr lang="fi-FI" sz="2400" b="1" dirty="0" smtClean="0"/>
              <a:t>ajatus </a:t>
            </a:r>
            <a:r>
              <a:rPr lang="fi-FI" sz="2400" b="1" dirty="0" err="1" smtClean="0"/>
              <a:t>osteopatiasta</a:t>
            </a:r>
            <a:r>
              <a:rPr lang="fi-FI" sz="2400" b="1" dirty="0" smtClean="0"/>
              <a:t> lähti kehittymään</a:t>
            </a:r>
            <a:r>
              <a:rPr lang="fi-FI" sz="2400" dirty="0" smtClean="0"/>
              <a:t>. 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3018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" y="1772816"/>
            <a:ext cx="8860739" cy="4536504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i-FI" dirty="0" err="1" smtClean="0"/>
              <a:t>Still</a:t>
            </a:r>
            <a:r>
              <a:rPr lang="fi-FI" dirty="0" smtClean="0"/>
              <a:t> perehtyi selkärangan </a:t>
            </a:r>
          </a:p>
          <a:p>
            <a:pPr eaLnBrk="1" hangingPunct="1">
              <a:buFontTx/>
              <a:buNone/>
            </a:pPr>
            <a:r>
              <a:rPr lang="fi-FI" dirty="0" err="1" smtClean="0"/>
              <a:t>kinesiologiaan</a:t>
            </a:r>
            <a:r>
              <a:rPr lang="fi-FI" dirty="0" smtClean="0"/>
              <a:t> ja manuaalisiin </a:t>
            </a:r>
          </a:p>
          <a:p>
            <a:pPr eaLnBrk="1" hangingPunct="1">
              <a:buFontTx/>
              <a:buNone/>
            </a:pPr>
            <a:r>
              <a:rPr lang="fi-FI" dirty="0" smtClean="0"/>
              <a:t>hoitomenetelmiin. </a:t>
            </a:r>
          </a:p>
          <a:p>
            <a:pPr eaLnBrk="1" hangingPunct="1">
              <a:buFontTx/>
              <a:buNone/>
            </a:pPr>
            <a:r>
              <a:rPr lang="fi-FI" dirty="0"/>
              <a:t>	</a:t>
            </a:r>
            <a:endParaRPr lang="fi-FI" dirty="0" smtClean="0"/>
          </a:p>
          <a:p>
            <a:pPr eaLnBrk="1" hangingPunct="1">
              <a:buFontTx/>
              <a:buNone/>
            </a:pPr>
            <a:r>
              <a:rPr lang="fi-FI" dirty="0" smtClean="0"/>
              <a:t>Hänen tutkimustensa pohjalta </a:t>
            </a:r>
            <a:r>
              <a:rPr lang="fi-FI" b="1" dirty="0" smtClean="0"/>
              <a:t>kehittyi uusi </a:t>
            </a:r>
          </a:p>
          <a:p>
            <a:pPr eaLnBrk="1" hangingPunct="1">
              <a:buFontTx/>
              <a:buNone/>
            </a:pPr>
            <a:r>
              <a:rPr lang="fi-FI" b="1" dirty="0" smtClean="0"/>
              <a:t>lääketieteellinen filosofia, jonka hän julkisti </a:t>
            </a:r>
          </a:p>
          <a:p>
            <a:pPr eaLnBrk="1" hangingPunct="1">
              <a:buFontTx/>
              <a:buNone/>
            </a:pPr>
            <a:r>
              <a:rPr lang="fi-FI" b="1" dirty="0" smtClean="0"/>
              <a:t>maailmalle  OSTEOPATIANA vuonna 1874. </a:t>
            </a:r>
          </a:p>
        </p:txBody>
      </p:sp>
      <p:pic>
        <p:nvPicPr>
          <p:cNvPr id="7172" name="Picture 5" descr="Osteopatian kehittäjä Andrew Taylor Sti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635" y="1331640"/>
            <a:ext cx="3865563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67544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700" smtClean="0"/>
              <a:t>Andrew Taylor Still (1828–1917)</a:t>
            </a:r>
            <a:br>
              <a:rPr lang="fi-FI" sz="2700" smtClean="0"/>
            </a:br>
            <a:r>
              <a:rPr lang="fi-FI" sz="4000" smtClean="0"/>
              <a:t>Aikakautensa innovoija</a:t>
            </a:r>
            <a:endParaRPr lang="fi-FI" sz="4000" dirty="0" smtClean="0"/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0898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i-FI" sz="2700" dirty="0" smtClean="0"/>
              <a:t>Andrew Taylor </a:t>
            </a:r>
            <a:r>
              <a:rPr lang="fi-FI" sz="2700" dirty="0" err="1" smtClean="0"/>
              <a:t>Still</a:t>
            </a:r>
            <a:r>
              <a:rPr lang="fi-FI" sz="2700" dirty="0" smtClean="0"/>
              <a:t> (1828–1917) </a:t>
            </a:r>
            <a:br>
              <a:rPr lang="fi-FI" sz="2700" dirty="0" smtClean="0"/>
            </a:br>
            <a:r>
              <a:rPr lang="fi-FI" sz="4000" dirty="0" smtClean="0"/>
              <a:t>Aikakautensa innovoija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600200"/>
            <a:ext cx="8435280" cy="506916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fi-FI" sz="2800" dirty="0" err="1" smtClean="0"/>
              <a:t>Still</a:t>
            </a:r>
            <a:r>
              <a:rPr lang="fi-FI" sz="2800" dirty="0" smtClean="0"/>
              <a:t> </a:t>
            </a:r>
            <a:r>
              <a:rPr lang="fi-FI" sz="2800" b="1" dirty="0" smtClean="0"/>
              <a:t>etsi uusia tapoja </a:t>
            </a:r>
            <a:r>
              <a:rPr lang="fi-FI" sz="2800" dirty="0" smtClean="0"/>
              <a:t>hoitaa ihmisten sairauksia, opiskelemalla ihmisen anatomiaa ja fysiologiaa sekä tutkimalla kehon mekaanista toimintaa. </a:t>
            </a:r>
          </a:p>
          <a:p>
            <a:pPr eaLnBrk="1" hangingPunct="1">
              <a:lnSpc>
                <a:spcPct val="80000"/>
              </a:lnSpc>
            </a:pPr>
            <a:endParaRPr lang="fi-FI" sz="2800" dirty="0" smtClean="0"/>
          </a:p>
          <a:p>
            <a:pPr eaLnBrk="1" hangingPunct="1">
              <a:lnSpc>
                <a:spcPct val="80000"/>
              </a:lnSpc>
            </a:pPr>
            <a:r>
              <a:rPr lang="fi-FI" sz="2800" dirty="0" err="1" smtClean="0"/>
              <a:t>Still</a:t>
            </a:r>
            <a:r>
              <a:rPr lang="fi-FI" sz="2800" dirty="0" smtClean="0"/>
              <a:t> </a:t>
            </a:r>
            <a:r>
              <a:rPr lang="fi-FI" sz="2800" b="1" dirty="0" smtClean="0"/>
              <a:t>arvioi </a:t>
            </a:r>
            <a:r>
              <a:rPr lang="fi-FI" sz="2800" dirty="0" smtClean="0"/>
              <a:t>oliko potilaan keho oikeassa asennossa ja </a:t>
            </a:r>
            <a:r>
              <a:rPr lang="fi-FI" sz="2800" b="1" dirty="0" smtClean="0"/>
              <a:t>tutki miten </a:t>
            </a:r>
            <a:r>
              <a:rPr lang="fi-FI" sz="2800" dirty="0" smtClean="0"/>
              <a:t>virhe-asennot vaikuttivat kehon normaaliin toimintaan. </a:t>
            </a:r>
          </a:p>
          <a:p>
            <a:pPr eaLnBrk="1" hangingPunct="1">
              <a:lnSpc>
                <a:spcPct val="80000"/>
              </a:lnSpc>
            </a:pPr>
            <a:endParaRPr lang="fi-FI" sz="2800" dirty="0" smtClean="0"/>
          </a:p>
          <a:p>
            <a:pPr eaLnBrk="1" hangingPunct="1">
              <a:lnSpc>
                <a:spcPct val="80000"/>
              </a:lnSpc>
            </a:pPr>
            <a:r>
              <a:rPr lang="fi-FI" sz="2800" dirty="0" err="1" smtClean="0"/>
              <a:t>Still</a:t>
            </a:r>
            <a:r>
              <a:rPr lang="fi-FI" sz="2800" dirty="0" smtClean="0"/>
              <a:t> käytti manuaalista terapiaa / mobilisaatiota palauttaakseen jäykistyneiden nivelten liikkeen ja poistamaan lihasjännityksiä. Hän ohjasi potilailleen harjoitteita, joilla ylläpidettiin ja ehkäistiin vaivojen syntyminen. </a:t>
            </a:r>
          </a:p>
          <a:p>
            <a:pPr eaLnBrk="1" hangingPunct="1">
              <a:lnSpc>
                <a:spcPct val="80000"/>
              </a:lnSpc>
            </a:pPr>
            <a:endParaRPr lang="fi-FI" sz="2800" dirty="0" smtClean="0"/>
          </a:p>
          <a:p>
            <a:pPr eaLnBrk="1" hangingPunct="1">
              <a:lnSpc>
                <a:spcPct val="80000"/>
              </a:lnSpc>
            </a:pPr>
            <a:r>
              <a:rPr lang="fi-FI" sz="2800" dirty="0" err="1" smtClean="0"/>
              <a:t>Still</a:t>
            </a:r>
            <a:r>
              <a:rPr lang="fi-FI" sz="2800" dirty="0" smtClean="0"/>
              <a:t> painotti oppilailleen, että heidän tulee hoitaa ihmistä kokonaisvaltaisesti ja selvittää myös vaivan taustalla olevat syyt. </a:t>
            </a:r>
            <a:r>
              <a:rPr lang="fi-FI" sz="2000" dirty="0" smtClean="0"/>
              <a:t/>
            </a:r>
            <a:br>
              <a:rPr lang="fi-FI" sz="2000" dirty="0" smtClean="0"/>
            </a:br>
            <a:endParaRPr lang="fi-FI" sz="2000" dirty="0" smtClean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81294"/>
            <a:ext cx="5256584" cy="365125"/>
          </a:xfrm>
        </p:spPr>
        <p:txBody>
          <a:bodyPr/>
          <a:lstStyle/>
          <a:p>
            <a:r>
              <a:rPr lang="fi-FI" smtClean="0">
                <a:solidFill>
                  <a:schemeClr val="tx1"/>
                </a:solidFill>
              </a:rPr>
              <a:t>Metropolia Ammattikorkeakoulu/Innovaatioprojekti opinnot/Mirka Peththahandi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2609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785"/>
            <a:ext cx="8229600" cy="4536504"/>
          </a:xfrm>
        </p:spPr>
        <p:txBody>
          <a:bodyPr>
            <a:normAutofit fontScale="85000" lnSpcReduction="20000"/>
          </a:bodyPr>
          <a:lstStyle/>
          <a:p>
            <a:pPr marL="0" indent="0" eaLnBrk="1" hangingPunct="1">
              <a:buNone/>
            </a:pPr>
            <a:r>
              <a:rPr lang="fi-FI" sz="2600" dirty="0" smtClean="0"/>
              <a:t>Huomattuaan, että hänellä oli enemmän potilaita kuin mitä ehti hoitaa, hän opetti lapsensa ja muutaman muun ihmisen avustamaan häntä praktiikallaan. </a:t>
            </a:r>
          </a:p>
          <a:p>
            <a:pPr marL="0" indent="0" eaLnBrk="1" hangingPunct="1">
              <a:buNone/>
            </a:pPr>
            <a:endParaRPr lang="fi-FI" sz="2600" dirty="0" smtClean="0"/>
          </a:p>
          <a:p>
            <a:pPr marL="0" indent="0" eaLnBrk="1" hangingPunct="1">
              <a:buNone/>
            </a:pPr>
            <a:r>
              <a:rPr lang="fi-FI" sz="2600" dirty="0" err="1" smtClean="0"/>
              <a:t>Still</a:t>
            </a:r>
            <a:r>
              <a:rPr lang="fi-FI" sz="2600" dirty="0" smtClean="0"/>
              <a:t> </a:t>
            </a:r>
            <a:r>
              <a:rPr lang="fi-FI" sz="2600" b="1" dirty="0" smtClean="0"/>
              <a:t>perusti ensimmäisen </a:t>
            </a:r>
            <a:r>
              <a:rPr lang="fi-FI" sz="2600" b="1" dirty="0" err="1" smtClean="0"/>
              <a:t>osteopatiakoulun</a:t>
            </a:r>
            <a:r>
              <a:rPr lang="fi-FI" sz="2600" b="1" dirty="0" smtClean="0"/>
              <a:t> </a:t>
            </a:r>
            <a:r>
              <a:rPr lang="fi-FI" sz="2600" dirty="0" smtClean="0"/>
              <a:t>yhdessä skotlantilaisen lääkärin William Smithin kanssa The American School of </a:t>
            </a:r>
            <a:r>
              <a:rPr lang="fi-FI" sz="2600" dirty="0" err="1" smtClean="0"/>
              <a:t>Osteopathy</a:t>
            </a:r>
            <a:r>
              <a:rPr lang="fi-FI" sz="2600" dirty="0" smtClean="0"/>
              <a:t> (ASO) </a:t>
            </a:r>
            <a:r>
              <a:rPr lang="fi-FI" sz="2600" dirty="0" err="1" smtClean="0"/>
              <a:t>Kirksvilleen</a:t>
            </a:r>
            <a:r>
              <a:rPr lang="fi-FI" sz="2600" dirty="0" smtClean="0"/>
              <a:t> vuonna 1892, pieneen kaksihuoneiseen rakennukseen.</a:t>
            </a:r>
          </a:p>
          <a:p>
            <a:pPr eaLnBrk="1" hangingPunct="1"/>
            <a:endParaRPr lang="fi-FI" sz="2600" dirty="0"/>
          </a:p>
          <a:p>
            <a:pPr eaLnBrk="1" hangingPunct="1"/>
            <a:endParaRPr lang="fi-FI" sz="2000" dirty="0" smtClean="0"/>
          </a:p>
          <a:p>
            <a:pPr eaLnBrk="1" hangingPunct="1"/>
            <a:endParaRPr lang="fi-FI" sz="2000" dirty="0" smtClean="0"/>
          </a:p>
          <a:p>
            <a:pPr eaLnBrk="1" hangingPunct="1"/>
            <a:endParaRPr lang="fi-FI" sz="2000" dirty="0"/>
          </a:p>
          <a:p>
            <a:pPr eaLnBrk="1" hangingPunct="1"/>
            <a:endParaRPr lang="fi-FI" sz="2000" dirty="0" smtClean="0"/>
          </a:p>
          <a:p>
            <a:pPr marL="0" indent="0" eaLnBrk="1" hangingPunct="1">
              <a:buNone/>
            </a:pPr>
            <a:r>
              <a:rPr lang="fi-FI" sz="2000" dirty="0" smtClean="0"/>
              <a:t>Lue myös </a:t>
            </a:r>
            <a:r>
              <a:rPr lang="fi-FI" sz="2000" dirty="0" err="1" smtClean="0"/>
              <a:t>Ignaz</a:t>
            </a:r>
            <a:r>
              <a:rPr lang="fi-FI" sz="2000" dirty="0" smtClean="0"/>
              <a:t> </a:t>
            </a:r>
            <a:r>
              <a:rPr lang="fi-FI" sz="2000" dirty="0" err="1" smtClean="0"/>
              <a:t>Semmelweis</a:t>
            </a:r>
            <a:r>
              <a:rPr lang="fi-FI" sz="2000" dirty="0" smtClean="0"/>
              <a:t>, hygienian isän tarina </a:t>
            </a:r>
          </a:p>
          <a:p>
            <a:pPr marL="0" indent="0" eaLnBrk="1" hangingPunct="1">
              <a:buNone/>
            </a:pPr>
            <a:r>
              <a:rPr lang="fi-FI" sz="2000" dirty="0" err="1" smtClean="0"/>
              <a:t>Innovaattorin</a:t>
            </a:r>
            <a:r>
              <a:rPr lang="fi-FI" sz="2000" dirty="0" smtClean="0"/>
              <a:t> käsikirjasta s.22 </a:t>
            </a:r>
          </a:p>
          <a:p>
            <a:pPr lvl="8"/>
            <a:endParaRPr lang="fi-FI" sz="800" dirty="0" smtClean="0"/>
          </a:p>
          <a:p>
            <a:pPr lvl="8"/>
            <a:endParaRPr lang="fi-FI" sz="800" dirty="0" smtClean="0"/>
          </a:p>
        </p:txBody>
      </p:sp>
      <p:pic>
        <p:nvPicPr>
          <p:cNvPr id="11268" name="Picture 5" descr="American School of Osteopathy. Photo property of the Still National Osteopathic Museum, Kirksville, MO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933056"/>
            <a:ext cx="4139952" cy="275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fi-FI" sz="2700" dirty="0" smtClean="0"/>
              <a:t>Andrew Taylor </a:t>
            </a:r>
            <a:r>
              <a:rPr lang="fi-FI" sz="2700" dirty="0" err="1" smtClean="0"/>
              <a:t>Still</a:t>
            </a:r>
            <a:r>
              <a:rPr lang="fi-FI" sz="2700" dirty="0" smtClean="0"/>
              <a:t> (1828–1917) </a:t>
            </a:r>
            <a:br>
              <a:rPr lang="fi-FI" sz="2700" dirty="0" smtClean="0"/>
            </a:br>
            <a:r>
              <a:rPr lang="fi-FI" sz="4000" dirty="0" smtClean="0"/>
              <a:t>Aikakautensa innovoija</a:t>
            </a:r>
          </a:p>
        </p:txBody>
      </p:sp>
      <p:sp>
        <p:nvSpPr>
          <p:cNvPr id="2" name="Alatunnisteen paikkamerk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Metropolia Ammattikorkeakoulu/Innovaatioprojekti opinnot/Mirka Peththahandi</a:t>
            </a:r>
            <a:endParaRPr lang="fi-FI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F0E6-F931-44EE-844A-ED89FD2E36F4}" type="slidenum">
              <a:rPr lang="fi-FI" smtClean="0"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5676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1146</TotalTime>
  <Words>2091</Words>
  <Application>Microsoft Office PowerPoint</Application>
  <PresentationFormat>Näytössä katseltava diaesitys (4:3)</PresentationFormat>
  <Paragraphs>398</Paragraphs>
  <Slides>48</Slides>
  <Notes>1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48</vt:i4>
      </vt:variant>
    </vt:vector>
  </HeadingPairs>
  <TitlesOfParts>
    <vt:vector size="49" baseType="lpstr">
      <vt:lpstr>Office Theme</vt:lpstr>
      <vt:lpstr>PowerPoint-esitys</vt:lpstr>
      <vt:lpstr>Andrew Taylor Still (1828–1917)  Aikakautensa innovoija</vt:lpstr>
      <vt:lpstr>Andrew Taylor Still (1828–1917) Aikakautensa innovoija</vt:lpstr>
      <vt:lpstr>Andrew Taylor Still (1828–1917) Aikakautensa innovoija</vt:lpstr>
      <vt:lpstr>Andrew Taylor Still (1828–1917) Aikakautensa innovoija</vt:lpstr>
      <vt:lpstr>Andrew Taylor Still (1828–1917) Aikakautensa innovoija </vt:lpstr>
      <vt:lpstr>PowerPoint-esitys</vt:lpstr>
      <vt:lpstr>Andrew Taylor Still (1828–1917)  Aikakautensa innovoija</vt:lpstr>
      <vt:lpstr>Andrew Taylor Still (1828–1917)  Aikakautensa innovoija</vt:lpstr>
      <vt:lpstr>PowerPoint-esitys</vt:lpstr>
      <vt:lpstr>Innovaatio-opinnot 10 op</vt:lpstr>
      <vt:lpstr>2 op Perusteet + Tentti</vt:lpstr>
      <vt:lpstr>8 op projekti</vt:lpstr>
      <vt:lpstr>PowerPoint-esitys</vt:lpstr>
      <vt:lpstr>Suomi innovoi</vt:lpstr>
      <vt:lpstr>PowerPoint-esitys</vt:lpstr>
      <vt:lpstr>Innovaatioita sote alalla:</vt:lpstr>
      <vt:lpstr>Innovaatioita manuaalisella alalla:</vt:lpstr>
      <vt:lpstr>Innovaatioita manuaalisella alalla:</vt:lpstr>
      <vt:lpstr>PowerPoint-esitys</vt:lpstr>
      <vt:lpstr>Sosiaaliset verkostot</vt:lpstr>
      <vt:lpstr>Sosiaaliset verkostot</vt:lpstr>
      <vt:lpstr>Sosiaaliset verkostot</vt:lpstr>
      <vt:lpstr>Sosiaaliset verkostot</vt:lpstr>
      <vt:lpstr>Sosiaaliset verkostot</vt:lpstr>
      <vt:lpstr>Mikä fiilis sinulla on juuri nyt? </vt:lpstr>
      <vt:lpstr>Vuorovaikutus innovoinnissa</vt:lpstr>
      <vt:lpstr>Innovaatio</vt:lpstr>
      <vt:lpstr>Innovaation käsite</vt:lpstr>
      <vt:lpstr>Innovaation luokittelu 1</vt:lpstr>
      <vt:lpstr>Projektisuunnitelma sisältö</vt:lpstr>
      <vt:lpstr>Projektisuunnitelma sisältö</vt:lpstr>
      <vt:lpstr>Asiakaskeskeinen  Asiakaslähtöinen</vt:lpstr>
      <vt:lpstr>Innovatiivisia menetelmiä käytetään</vt:lpstr>
      <vt:lpstr>Innovatiivisia menetelmiä</vt:lpstr>
      <vt:lpstr>Innovatiivisen kehittämistyön vaiheet</vt:lpstr>
      <vt:lpstr>PowerPoint-esitys</vt:lpstr>
      <vt:lpstr>Keitä me olemme? </vt:lpstr>
      <vt:lpstr>Mitä me arvostamme?</vt:lpstr>
      <vt:lpstr>Pienryhmittäin  kysymyksiä &amp; keskustelua</vt:lpstr>
      <vt:lpstr>Innovatiivisen tiimin kokoonpano (Solatie – Mäkeläinen 2009: 66)</vt:lpstr>
      <vt:lpstr>Innovatiivisen tiimin kokoonpano</vt:lpstr>
      <vt:lpstr>Innovaatiokyvykkyys (Jussila - Suominen n.d. mukaan)</vt:lpstr>
      <vt:lpstr>Voimaa ryhmästä</vt:lpstr>
      <vt:lpstr>Pienryhmätoiminnan tavoitteet</vt:lpstr>
      <vt:lpstr>Toimiva pienryhmä</vt:lpstr>
      <vt:lpstr>Toimimaton pienryhmä</vt:lpstr>
      <vt:lpstr>Lähteet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Mirka Toivola</dc:creator>
  <cp:lastModifiedBy>Mirka Toivola</cp:lastModifiedBy>
  <cp:revision>62</cp:revision>
  <cp:lastPrinted>2011-09-28T11:24:16Z</cp:lastPrinted>
  <dcterms:created xsi:type="dcterms:W3CDTF">2011-09-08T12:55:40Z</dcterms:created>
  <dcterms:modified xsi:type="dcterms:W3CDTF">2014-01-17T08:59:25Z</dcterms:modified>
</cp:coreProperties>
</file>