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5"/>
  </p:notesMasterIdLst>
  <p:handoutMasterIdLst>
    <p:handoutMasterId r:id="rId16"/>
  </p:handoutMasterIdLst>
  <p:sldIdLst>
    <p:sldId id="258" r:id="rId2"/>
    <p:sldId id="289" r:id="rId3"/>
    <p:sldId id="302" r:id="rId4"/>
    <p:sldId id="301" r:id="rId5"/>
    <p:sldId id="303" r:id="rId6"/>
    <p:sldId id="306" r:id="rId7"/>
    <p:sldId id="307" r:id="rId8"/>
    <p:sldId id="305" r:id="rId9"/>
    <p:sldId id="304" r:id="rId10"/>
    <p:sldId id="297" r:id="rId11"/>
    <p:sldId id="298" r:id="rId12"/>
    <p:sldId id="300" r:id="rId13"/>
    <p:sldId id="296" r:id="rId14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>
        <p:scale>
          <a:sx n="50" d="100"/>
          <a:sy n="50" d="100"/>
        </p:scale>
        <p:origin x="-2790" y="-936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acebook.com/myrskyvaroitus?fref=ts" TargetMode="Externa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iina.karihtala@metropolia.f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isankoti.f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8678" y="4649174"/>
            <a:ext cx="7125834" cy="533400"/>
          </a:xfrm>
        </p:spPr>
        <p:txBody>
          <a:bodyPr/>
          <a:lstStyle/>
          <a:p>
            <a:pPr lvl="0"/>
            <a:r>
              <a:rPr lang="fi-FI" dirty="0" smtClean="0">
                <a:cs typeface="Arial"/>
              </a:rPr>
              <a:t>Monialaisia Innovaatioprojekteja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63586" y="5412787"/>
            <a:ext cx="7011987" cy="538163"/>
          </a:xfrm>
        </p:spPr>
        <p:txBody>
          <a:bodyPr/>
          <a:lstStyle/>
          <a:p>
            <a:pPr lvl="0"/>
            <a:r>
              <a:rPr lang="fi-FI" dirty="0" smtClean="0">
                <a:ea typeface="Arial"/>
                <a:cs typeface="Arial"/>
              </a:rPr>
              <a:t>Kevät 2014</a:t>
            </a:r>
          </a:p>
          <a:p>
            <a:pPr lvl="0"/>
            <a:r>
              <a:rPr lang="fi-FI" sz="1800" dirty="0" smtClean="0">
                <a:solidFill>
                  <a:schemeClr val="tx2"/>
                </a:solidFill>
                <a:cs typeface="Arial"/>
              </a:rPr>
              <a:t>Laura-Maija Hero, Ulla Vehkaperä</a:t>
            </a:r>
          </a:p>
          <a:p>
            <a:pPr lvl="0"/>
            <a:r>
              <a:rPr lang="fi-FI" sz="1800" dirty="0" smtClean="0">
                <a:solidFill>
                  <a:schemeClr val="tx2"/>
                </a:solidFill>
                <a:cs typeface="Arial"/>
              </a:rPr>
              <a:t>Kulttuurin ja hyvinvoinnin tulosalue 1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#</a:t>
            </a:r>
            <a:r>
              <a:rPr lang="fi-FI" b="1" dirty="0" err="1" smtClean="0">
                <a:cs typeface="Tahoma" pitchFamily="34" charset="0"/>
              </a:rPr>
              <a:t>Happyinhelsinki</a:t>
            </a:r>
            <a:r>
              <a:rPr lang="fi-FI" b="1" dirty="0" smtClean="0">
                <a:cs typeface="Tahoma" pitchFamily="34" charset="0"/>
              </a:rPr>
              <a:t> video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870478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cs typeface="Tahoma" pitchFamily="34" charset="0"/>
              </a:rPr>
              <a:t>C</a:t>
            </a:r>
            <a:r>
              <a:rPr lang="en-US" sz="1600" dirty="0" smtClean="0">
                <a:cs typeface="Tahoma" pitchFamily="34" charset="0"/>
              </a:rPr>
              <a:t>hallenge: How to increase well-being in Helsinki? </a:t>
            </a:r>
          </a:p>
          <a:p>
            <a:pPr>
              <a:defRPr/>
            </a:pPr>
            <a:r>
              <a:rPr lang="en-US" sz="1600" dirty="0" smtClean="0"/>
              <a:t>Result</a:t>
            </a:r>
            <a:r>
              <a:rPr lang="en-US" sz="1600" dirty="0"/>
              <a:t>: The end result of the project is </a:t>
            </a:r>
            <a:r>
              <a:rPr lang="en-US" sz="1600" dirty="0" smtClean="0"/>
              <a:t>a video. It </a:t>
            </a:r>
            <a:r>
              <a:rPr lang="en-US" sz="1600" dirty="0"/>
              <a:t>has been successful, due to the recorded number of views that it has received on YouTube.</a:t>
            </a: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Description: A short video designed to be shared on social media with the intent of increasing happiness within </a:t>
            </a:r>
            <a:r>
              <a:rPr lang="en-US" sz="1600" dirty="0"/>
              <a:t>H</a:t>
            </a:r>
            <a:r>
              <a:rPr lang="en-US" sz="1600" dirty="0" smtClean="0"/>
              <a:t>elsinki.</a:t>
            </a:r>
          </a:p>
          <a:p>
            <a:pPr>
              <a:defRPr/>
            </a:pPr>
            <a:r>
              <a:rPr lang="en-US" sz="1600" dirty="0" smtClean="0">
                <a:cs typeface="Tahoma" pitchFamily="34" charset="0"/>
              </a:rPr>
              <a:t>Project team members </a:t>
            </a:r>
            <a:r>
              <a:rPr lang="en-US" sz="1600" dirty="0">
                <a:cs typeface="Tahoma" pitchFamily="34" charset="0"/>
              </a:rPr>
              <a:t>and disciplines: </a:t>
            </a:r>
            <a:r>
              <a:rPr lang="en-US" sz="1600" dirty="0" err="1">
                <a:cs typeface="Tahoma" pitchFamily="34" charset="0"/>
              </a:rPr>
              <a:t>Iina</a:t>
            </a:r>
            <a:r>
              <a:rPr lang="en-US" sz="1600" dirty="0">
                <a:cs typeface="Tahoma" pitchFamily="34" charset="0"/>
              </a:rPr>
              <a:t> </a:t>
            </a:r>
            <a:r>
              <a:rPr lang="en-US" sz="1600" dirty="0" err="1">
                <a:cs typeface="Tahoma" pitchFamily="34" charset="0"/>
              </a:rPr>
              <a:t>Heinonen</a:t>
            </a:r>
            <a:r>
              <a:rPr lang="en-US" sz="1600" dirty="0">
                <a:cs typeface="Tahoma" pitchFamily="34" charset="0"/>
              </a:rPr>
              <a:t> – </a:t>
            </a:r>
            <a:r>
              <a:rPr lang="en-US" sz="1600" dirty="0" smtClean="0">
                <a:cs typeface="Tahoma" pitchFamily="34" charset="0"/>
              </a:rPr>
              <a:t>Social services, Vanessa </a:t>
            </a:r>
            <a:r>
              <a:rPr lang="en-US" sz="1600" dirty="0" err="1">
                <a:cs typeface="Tahoma" pitchFamily="34" charset="0"/>
              </a:rPr>
              <a:t>Kivistö</a:t>
            </a:r>
            <a:r>
              <a:rPr lang="en-US" sz="1600" dirty="0">
                <a:cs typeface="Tahoma" pitchFamily="34" charset="0"/>
              </a:rPr>
              <a:t>- </a:t>
            </a:r>
            <a:r>
              <a:rPr lang="en-US" sz="1600" dirty="0" smtClean="0">
                <a:cs typeface="Tahoma" pitchFamily="34" charset="0"/>
              </a:rPr>
              <a:t>Social Services, Bonnie </a:t>
            </a:r>
            <a:r>
              <a:rPr lang="en-US" sz="1600" dirty="0">
                <a:cs typeface="Tahoma" pitchFamily="34" charset="0"/>
              </a:rPr>
              <a:t>Abernethy – </a:t>
            </a:r>
            <a:r>
              <a:rPr lang="en-US" sz="1600" dirty="0" smtClean="0">
                <a:cs typeface="Tahoma" pitchFamily="34" charset="0"/>
              </a:rPr>
              <a:t>Fashion and business, Hazel </a:t>
            </a:r>
            <a:r>
              <a:rPr lang="en-US" sz="1600" dirty="0" err="1">
                <a:cs typeface="Tahoma" pitchFamily="34" charset="0"/>
              </a:rPr>
              <a:t>Imrie</a:t>
            </a:r>
            <a:r>
              <a:rPr lang="en-US" sz="1600" dirty="0">
                <a:cs typeface="Tahoma" pitchFamily="34" charset="0"/>
              </a:rPr>
              <a:t> – </a:t>
            </a:r>
            <a:r>
              <a:rPr lang="en-US" sz="1600" dirty="0" smtClean="0">
                <a:cs typeface="Tahoma" pitchFamily="34" charset="0"/>
              </a:rPr>
              <a:t>Fashion and business, Lesley </a:t>
            </a:r>
            <a:r>
              <a:rPr lang="en-US" sz="1600" dirty="0" err="1">
                <a:cs typeface="Tahoma" pitchFamily="34" charset="0"/>
              </a:rPr>
              <a:t>Gillon</a:t>
            </a:r>
            <a:r>
              <a:rPr lang="en-US" sz="1600" dirty="0">
                <a:cs typeface="Tahoma" pitchFamily="34" charset="0"/>
              </a:rPr>
              <a:t> – </a:t>
            </a:r>
            <a:r>
              <a:rPr lang="en-US" sz="1600" dirty="0" smtClean="0">
                <a:cs typeface="Tahoma" pitchFamily="34" charset="0"/>
              </a:rPr>
              <a:t>Fashion and business, India </a:t>
            </a:r>
            <a:r>
              <a:rPr lang="en-US" sz="1600" dirty="0" err="1">
                <a:cs typeface="Tahoma" pitchFamily="34" charset="0"/>
              </a:rPr>
              <a:t>Dhami</a:t>
            </a:r>
            <a:r>
              <a:rPr lang="en-US" sz="1600" dirty="0">
                <a:cs typeface="Tahoma" pitchFamily="34" charset="0"/>
              </a:rPr>
              <a:t> – </a:t>
            </a:r>
            <a:r>
              <a:rPr lang="en-US" sz="1600" dirty="0" smtClean="0">
                <a:cs typeface="Tahoma" pitchFamily="34" charset="0"/>
              </a:rPr>
              <a:t>Fashion and business</a:t>
            </a:r>
          </a:p>
          <a:p>
            <a:pPr>
              <a:defRPr/>
            </a:pPr>
            <a:r>
              <a:rPr lang="en-US" sz="1600" dirty="0" smtClean="0">
                <a:cs typeface="Tahoma" pitchFamily="34" charset="0"/>
              </a:rPr>
              <a:t>Links to </a:t>
            </a:r>
            <a:r>
              <a:rPr lang="en-US" sz="1600" dirty="0">
                <a:cs typeface="Tahoma" pitchFamily="34" charset="0"/>
              </a:rPr>
              <a:t>further information</a:t>
            </a:r>
            <a:r>
              <a:rPr lang="en-US" sz="1600" dirty="0" smtClean="0">
                <a:cs typeface="Tahoma" pitchFamily="34" charset="0"/>
              </a:rPr>
              <a:t>: See link below to view video -  </a:t>
            </a:r>
            <a:r>
              <a:rPr lang="en-US" sz="1600" dirty="0">
                <a:cs typeface="Tahoma" pitchFamily="34" charset="0"/>
              </a:rPr>
              <a:t>http://www.youtube.com/watch?v=yGQO6kSd9ik</a:t>
            </a:r>
            <a:endParaRPr lang="en-US" sz="1600" dirty="0" smtClean="0">
              <a:cs typeface="Tahoma" pitchFamily="34" charset="0"/>
            </a:endParaRPr>
          </a:p>
          <a:p>
            <a:pPr>
              <a:defRPr/>
            </a:pPr>
            <a:r>
              <a:rPr lang="en-US" sz="1600" dirty="0" smtClean="0">
                <a:cs typeface="Tahoma" pitchFamily="34" charset="0"/>
              </a:rPr>
              <a:t>Teacher</a:t>
            </a:r>
            <a:r>
              <a:rPr lang="en-US" sz="1600" dirty="0">
                <a:cs typeface="Tahoma" pitchFamily="34" charset="0"/>
              </a:rPr>
              <a:t>: </a:t>
            </a:r>
            <a:r>
              <a:rPr lang="en-US" sz="1600" dirty="0" err="1">
                <a:cs typeface="Tahoma" pitchFamily="34" charset="0"/>
              </a:rPr>
              <a:t>Soile</a:t>
            </a:r>
            <a:r>
              <a:rPr lang="en-US" sz="1600" dirty="0">
                <a:cs typeface="Tahoma" pitchFamily="34" charset="0"/>
              </a:rPr>
              <a:t> </a:t>
            </a:r>
            <a:r>
              <a:rPr lang="en-US" sz="1600" dirty="0" err="1">
                <a:cs typeface="Tahoma" pitchFamily="34" charset="0"/>
              </a:rPr>
              <a:t>Bergström</a:t>
            </a:r>
            <a:r>
              <a:rPr lang="en-US" sz="1600" dirty="0">
                <a:cs typeface="Tahoma" pitchFamily="34" charset="0"/>
              </a:rPr>
              <a:t>, Ulla </a:t>
            </a:r>
            <a:r>
              <a:rPr lang="en-US" sz="1600" dirty="0" err="1" smtClean="0">
                <a:cs typeface="Tahoma" pitchFamily="34" charset="0"/>
              </a:rPr>
              <a:t>Saukkonen</a:t>
            </a:r>
            <a:endParaRPr lang="en-US" sz="1600" dirty="0" smtClean="0">
              <a:cs typeface="Tahoma" pitchFamily="34" charset="0"/>
            </a:endParaRP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4" r="3963" b="22767"/>
          <a:stretch/>
        </p:blipFill>
        <p:spPr bwMode="auto">
          <a:xfrm>
            <a:off x="5724128" y="5013176"/>
            <a:ext cx="3172132" cy="146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88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Learn</a:t>
            </a:r>
            <a:r>
              <a:rPr lang="fi-FI" b="1" dirty="0" smtClean="0">
                <a:cs typeface="Tahoma" pitchFamily="34" charset="0"/>
              </a:rPr>
              <a:t> to </a:t>
            </a:r>
            <a:r>
              <a:rPr lang="fi-FI" b="1" dirty="0" err="1" smtClean="0">
                <a:cs typeface="Tahoma" pitchFamily="34" charset="0"/>
              </a:rPr>
              <a:t>Fail</a:t>
            </a:r>
            <a:r>
              <a:rPr lang="fi-FI" b="1" dirty="0" smtClean="0">
                <a:cs typeface="Tahoma" pitchFamily="34" charset="0"/>
              </a:rPr>
              <a:t> Course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3" y="3617003"/>
            <a:ext cx="4119891" cy="207965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i-FI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fi-FI" sz="12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fi-FI" sz="1200" b="1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</a:t>
            </a:r>
            <a:r>
              <a:rPr lang="fi-FI" sz="12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i-FI" sz="1200" b="1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r>
              <a:rPr lang="fi-FI" sz="1200" b="1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i-FI" sz="1200" b="1" i="1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disciplines</a:t>
            </a:r>
            <a:r>
              <a:rPr lang="fi-FI" sz="1200" i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fi-FI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>
              <a:buNone/>
              <a:defRPr/>
            </a:pPr>
            <a:endParaRPr lang="fi-FI" sz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Erik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Salminen</a:t>
            </a: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–Bachelor of Social Services</a:t>
            </a:r>
            <a:endParaRPr lang="en-US" sz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Ville </a:t>
            </a: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Planting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–Bachelor of Social Services</a:t>
            </a: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Corina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Toudut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–Fashion and Clothing</a:t>
            </a: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Adriana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Carvalho</a:t>
            </a: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–Film and Television</a:t>
            </a: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Sylvia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Saukkonen</a:t>
            </a: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–Occupational Therapy</a:t>
            </a:r>
          </a:p>
          <a:p>
            <a:pPr marL="0" indent="0"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Piia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Kotilainen</a:t>
            </a:r>
            <a:r>
              <a:rPr lang="en-US" sz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–Occupational Therapy</a:t>
            </a:r>
          </a:p>
          <a:p>
            <a:pPr marL="0" indent="0">
              <a:buNone/>
              <a:defRPr/>
            </a:pPr>
            <a:r>
              <a:rPr lang="fi-FI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Ville Määttänen </a:t>
            </a:r>
            <a:r>
              <a:rPr lang="en-US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–Physiotherapy</a:t>
            </a:r>
            <a:endParaRPr lang="fi-FI" sz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4" y="1493345"/>
            <a:ext cx="58367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i-FI" sz="1200" b="1" i="1" dirty="0" err="1">
                <a:cs typeface="Tahoma" pitchFamily="34" charset="0"/>
              </a:rPr>
              <a:t>Your</a:t>
            </a:r>
            <a:r>
              <a:rPr lang="fi-FI" sz="1200" b="1" i="1" dirty="0">
                <a:cs typeface="Tahoma" pitchFamily="34" charset="0"/>
              </a:rPr>
              <a:t> </a:t>
            </a:r>
            <a:r>
              <a:rPr lang="fi-FI" sz="1200" b="1" i="1" dirty="0" err="1" smtClean="0">
                <a:cs typeface="Tahoma" pitchFamily="34" charset="0"/>
              </a:rPr>
              <a:t>challenge</a:t>
            </a:r>
            <a:r>
              <a:rPr lang="fi-FI" sz="1200" dirty="0" smtClean="0">
                <a:cs typeface="Tahoma" pitchFamily="34" charset="0"/>
              </a:rPr>
              <a:t>: How </a:t>
            </a:r>
            <a:r>
              <a:rPr lang="fi-FI" sz="1200" dirty="0" err="1">
                <a:cs typeface="Tahoma" pitchFamily="34" charset="0"/>
              </a:rPr>
              <a:t>can</a:t>
            </a:r>
            <a:r>
              <a:rPr lang="fi-FI" sz="1200" dirty="0">
                <a:cs typeface="Tahoma" pitchFamily="34" charset="0"/>
              </a:rPr>
              <a:t> </a:t>
            </a:r>
            <a:r>
              <a:rPr lang="fi-FI" sz="1200" dirty="0" err="1">
                <a:cs typeface="Tahoma" pitchFamily="34" charset="0"/>
              </a:rPr>
              <a:t>we</a:t>
            </a:r>
            <a:r>
              <a:rPr lang="fi-FI" sz="1200" dirty="0">
                <a:cs typeface="Tahoma" pitchFamily="34" charset="0"/>
              </a:rPr>
              <a:t> </a:t>
            </a:r>
            <a:r>
              <a:rPr lang="fi-FI" sz="1200" dirty="0" err="1">
                <a:cs typeface="Tahoma" pitchFamily="34" charset="0"/>
              </a:rPr>
              <a:t>improve</a:t>
            </a:r>
            <a:r>
              <a:rPr lang="fi-FI" sz="1200" dirty="0">
                <a:cs typeface="Tahoma" pitchFamily="34" charset="0"/>
              </a:rPr>
              <a:t> </a:t>
            </a:r>
            <a:r>
              <a:rPr lang="fi-FI" sz="1200" dirty="0" err="1">
                <a:cs typeface="Tahoma" pitchFamily="34" charset="0"/>
              </a:rPr>
              <a:t>people’s</a:t>
            </a:r>
            <a:r>
              <a:rPr lang="fi-FI" sz="1200" dirty="0">
                <a:cs typeface="Tahoma" pitchFamily="34" charset="0"/>
              </a:rPr>
              <a:t> </a:t>
            </a:r>
            <a:r>
              <a:rPr lang="fi-FI" sz="1200" dirty="0" err="1">
                <a:cs typeface="Tahoma" pitchFamily="34" charset="0"/>
              </a:rPr>
              <a:t>welfare</a:t>
            </a:r>
            <a:r>
              <a:rPr lang="fi-FI" sz="1200" dirty="0" smtClean="0">
                <a:cs typeface="Tahoma" pitchFamily="34" charset="0"/>
              </a:rPr>
              <a:t>?</a:t>
            </a:r>
          </a:p>
          <a:p>
            <a:pPr>
              <a:defRPr/>
            </a:pPr>
            <a:endParaRPr lang="fi-FI" sz="1200" dirty="0">
              <a:cs typeface="Tahoma" pitchFamily="34" charset="0"/>
            </a:endParaRPr>
          </a:p>
          <a:p>
            <a:pPr>
              <a:defRPr/>
            </a:pPr>
            <a:r>
              <a:rPr lang="fi-FI" sz="1200" b="1" i="1" dirty="0" err="1"/>
              <a:t>Result</a:t>
            </a:r>
            <a:r>
              <a:rPr lang="fi-FI" sz="1200" b="1" i="1" dirty="0"/>
              <a:t>: </a:t>
            </a:r>
            <a:r>
              <a:rPr lang="fi-FI" sz="1200" dirty="0" err="1"/>
              <a:t>Learn</a:t>
            </a:r>
            <a:r>
              <a:rPr lang="fi-FI" sz="1200" dirty="0"/>
              <a:t> to </a:t>
            </a:r>
            <a:r>
              <a:rPr lang="fi-FI" sz="1200" dirty="0" err="1"/>
              <a:t>Fail</a:t>
            </a:r>
            <a:r>
              <a:rPr lang="fi-FI" sz="1200" dirty="0"/>
              <a:t> </a:t>
            </a:r>
            <a:r>
              <a:rPr lang="fi-FI" sz="1200" dirty="0" smtClean="0"/>
              <a:t>Course</a:t>
            </a:r>
          </a:p>
          <a:p>
            <a:pPr>
              <a:defRPr/>
            </a:pPr>
            <a:endParaRPr lang="fi-FI" sz="1200" dirty="0"/>
          </a:p>
          <a:p>
            <a:pPr>
              <a:defRPr/>
            </a:pPr>
            <a:r>
              <a:rPr lang="fi-FI" sz="1200" b="1" i="1" dirty="0" err="1"/>
              <a:t>Description</a:t>
            </a:r>
            <a:r>
              <a:rPr lang="fi-FI" sz="1200" dirty="0" smtClean="0"/>
              <a:t>:</a:t>
            </a:r>
          </a:p>
          <a:p>
            <a:pPr>
              <a:defRPr/>
            </a:pPr>
            <a:r>
              <a:rPr lang="fi-FI" sz="1200" dirty="0" err="1" smtClean="0"/>
              <a:t>Making</a:t>
            </a:r>
            <a:r>
              <a:rPr lang="fi-FI" sz="1200" dirty="0" smtClean="0"/>
              <a:t> </a:t>
            </a:r>
            <a:r>
              <a:rPr lang="fi-FI" sz="1200" dirty="0" err="1"/>
              <a:t>people</a:t>
            </a:r>
            <a:r>
              <a:rPr lang="fi-FI" sz="1200" dirty="0"/>
              <a:t> </a:t>
            </a:r>
            <a:r>
              <a:rPr lang="fi-FI" sz="1200" dirty="0" err="1"/>
              <a:t>confident</a:t>
            </a:r>
            <a:r>
              <a:rPr lang="fi-FI" sz="1200" dirty="0"/>
              <a:t> with the idea of </a:t>
            </a:r>
            <a:r>
              <a:rPr lang="fi-FI" sz="1200" dirty="0" err="1"/>
              <a:t>failing</a:t>
            </a:r>
            <a:r>
              <a:rPr lang="fi-FI" sz="1200" dirty="0"/>
              <a:t> </a:t>
            </a:r>
            <a:r>
              <a:rPr lang="fi-FI" sz="1200" dirty="0" err="1"/>
              <a:t>by</a:t>
            </a:r>
            <a:r>
              <a:rPr lang="fi-FI" sz="1200" dirty="0"/>
              <a:t> </a:t>
            </a:r>
            <a:r>
              <a:rPr lang="fi-FI" sz="1200" dirty="0" err="1"/>
              <a:t>showing</a:t>
            </a:r>
            <a:r>
              <a:rPr lang="fi-FI" sz="1200" dirty="0"/>
              <a:t> </a:t>
            </a:r>
            <a:r>
              <a:rPr lang="fi-FI" sz="1200" dirty="0" err="1"/>
              <a:t>them</a:t>
            </a:r>
            <a:r>
              <a:rPr lang="fi-FI" sz="1200" dirty="0"/>
              <a:t> </a:t>
            </a:r>
            <a:r>
              <a:rPr lang="fi-FI" sz="1200" dirty="0" err="1"/>
              <a:t>that</a:t>
            </a:r>
            <a:r>
              <a:rPr lang="fi-FI" sz="1200" dirty="0"/>
              <a:t> is </a:t>
            </a:r>
            <a:r>
              <a:rPr lang="fi-FI" sz="1200" dirty="0" err="1" smtClean="0"/>
              <a:t>normal</a:t>
            </a:r>
            <a:r>
              <a:rPr lang="fi-FI" sz="1200" dirty="0"/>
              <a:t>. </a:t>
            </a:r>
            <a:r>
              <a:rPr lang="fi-FI" sz="1200" dirty="0" err="1" smtClean="0"/>
              <a:t>It</a:t>
            </a:r>
            <a:r>
              <a:rPr lang="fi-FI" sz="1200" dirty="0" smtClean="0"/>
              <a:t> is </a:t>
            </a:r>
            <a:r>
              <a:rPr lang="fi-FI" sz="1200" dirty="0" err="1"/>
              <a:t>important</a:t>
            </a:r>
            <a:r>
              <a:rPr lang="fi-FI" sz="1200" dirty="0"/>
              <a:t> </a:t>
            </a:r>
            <a:r>
              <a:rPr lang="fi-FI" sz="1200" dirty="0" err="1"/>
              <a:t>not</a:t>
            </a:r>
            <a:r>
              <a:rPr lang="fi-FI" sz="1200" dirty="0"/>
              <a:t> to </a:t>
            </a:r>
            <a:r>
              <a:rPr lang="fi-FI" sz="1200" dirty="0" err="1"/>
              <a:t>get</a:t>
            </a:r>
            <a:r>
              <a:rPr lang="fi-FI" sz="1200" dirty="0"/>
              <a:t> </a:t>
            </a:r>
            <a:r>
              <a:rPr lang="fi-FI" sz="1200" dirty="0" err="1"/>
              <a:t>depresive</a:t>
            </a:r>
            <a:r>
              <a:rPr lang="fi-FI" sz="1200" dirty="0"/>
              <a:t> </a:t>
            </a:r>
            <a:r>
              <a:rPr lang="fi-FI" sz="1200" dirty="0" err="1"/>
              <a:t>or</a:t>
            </a:r>
            <a:r>
              <a:rPr lang="fi-FI" sz="1200" dirty="0"/>
              <a:t> </a:t>
            </a:r>
            <a:r>
              <a:rPr lang="fi-FI" sz="1200" dirty="0" err="1"/>
              <a:t>disapointed</a:t>
            </a:r>
            <a:r>
              <a:rPr lang="fi-FI" sz="1200" dirty="0"/>
              <a:t> </a:t>
            </a:r>
            <a:r>
              <a:rPr lang="fi-FI" sz="1200" dirty="0" err="1"/>
              <a:t>when</a:t>
            </a:r>
            <a:r>
              <a:rPr lang="fi-FI" sz="1200" dirty="0"/>
              <a:t> </a:t>
            </a:r>
            <a:r>
              <a:rPr lang="fi-FI" sz="1200" dirty="0" err="1"/>
              <a:t>it</a:t>
            </a:r>
            <a:r>
              <a:rPr lang="fi-FI" sz="1200" dirty="0"/>
              <a:t> </a:t>
            </a:r>
            <a:r>
              <a:rPr lang="fi-FI" sz="1200" dirty="0" err="1"/>
              <a:t>happens</a:t>
            </a:r>
            <a:r>
              <a:rPr lang="fi-FI" sz="1200" dirty="0"/>
              <a:t>, </a:t>
            </a:r>
            <a:r>
              <a:rPr lang="fi-FI" sz="1200" dirty="0" err="1"/>
              <a:t>but</a:t>
            </a:r>
            <a:r>
              <a:rPr lang="fi-FI" sz="1200" dirty="0"/>
              <a:t> to </a:t>
            </a:r>
            <a:r>
              <a:rPr lang="fi-FI" sz="1200" dirty="0" err="1"/>
              <a:t>try</a:t>
            </a:r>
            <a:r>
              <a:rPr lang="fi-FI" sz="1200" dirty="0"/>
              <a:t> </a:t>
            </a:r>
            <a:r>
              <a:rPr lang="fi-FI" sz="1200" dirty="0" err="1"/>
              <a:t>again</a:t>
            </a:r>
            <a:r>
              <a:rPr lang="fi-FI" sz="1200" dirty="0"/>
              <a:t> in </a:t>
            </a:r>
            <a:r>
              <a:rPr lang="fi-FI" sz="1200" dirty="0" err="1"/>
              <a:t>order</a:t>
            </a:r>
            <a:r>
              <a:rPr lang="fi-FI" sz="1200" dirty="0"/>
              <a:t> to </a:t>
            </a:r>
            <a:r>
              <a:rPr lang="fi-FI" sz="1200" dirty="0" err="1"/>
              <a:t>succeed</a:t>
            </a:r>
            <a:r>
              <a:rPr lang="fi-FI" sz="1200" dirty="0"/>
              <a:t>.  </a:t>
            </a:r>
            <a:endParaRPr lang="fi-FI" sz="1200" dirty="0" smtClean="0"/>
          </a:p>
          <a:p>
            <a:pPr>
              <a:defRPr/>
            </a:pPr>
            <a:r>
              <a:rPr lang="fi-FI" sz="1200" i="1" dirty="0" smtClean="0"/>
              <a:t>”the </a:t>
            </a:r>
            <a:r>
              <a:rPr lang="fi-FI" sz="1200" i="1" dirty="0" err="1"/>
              <a:t>first</a:t>
            </a:r>
            <a:r>
              <a:rPr lang="fi-FI" sz="1200" i="1" dirty="0"/>
              <a:t> </a:t>
            </a:r>
            <a:r>
              <a:rPr lang="fi-FI" sz="1200" i="1" dirty="0" err="1"/>
              <a:t>step</a:t>
            </a:r>
            <a:r>
              <a:rPr lang="fi-FI" sz="1200" i="1" dirty="0"/>
              <a:t> to </a:t>
            </a:r>
            <a:r>
              <a:rPr lang="fi-FI" sz="1200" i="1" dirty="0" err="1"/>
              <a:t>succes</a:t>
            </a:r>
            <a:r>
              <a:rPr lang="fi-FI" sz="1200" i="1" dirty="0"/>
              <a:t> is to </a:t>
            </a:r>
            <a:r>
              <a:rPr lang="fi-FI" sz="1200" i="1" dirty="0" err="1"/>
              <a:t>learn</a:t>
            </a:r>
            <a:r>
              <a:rPr lang="fi-FI" sz="1200" i="1" dirty="0"/>
              <a:t> </a:t>
            </a:r>
            <a:r>
              <a:rPr lang="fi-FI" sz="1200" i="1" dirty="0" err="1"/>
              <a:t>how</a:t>
            </a:r>
            <a:r>
              <a:rPr lang="fi-FI" sz="1200" i="1" dirty="0"/>
              <a:t> to </a:t>
            </a:r>
            <a:r>
              <a:rPr lang="fi-FI" sz="1200" i="1" dirty="0" err="1"/>
              <a:t>fail</a:t>
            </a:r>
            <a:r>
              <a:rPr lang="fi-FI" sz="1200" i="1" dirty="0" smtClean="0"/>
              <a:t>”</a:t>
            </a:r>
          </a:p>
          <a:p>
            <a:pPr>
              <a:defRPr/>
            </a:pPr>
            <a:endParaRPr lang="fi-FI" sz="1200" i="1" dirty="0" smtClean="0"/>
          </a:p>
          <a:p>
            <a:pPr marL="0" indent="0">
              <a:buNone/>
              <a:defRPr/>
            </a:pPr>
            <a:r>
              <a:rPr lang="en-US" sz="1200" b="1" i="1" dirty="0" smtClean="0"/>
              <a:t>Work life companion</a:t>
            </a:r>
            <a:r>
              <a:rPr lang="fi-FI" sz="1200" b="1" dirty="0" smtClean="0"/>
              <a:t>/ Company: </a:t>
            </a:r>
            <a:r>
              <a:rPr lang="fi-FI" sz="1200" b="1" dirty="0" err="1" smtClean="0"/>
              <a:t>Societal</a:t>
            </a:r>
            <a:r>
              <a:rPr lang="fi-FI" sz="1200" b="1" dirty="0" smtClean="0"/>
              <a:t> </a:t>
            </a:r>
            <a:r>
              <a:rPr lang="fi-FI" sz="1200" b="1" dirty="0" err="1" smtClean="0"/>
              <a:t>challenge</a:t>
            </a:r>
            <a:endParaRPr lang="en-US" sz="1200" b="1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239930" y="4698381"/>
            <a:ext cx="12567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i-FI" sz="1200" b="1" i="1" dirty="0" smtClean="0">
                <a:cs typeface="Tahoma" pitchFamily="34" charset="0"/>
              </a:rPr>
              <a:t>Teachers:</a:t>
            </a:r>
          </a:p>
          <a:p>
            <a:pPr>
              <a:defRPr/>
            </a:pPr>
            <a:endParaRPr lang="fi-FI" sz="1200" b="1" i="1" dirty="0">
              <a:cs typeface="Tahoma" pitchFamily="34" charset="0"/>
            </a:endParaRPr>
          </a:p>
          <a:p>
            <a:r>
              <a:rPr lang="fi-FI" sz="1200" dirty="0" smtClean="0"/>
              <a:t>Soile </a:t>
            </a:r>
            <a:r>
              <a:rPr lang="fi-FI" sz="1200" dirty="0" err="1" smtClean="0"/>
              <a:t>Bergstrom</a:t>
            </a:r>
            <a:endParaRPr lang="fi-FI" sz="1200" dirty="0" smtClean="0"/>
          </a:p>
          <a:p>
            <a:r>
              <a:rPr lang="fi-FI" sz="1200" dirty="0" smtClean="0"/>
              <a:t>Ulla Saukkonen</a:t>
            </a:r>
            <a:endParaRPr lang="fi-FI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813" y="1772816"/>
            <a:ext cx="1946870" cy="212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Tule Leiki &amp; Liik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810" y="-1"/>
            <a:ext cx="2363190" cy="236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217" y="145948"/>
            <a:ext cx="7772400" cy="533400"/>
          </a:xfrm>
        </p:spPr>
        <p:txBody>
          <a:bodyPr/>
          <a:lstStyle/>
          <a:p>
            <a:r>
              <a:rPr lang="fi-FI" dirty="0"/>
              <a:t>TULE! LEIKI &amp; </a:t>
            </a:r>
            <a:r>
              <a:rPr lang="fi-FI" dirty="0" smtClean="0"/>
              <a:t>LIIKU </a:t>
            </a:r>
            <a:br>
              <a:rPr lang="fi-FI" dirty="0" smtClean="0"/>
            </a:br>
            <a:r>
              <a:rPr lang="fi-FI" dirty="0" smtClean="0"/>
              <a:t>Lapsiperheiden tuki- ja liikuntaelinterveys tietoisuutta edistävä tapahtuma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1864426"/>
            <a:ext cx="8264380" cy="408479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Miten saadaan lisättyä lapsiperheiden tuki- ja liikuntaelinterveyden merkitystä/tietoisuutta?</a:t>
            </a:r>
          </a:p>
          <a:p>
            <a:pPr>
              <a:defRPr/>
            </a:pPr>
            <a:r>
              <a:rPr lang="fi-FI" sz="1800" dirty="0" smtClean="0"/>
              <a:t>Tulokset: Järjestettiin 12.4.2014 tapahtuma lapsiperheille, joissa tarjottiin tietoa vanhemmille tuki- ja liikuntaelinterveydestä sekä temppurata, paljasjalkarata, aistihuone ja laululeikkejä lapsiperheille. Palautteiden perusteella: 138 osallistujaa kävi, perheet olivat erittäin tyytyväisiä tapahtumaan ja järjestelyihin, erityiskiitosta yhteisestä tekemisestä yhdessä lapset vanhempien kanssa! </a:t>
            </a:r>
          </a:p>
          <a:p>
            <a:pPr>
              <a:defRPr/>
            </a:pPr>
            <a:r>
              <a:rPr lang="fi-FI" sz="1800" dirty="0" smtClean="0"/>
              <a:t>Työelämäkumppani: Suomen Tuki- ja liikuntaelinliitto TULE ry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Projektiin osallistui yhteensä 21 opiskelijaa; fysioterapian, osteopatian ja sosionomin tutkinto-ohjelmista.</a:t>
            </a:r>
          </a:p>
          <a:p>
            <a:pPr>
              <a:defRPr/>
            </a:pPr>
            <a:r>
              <a:rPr lang="fi-FI" sz="1800" dirty="0" smtClean="0"/>
              <a:t>4 tiimiä: järjestelytiimi </a:t>
            </a:r>
            <a:r>
              <a:rPr lang="fi-FI" sz="1800" dirty="0"/>
              <a:t>3 henkilöä, liikuntatiimi 7 henkilöä, markkinointitiimi 6 henkilöä ja infotiimi 5 henkilöä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Mirka Peththahandi, 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Yhteyshenkilö: Johanna Kujala, Suomen TULE ry toiminnanohjaaja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35623091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Metropolian Kulttuurin ja hyvinvoinnin Innovaatioprojektit kevät 2014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338" y="2303588"/>
            <a:ext cx="7772400" cy="3948112"/>
          </a:xfrm>
        </p:spPr>
        <p:txBody>
          <a:bodyPr/>
          <a:lstStyle/>
          <a:p>
            <a:pPr marL="0" indent="0" fontAlgn="t">
              <a:buNone/>
            </a:pPr>
            <a:r>
              <a:rPr lang="fi-FI" sz="1600" dirty="0"/>
              <a:t>Kulttuurin ja hyvinvoinnin innovaatioprojekteihin keväällä osallistuvat seuraavat opiskelijaryhmät ja heidän </a:t>
            </a:r>
            <a:r>
              <a:rPr lang="fi-FI" sz="1600" dirty="0" err="1"/>
              <a:t>inno-opettajansa</a:t>
            </a:r>
            <a:r>
              <a:rPr lang="fi-FI" sz="1600" dirty="0"/>
              <a:t> sekä vaihto-opiskelijoita (yht. noin 180 opiskelijaa). Toteutus oli kaksikielinen</a:t>
            </a:r>
            <a:r>
              <a:rPr lang="fi-FI" sz="1600" dirty="0" smtClean="0"/>
              <a:t>.</a:t>
            </a:r>
          </a:p>
          <a:p>
            <a:pPr marL="0" indent="0" fontAlgn="t">
              <a:buNone/>
            </a:pPr>
            <a:endParaRPr lang="fi-FI" sz="1600" dirty="0"/>
          </a:p>
          <a:p>
            <a:pPr fontAlgn="t"/>
            <a:r>
              <a:rPr lang="fi-FI" sz="1600" dirty="0"/>
              <a:t>Fysioterapian opiskelijat, SF12K1, Tiina Karihtala</a:t>
            </a:r>
          </a:p>
          <a:p>
            <a:pPr fontAlgn="t"/>
            <a:r>
              <a:rPr lang="fi-FI" sz="1600" dirty="0"/>
              <a:t>Toimintaterapian </a:t>
            </a:r>
            <a:r>
              <a:rPr lang="fi-FI" sz="1600" dirty="0" smtClean="0"/>
              <a:t>opiskelijat </a:t>
            </a:r>
            <a:r>
              <a:rPr lang="fi-FI" sz="1600" dirty="0"/>
              <a:t>SG12K1, Anne Talvenheimo-Pesu</a:t>
            </a:r>
          </a:p>
          <a:p>
            <a:pPr fontAlgn="t"/>
            <a:r>
              <a:rPr lang="fi-FI" sz="1600" dirty="0"/>
              <a:t>Osteopatian opiskelijat SC11S1, Mirka Peththahandi</a:t>
            </a:r>
          </a:p>
          <a:p>
            <a:pPr fontAlgn="t"/>
            <a:r>
              <a:rPr lang="fi-FI" sz="1600" dirty="0" err="1"/>
              <a:t>Optometrian</a:t>
            </a:r>
            <a:r>
              <a:rPr lang="fi-FI" sz="1600" dirty="0"/>
              <a:t> opiskelijat SO12K1, Kaarina Pirilä</a:t>
            </a:r>
          </a:p>
          <a:p>
            <a:pPr fontAlgn="t"/>
            <a:r>
              <a:rPr lang="fi-FI" sz="1600" dirty="0"/>
              <a:t>Sosiaalialan opiskelijat SS12K1, Ulla Saukkonen ja Soile Bergström</a:t>
            </a:r>
          </a:p>
          <a:p>
            <a:pPr fontAlgn="t"/>
            <a:r>
              <a:rPr lang="fi-FI" sz="1600" dirty="0"/>
              <a:t>Musiikki, Marko Puro </a:t>
            </a:r>
          </a:p>
          <a:p>
            <a:pPr fontAlgn="t"/>
            <a:r>
              <a:rPr lang="fi-FI" sz="1600" dirty="0"/>
              <a:t>Radio &amp; TV, Teija Voudinmäki</a:t>
            </a:r>
          </a:p>
          <a:p>
            <a:pPr fontAlgn="t"/>
            <a:r>
              <a:rPr lang="fi-FI" sz="1600" dirty="0"/>
              <a:t>Radio &amp; TV, Sami Huohvanainen</a:t>
            </a:r>
          </a:p>
          <a:p>
            <a:pPr fontAlgn="t"/>
            <a:r>
              <a:rPr lang="fi-FI" sz="1600" dirty="0"/>
              <a:t>Vaatetus, Sami Huohvanainen</a:t>
            </a:r>
          </a:p>
          <a:p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9699021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Myrskyvaroitus ry. –</a:t>
            </a:r>
            <a:br>
              <a:rPr lang="fi-FI" b="1" dirty="0" smtClean="0">
                <a:cs typeface="Tahoma" pitchFamily="34" charset="0"/>
              </a:rPr>
            </a:br>
            <a:r>
              <a:rPr lang="fi-FI" b="1" dirty="0" err="1" smtClean="0">
                <a:cs typeface="Tahoma" pitchFamily="34" charset="0"/>
              </a:rPr>
              <a:t>Some-kampanja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004" y="2001106"/>
            <a:ext cx="7772400" cy="4781177"/>
          </a:xfrm>
        </p:spPr>
        <p:txBody>
          <a:bodyPr/>
          <a:lstStyle/>
          <a:p>
            <a:pPr>
              <a:defRPr/>
            </a:pPr>
            <a:r>
              <a:rPr lang="fi-FI" sz="1200" dirty="0" smtClean="0">
                <a:cs typeface="Tahoma" pitchFamily="34" charset="0"/>
              </a:rPr>
              <a:t>Työelämän haaste: ratkaisuja, jolla levitetään tietoisuutta ilmastonmuutoksen vaikutuksista. Yhteistyökumppani antoi hyvän verkoston mm. näyttelijöitä tätä tarkoitusta varten</a:t>
            </a:r>
          </a:p>
          <a:p>
            <a:pPr>
              <a:defRPr/>
            </a:pPr>
            <a:r>
              <a:rPr lang="fi-FI" sz="1200" dirty="0" smtClean="0"/>
              <a:t>Tulokset: ryhmä kehitti hyvän </a:t>
            </a:r>
            <a:r>
              <a:rPr lang="fi-FI" sz="1200" dirty="0" err="1" smtClean="0"/>
              <a:t>some-strategian</a:t>
            </a:r>
            <a:r>
              <a:rPr lang="fi-FI" sz="1200" dirty="0" smtClean="0"/>
              <a:t> ja siihen soveltuvia teksti- ja videosisältöjä</a:t>
            </a:r>
          </a:p>
          <a:p>
            <a:pPr>
              <a:defRPr/>
            </a:pPr>
            <a:r>
              <a:rPr lang="fi-FI" sz="1200" dirty="0" smtClean="0"/>
              <a:t>Tilaaja/yhteistyökumppani: Myrskyvaroitus ry.</a:t>
            </a:r>
            <a:endParaRPr lang="fi-FI" sz="1200" dirty="0"/>
          </a:p>
          <a:p>
            <a:r>
              <a:rPr lang="fi-FI" sz="1200" dirty="0" smtClean="0"/>
              <a:t>Opiskelijat </a:t>
            </a:r>
          </a:p>
          <a:p>
            <a:pPr lvl="1"/>
            <a:r>
              <a:rPr lang="fi-FI" sz="1200" b="1" dirty="0" smtClean="0"/>
              <a:t>Projektipäällikkö Emmi </a:t>
            </a:r>
            <a:r>
              <a:rPr lang="fi-FI" sz="1200" b="1" dirty="0"/>
              <a:t>Kaasalainen, osteopatia</a:t>
            </a:r>
          </a:p>
          <a:p>
            <a:pPr lvl="1"/>
            <a:r>
              <a:rPr lang="fi-FI" sz="1200" dirty="0" smtClean="0"/>
              <a:t>Matti </a:t>
            </a:r>
            <a:r>
              <a:rPr lang="fi-FI" sz="1200" dirty="0"/>
              <a:t>Hämäläinen, optometria </a:t>
            </a:r>
            <a:endParaRPr lang="fi-FI" sz="1200" dirty="0" smtClean="0"/>
          </a:p>
          <a:p>
            <a:pPr lvl="1"/>
            <a:r>
              <a:rPr lang="fi-FI" sz="1200" dirty="0" smtClean="0"/>
              <a:t>Lauri </a:t>
            </a:r>
            <a:r>
              <a:rPr lang="fi-FI" sz="1200" dirty="0"/>
              <a:t>Rikkonen, optometria</a:t>
            </a:r>
          </a:p>
          <a:p>
            <a:pPr lvl="1"/>
            <a:r>
              <a:rPr lang="fi-FI" sz="1200" dirty="0"/>
              <a:t>Liisa Heinonen, optometria</a:t>
            </a:r>
          </a:p>
          <a:p>
            <a:pPr lvl="1"/>
            <a:r>
              <a:rPr lang="fi-FI" sz="1200" dirty="0"/>
              <a:t>Henriikka Häkkilä, musiikki </a:t>
            </a:r>
            <a:r>
              <a:rPr lang="fi-FI" sz="1200" dirty="0" smtClean="0"/>
              <a:t>(6op)</a:t>
            </a:r>
          </a:p>
          <a:p>
            <a:pPr lvl="1"/>
            <a:r>
              <a:rPr lang="fi-FI" sz="1200" dirty="0" smtClean="0"/>
              <a:t>Laura-Leena </a:t>
            </a:r>
            <a:r>
              <a:rPr lang="fi-FI" sz="1200" dirty="0" err="1"/>
              <a:t>Pauni</a:t>
            </a:r>
            <a:r>
              <a:rPr lang="fi-FI" sz="1200" dirty="0"/>
              <a:t>, Musiikki, </a:t>
            </a:r>
            <a:r>
              <a:rPr lang="fi-FI" sz="1200" dirty="0" smtClean="0"/>
              <a:t>(2+2 </a:t>
            </a:r>
            <a:r>
              <a:rPr lang="fi-FI" sz="1200" dirty="0"/>
              <a:t>op</a:t>
            </a:r>
            <a:r>
              <a:rPr lang="fi-FI" sz="1200" dirty="0" smtClean="0"/>
              <a:t>.)</a:t>
            </a:r>
            <a:endParaRPr lang="fi-FI" sz="1200" dirty="0"/>
          </a:p>
          <a:p>
            <a:pPr lvl="1"/>
            <a:r>
              <a:rPr lang="fi-FI" sz="1200" dirty="0"/>
              <a:t>Kati Kärki, sosionomi</a:t>
            </a:r>
          </a:p>
          <a:p>
            <a:pPr lvl="1"/>
            <a:r>
              <a:rPr lang="fi-FI" sz="1200" i="1" dirty="0"/>
              <a:t>Katri Haapala, sosionomi</a:t>
            </a:r>
            <a:endParaRPr lang="fi-FI" sz="1200" dirty="0"/>
          </a:p>
          <a:p>
            <a:r>
              <a:rPr lang="fi-FI" sz="1200" dirty="0" smtClean="0">
                <a:cs typeface="Tahoma" pitchFamily="34" charset="0"/>
              </a:rPr>
              <a:t>Linkki/ Linkit lisätietoihin tai </a:t>
            </a:r>
            <a:r>
              <a:rPr lang="fi-FI" sz="1200" dirty="0">
                <a:cs typeface="Tahoma" pitchFamily="34" charset="0"/>
              </a:rPr>
              <a:t>raportteihin</a:t>
            </a:r>
            <a:r>
              <a:rPr lang="fi-FI" sz="1200" dirty="0" smtClean="0">
                <a:cs typeface="Tahoma" pitchFamily="34" charset="0"/>
              </a:rPr>
              <a:t>: </a:t>
            </a:r>
            <a:r>
              <a:rPr lang="fi-FI" sz="1200" dirty="0" smtClean="0">
                <a:cs typeface="Tahoma" pitchFamily="34" charset="0"/>
                <a:hlinkClick r:id="rId5"/>
              </a:rPr>
              <a:t>https</a:t>
            </a:r>
            <a:r>
              <a:rPr lang="fi-FI" sz="1200" dirty="0">
                <a:cs typeface="Tahoma" pitchFamily="34" charset="0"/>
                <a:hlinkClick r:id="rId5"/>
              </a:rPr>
              <a:t>://</a:t>
            </a:r>
            <a:r>
              <a:rPr lang="fi-FI" sz="1200" dirty="0" smtClean="0">
                <a:cs typeface="Tahoma" pitchFamily="34" charset="0"/>
                <a:hlinkClick r:id="rId5"/>
              </a:rPr>
              <a:t>www.facebook.com/myrskyvaroitus?fref=ts</a:t>
            </a:r>
            <a:r>
              <a:rPr lang="fi-FI" sz="1200" dirty="0" smtClean="0">
                <a:cs typeface="Tahoma" pitchFamily="34" charset="0"/>
              </a:rPr>
              <a:t> (sisältö alkaa päivittyä kesäkuussa 2014)</a:t>
            </a:r>
          </a:p>
          <a:p>
            <a:pPr>
              <a:defRPr/>
            </a:pPr>
            <a:r>
              <a:rPr lang="fi-FI" sz="1200" dirty="0" smtClean="0">
                <a:cs typeface="Tahoma" pitchFamily="34" charset="0"/>
              </a:rPr>
              <a:t>Ohjaava opettaja: lehtori Sami </a:t>
            </a:r>
            <a:r>
              <a:rPr lang="fi-FI" sz="1200" dirty="0" err="1" smtClean="0">
                <a:cs typeface="Tahoma" pitchFamily="34" charset="0"/>
              </a:rPr>
              <a:t>Huohvanainen</a:t>
            </a:r>
            <a:r>
              <a:rPr lang="fi-FI" sz="1200" dirty="0" smtClean="0">
                <a:cs typeface="Tahoma" pitchFamily="34" charset="0"/>
              </a:rPr>
              <a:t>, Mediasovellukset ja viestintä</a:t>
            </a:r>
          </a:p>
          <a:p>
            <a:pPr>
              <a:defRPr/>
            </a:pPr>
            <a:r>
              <a:rPr lang="fi-FI" sz="1200" dirty="0" smtClean="0">
                <a:cs typeface="Tahoma" pitchFamily="34" charset="0"/>
              </a:rPr>
              <a:t>Yhteyshenkilö lisätietoja varten: rehtori Raimo Päiväläinen (@</a:t>
            </a:r>
            <a:r>
              <a:rPr lang="fi-FI" sz="1200" dirty="0" err="1" smtClean="0">
                <a:cs typeface="Tahoma" pitchFamily="34" charset="0"/>
              </a:rPr>
              <a:t>kmo.fi</a:t>
            </a:r>
            <a:r>
              <a:rPr lang="fi-FI" sz="1200" dirty="0" smtClean="0">
                <a:cs typeface="Tahoma" pitchFamily="34" charset="0"/>
              </a:rPr>
              <a:t>)</a:t>
            </a:r>
            <a:endParaRPr lang="fi-FI" sz="12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26427503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30" y="229075"/>
            <a:ext cx="7772400" cy="533400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Icehearts tyttötyön kehittäminen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983" y="1012819"/>
            <a:ext cx="8311881" cy="5174225"/>
          </a:xfrm>
        </p:spPr>
        <p:txBody>
          <a:bodyPr/>
          <a:lstStyle/>
          <a:p>
            <a:pPr marL="0" indent="0">
              <a:buNone/>
            </a:pPr>
            <a:r>
              <a:rPr lang="fi-FI" sz="1600" b="1" dirty="0" smtClean="0">
                <a:cs typeface="Tahoma" pitchFamily="34" charset="0"/>
              </a:rPr>
              <a:t>Työelämän haaste: </a:t>
            </a:r>
          </a:p>
          <a:p>
            <a:pPr marL="0" indent="0">
              <a:buNone/>
            </a:pPr>
            <a:r>
              <a:rPr lang="fi-FI" sz="1600" i="1" dirty="0" smtClean="0"/>
              <a:t>"</a:t>
            </a:r>
            <a:r>
              <a:rPr lang="fi-FI" sz="1600" i="1" dirty="0"/>
              <a:t>Kuinka minimoida nuorten </a:t>
            </a:r>
            <a:r>
              <a:rPr lang="fi-FI" sz="1600" i="1" dirty="0" smtClean="0"/>
              <a:t>tyttöjen syrjäy-</a:t>
            </a:r>
            <a:br>
              <a:rPr lang="fi-FI" sz="1600" i="1" dirty="0" smtClean="0"/>
            </a:br>
            <a:r>
              <a:rPr lang="fi-FI" sz="1600" i="1" dirty="0" smtClean="0"/>
              <a:t>tyminen varhaisella puuttumisella </a:t>
            </a:r>
            <a:r>
              <a:rPr lang="fi-FI" sz="1600" i="1" dirty="0"/>
              <a:t>ja </a:t>
            </a:r>
            <a:r>
              <a:rPr lang="fi-FI" sz="1600" i="1" dirty="0" smtClean="0"/>
              <a:t>pitkä-</a:t>
            </a:r>
            <a:br>
              <a:rPr lang="fi-FI" sz="1600" i="1" dirty="0" smtClean="0"/>
            </a:br>
            <a:r>
              <a:rPr lang="fi-FI" sz="1600" i="1" dirty="0" smtClean="0"/>
              <a:t>kestoisella kasvun  tukemisella</a:t>
            </a:r>
            <a:r>
              <a:rPr lang="fi-FI" sz="1600" i="1" dirty="0"/>
              <a:t>?"</a:t>
            </a:r>
          </a:p>
          <a:p>
            <a:pPr marL="0" indent="0">
              <a:buNone/>
              <a:defRPr/>
            </a:pPr>
            <a:endParaRPr lang="fi-FI" sz="1800" dirty="0" smtClean="0"/>
          </a:p>
          <a:p>
            <a:pPr marL="0" indent="0">
              <a:buNone/>
              <a:defRPr/>
            </a:pPr>
            <a:r>
              <a:rPr lang="fi-FI" sz="1600" b="1" dirty="0" smtClean="0"/>
              <a:t>Tulokset: </a:t>
            </a:r>
            <a:r>
              <a:rPr lang="fi-FI" sz="1600" dirty="0" smtClean="0"/>
              <a:t/>
            </a:r>
            <a:br>
              <a:rPr lang="fi-FI" sz="1600" dirty="0" smtClean="0"/>
            </a:br>
            <a:r>
              <a:rPr lang="fi-FI" sz="1600" dirty="0" smtClean="0"/>
              <a:t>- valokuvaus ja videointi positiivista minäkuvaa ja itsetuntoa vahvistamassa </a:t>
            </a:r>
            <a:br>
              <a:rPr lang="fi-FI" sz="1600" dirty="0" smtClean="0"/>
            </a:br>
            <a:r>
              <a:rPr lang="fi-FI" sz="1600" dirty="0" smtClean="0"/>
              <a:t>- kysely perheille ja perheteematyöskentely tyttöjen kanssa</a:t>
            </a:r>
            <a:br>
              <a:rPr lang="fi-FI" sz="1600" dirty="0" smtClean="0"/>
            </a:br>
            <a:r>
              <a:rPr lang="fi-FI" sz="1600" dirty="0" smtClean="0"/>
              <a:t>- onnistumisen kokemuksia ja ryhmätyöskentelyä liikunnan keinoin</a:t>
            </a:r>
            <a:br>
              <a:rPr lang="fi-FI" sz="1600" dirty="0" smtClean="0"/>
            </a:br>
            <a:r>
              <a:rPr lang="fi-FI" sz="1600" dirty="0" smtClean="0"/>
              <a:t>- toimintapaketti kesäleirille ja iltapäivätoimintaan</a:t>
            </a:r>
          </a:p>
          <a:p>
            <a:pPr marL="0" indent="0">
              <a:buNone/>
              <a:defRPr/>
            </a:pPr>
            <a:endParaRPr lang="fi-FI" sz="1400" dirty="0" smtClean="0"/>
          </a:p>
          <a:p>
            <a:pPr marL="0" indent="0">
              <a:buNone/>
              <a:defRPr/>
            </a:pPr>
            <a:r>
              <a:rPr lang="fi-FI" sz="1400" dirty="0" smtClean="0"/>
              <a:t>Opiskelijat: </a:t>
            </a:r>
            <a:r>
              <a:rPr lang="fi-FI" sz="1400" dirty="0"/>
              <a:t>Senna </a:t>
            </a:r>
            <a:r>
              <a:rPr lang="fi-FI" sz="1400" dirty="0" smtClean="0"/>
              <a:t>Rantio (sos), </a:t>
            </a:r>
            <a:r>
              <a:rPr lang="fi-FI" sz="1400" dirty="0"/>
              <a:t>Mari </a:t>
            </a:r>
            <a:r>
              <a:rPr lang="fi-FI" sz="1400" dirty="0" smtClean="0"/>
              <a:t>Toivonen (opt), </a:t>
            </a:r>
            <a:r>
              <a:rPr lang="fi-FI" sz="1400" dirty="0"/>
              <a:t>Saara </a:t>
            </a:r>
            <a:r>
              <a:rPr lang="fi-FI" sz="1400" dirty="0" smtClean="0"/>
              <a:t>Soppi (sos), </a:t>
            </a:r>
            <a:r>
              <a:rPr lang="fi-FI" sz="1400" dirty="0"/>
              <a:t>Kaisa </a:t>
            </a:r>
            <a:r>
              <a:rPr lang="fi-FI" sz="1400" dirty="0" smtClean="0"/>
              <a:t>Porra (ft), </a:t>
            </a:r>
            <a:r>
              <a:rPr lang="fi-FI" sz="1400" dirty="0"/>
              <a:t>Satu </a:t>
            </a:r>
            <a:r>
              <a:rPr lang="fi-FI" sz="1400" dirty="0" smtClean="0"/>
              <a:t>Lundström (sos), </a:t>
            </a:r>
            <a:r>
              <a:rPr lang="fi-FI" sz="1400" dirty="0"/>
              <a:t>Sinikka </a:t>
            </a:r>
            <a:r>
              <a:rPr lang="fi-FI" sz="1400" dirty="0" smtClean="0"/>
              <a:t>Tiainen (ost), </a:t>
            </a:r>
            <a:r>
              <a:rPr lang="fi-FI" sz="1400" dirty="0"/>
              <a:t>Hanna </a:t>
            </a:r>
            <a:r>
              <a:rPr lang="fi-FI" sz="1400" dirty="0" smtClean="0"/>
              <a:t>Majanmaa (sos), </a:t>
            </a:r>
            <a:r>
              <a:rPr lang="fi-FI" sz="1400" dirty="0"/>
              <a:t>Ilona </a:t>
            </a:r>
            <a:r>
              <a:rPr lang="fi-FI" sz="1400" dirty="0" smtClean="0"/>
              <a:t>Korimäki (tt), </a:t>
            </a:r>
            <a:r>
              <a:rPr lang="fi-FI" sz="1400" dirty="0"/>
              <a:t>Tytti </a:t>
            </a:r>
            <a:r>
              <a:rPr lang="fi-FI" sz="1400" dirty="0" smtClean="0"/>
              <a:t>Cederberg (opt),  </a:t>
            </a:r>
            <a:r>
              <a:rPr lang="fi-FI" sz="1400" dirty="0"/>
              <a:t>Eveliina </a:t>
            </a:r>
            <a:r>
              <a:rPr lang="fi-FI" sz="1400" dirty="0" smtClean="0"/>
              <a:t>Julin (opt), </a:t>
            </a:r>
            <a:r>
              <a:rPr lang="fi-FI" sz="1400" dirty="0"/>
              <a:t>Jonna </a:t>
            </a:r>
            <a:r>
              <a:rPr lang="fi-FI" sz="1400" dirty="0" smtClean="0"/>
              <a:t>Uusitalo (sos), </a:t>
            </a:r>
            <a:r>
              <a:rPr lang="fi-FI" sz="1400" dirty="0"/>
              <a:t>Tuulia Tähkälä (ft),  Anna-Leena </a:t>
            </a:r>
            <a:r>
              <a:rPr lang="fi-FI" sz="1400" dirty="0" smtClean="0"/>
              <a:t>Vuori (tt),  </a:t>
            </a:r>
            <a:r>
              <a:rPr lang="fi-FI" sz="1400" dirty="0"/>
              <a:t>Jenni </a:t>
            </a:r>
            <a:r>
              <a:rPr lang="fi-FI" sz="1400" dirty="0" smtClean="0"/>
              <a:t>Yliriesto (sos),  </a:t>
            </a:r>
            <a:r>
              <a:rPr lang="fi-FI" sz="1400" dirty="0"/>
              <a:t>Anni </a:t>
            </a:r>
            <a:r>
              <a:rPr lang="fi-FI" sz="1400" dirty="0" smtClean="0"/>
              <a:t>Paso (tt),  </a:t>
            </a:r>
            <a:r>
              <a:rPr lang="fi-FI" sz="1400" dirty="0"/>
              <a:t>Kaarle Kaurinkoski (ft),  Nadja </a:t>
            </a:r>
            <a:r>
              <a:rPr lang="fi-FI" sz="1400" dirty="0" smtClean="0"/>
              <a:t>Lumitsalo (tt)</a:t>
            </a:r>
            <a:endParaRPr lang="fi-FI" sz="1400" dirty="0"/>
          </a:p>
          <a:p>
            <a:pPr marL="0" indent="0">
              <a:buNone/>
              <a:defRPr/>
            </a:pPr>
            <a:endParaRPr lang="fi-FI" sz="1400" dirty="0" smtClean="0"/>
          </a:p>
          <a:p>
            <a:pPr marL="0" indent="0">
              <a:buNone/>
              <a:defRPr/>
            </a:pPr>
            <a:r>
              <a:rPr lang="fi-FI" sz="1400" dirty="0" smtClean="0"/>
              <a:t>Työelämäkumppani: Icehearts </a:t>
            </a:r>
            <a:r>
              <a:rPr lang="fi-FI" sz="1400" dirty="0"/>
              <a:t>tyttötyö / kasvattaja Nelli </a:t>
            </a:r>
            <a:r>
              <a:rPr lang="fi-FI" sz="1400" dirty="0" smtClean="0"/>
              <a:t>Niemelä</a:t>
            </a:r>
            <a:br>
              <a:rPr lang="fi-FI" sz="1400" dirty="0" smtClean="0"/>
            </a:br>
            <a:r>
              <a:rPr lang="fi-FI" sz="1400" dirty="0">
                <a:cs typeface="Tahoma" pitchFamily="34" charset="0"/>
              </a:rPr>
              <a:t>Ohjaavat opettajat: Tiina Karihtala ja Tuija Jokinen</a:t>
            </a:r>
          </a:p>
          <a:p>
            <a:pPr marL="0" indent="0">
              <a:buNone/>
              <a:defRPr/>
            </a:pPr>
            <a:r>
              <a:rPr lang="fi-FI" sz="1400" dirty="0">
                <a:cs typeface="Tahoma" pitchFamily="34" charset="0"/>
              </a:rPr>
              <a:t>Lisätietoja: </a:t>
            </a:r>
            <a:r>
              <a:rPr lang="fi-FI" sz="1400" dirty="0" smtClean="0">
                <a:cs typeface="Tahoma" pitchFamily="34" charset="0"/>
                <a:hlinkClick r:id="rId3"/>
              </a:rPr>
              <a:t>tiina.karihtala@metropolia.fi</a:t>
            </a:r>
            <a:endParaRPr lang="fi-FI" sz="1400" dirty="0" smtClean="0">
              <a:cs typeface="Tahoma" pitchFamily="34" charset="0"/>
            </a:endParaRPr>
          </a:p>
          <a:p>
            <a:pPr marL="0" indent="0">
              <a:buNone/>
              <a:defRPr/>
            </a:pPr>
            <a:endParaRPr lang="fi-FI" sz="1600" dirty="0">
              <a:cs typeface="Tahoma" pitchFamily="34" charset="0"/>
            </a:endParaRPr>
          </a:p>
          <a:p>
            <a:pPr marL="0" indent="0">
              <a:buNone/>
              <a:defRPr/>
            </a:pPr>
            <a:endParaRPr lang="fi-FI" sz="1600" dirty="0"/>
          </a:p>
          <a:p>
            <a:pPr marL="0" indent="0">
              <a:buNone/>
              <a:defRPr/>
            </a:pPr>
            <a:endParaRPr lang="fi-FI" sz="1800" dirty="0"/>
          </a:p>
          <a:p>
            <a:pPr marL="0" indent="0">
              <a:buNone/>
              <a:defRPr/>
            </a:pPr>
            <a:endParaRPr lang="fi-FI" sz="1800" dirty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424" y="108104"/>
            <a:ext cx="2802576" cy="202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88280" y="2137962"/>
            <a:ext cx="2695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i="1" dirty="0" smtClean="0"/>
              <a:t>www.icehearts.fi</a:t>
            </a:r>
            <a:endParaRPr lang="fi-FI" sz="2000" i="1" dirty="0"/>
          </a:p>
        </p:txBody>
      </p:sp>
    </p:spTree>
    <p:extLst>
      <p:ext uri="{BB962C8B-B14F-4D97-AF65-F5344CB8AC3E}">
        <p14:creationId xmlns:p14="http://schemas.microsoft.com/office/powerpoint/2010/main" val="25936867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Yksi yhteinen </a:t>
            </a:r>
            <a:r>
              <a:rPr lang="fi-FI" dirty="0" err="1" smtClean="0"/>
              <a:t>Positia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altLang="fi-FI" sz="2000" dirty="0" smtClean="0"/>
              <a:t>Haaste: Kehittäkää Metropolian kampukselle </a:t>
            </a:r>
            <a:r>
              <a:rPr lang="fi-FI" altLang="fi-FI" sz="2000" dirty="0"/>
              <a:t>yksi yhteinen hyvinvointiklinikka (</a:t>
            </a:r>
            <a:r>
              <a:rPr lang="fi-FI" altLang="fi-FI" sz="2000" dirty="0" err="1"/>
              <a:t>Positia</a:t>
            </a:r>
            <a:r>
              <a:rPr lang="fi-FI" altLang="fi-FI" sz="2000" dirty="0"/>
              <a:t>), jossa sosiaali- ja terveysalan opiskelijat pystyvät suorittamaan </a:t>
            </a:r>
            <a:r>
              <a:rPr lang="fi-FI" altLang="fi-FI" sz="2000" dirty="0" err="1"/>
              <a:t>moniammatillista</a:t>
            </a:r>
            <a:r>
              <a:rPr lang="fi-FI" altLang="fi-FI" sz="2000" dirty="0"/>
              <a:t> käytännön harjoittelua ja kehittämään ammatillista osaamistaan. </a:t>
            </a:r>
            <a:endParaRPr lang="fi-FI" altLang="fi-FI" sz="2000" dirty="0" smtClean="0"/>
          </a:p>
          <a:p>
            <a:r>
              <a:rPr lang="fi-FI" altLang="fi-FI" sz="2000" dirty="0" err="1" smtClean="0"/>
              <a:t>TulosSuunnittelimme</a:t>
            </a:r>
            <a:r>
              <a:rPr lang="fi-FI" altLang="fi-FI" sz="2000" dirty="0" smtClean="0"/>
              <a:t> </a:t>
            </a:r>
            <a:r>
              <a:rPr lang="fi-FI" altLang="fi-FI" sz="2000" dirty="0"/>
              <a:t>Myllypuron kampuksen pohjapiirroksen ja </a:t>
            </a:r>
            <a:r>
              <a:rPr lang="fi-FI" altLang="fi-FI" sz="2000" dirty="0" err="1"/>
              <a:t>Positian</a:t>
            </a:r>
            <a:r>
              <a:rPr lang="fi-FI" altLang="fi-FI" sz="2000" dirty="0"/>
              <a:t> toimintaan liittyvän kyselyn pohjalta </a:t>
            </a:r>
            <a:r>
              <a:rPr lang="fi-FI" altLang="fi-FI" sz="2000" dirty="0" err="1"/>
              <a:t>Positian</a:t>
            </a:r>
            <a:r>
              <a:rPr lang="fi-FI" altLang="fi-FI" sz="2000" dirty="0"/>
              <a:t> uuden mahdollisen rakenteen ja </a:t>
            </a:r>
            <a:r>
              <a:rPr lang="fi-FI" altLang="fi-FI" sz="2000" dirty="0" smtClean="0"/>
              <a:t>toimintamallin.</a:t>
            </a:r>
          </a:p>
          <a:p>
            <a:r>
              <a:rPr lang="fi-FI" altLang="fi-FI" sz="2000" dirty="0" smtClean="0"/>
              <a:t>Jenni </a:t>
            </a:r>
            <a:r>
              <a:rPr lang="fi-FI" altLang="fi-FI" sz="2000" dirty="0"/>
              <a:t>Itkonen SO12K1, Elina Jantunen SS12K1,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000" dirty="0"/>
              <a:t>Kaisa Karimies SO12K1 ja Henri Ulmanen </a:t>
            </a:r>
            <a:r>
              <a:rPr lang="fi-FI" altLang="fi-FI" sz="2000" dirty="0" smtClean="0"/>
              <a:t>SC11S1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000" dirty="0" smtClean="0"/>
              <a:t>Ohjaaja: Kaarina Pirilä</a:t>
            </a:r>
            <a:endParaRPr lang="fi-FI" altLang="fi-FI" sz="2000" dirty="0"/>
          </a:p>
          <a:p>
            <a:endParaRPr lang="fi-FI" sz="20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8" descr="pohjapiirro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450" y="205369"/>
            <a:ext cx="1323833" cy="104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789377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Sisältömarkkinointia sekä palvelupaketteja </a:t>
            </a:r>
            <a:r>
              <a:rPr lang="fi-FI" b="1" dirty="0" err="1" smtClean="0">
                <a:cs typeface="Tahoma" pitchFamily="34" charset="0"/>
              </a:rPr>
              <a:t>Kaisankodille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8526912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Uusien asiakkaiden tavoittaminen </a:t>
            </a:r>
            <a:r>
              <a:rPr lang="fi-FI" sz="1800" dirty="0" err="1" smtClean="0">
                <a:cs typeface="Tahoma" pitchFamily="34" charset="0"/>
              </a:rPr>
              <a:t>somen</a:t>
            </a:r>
            <a:r>
              <a:rPr lang="fi-FI" sz="1800" dirty="0" smtClean="0">
                <a:cs typeface="Tahoma" pitchFamily="34" charset="0"/>
              </a:rPr>
              <a:t> kautta</a:t>
            </a:r>
          </a:p>
          <a:p>
            <a:pPr>
              <a:defRPr/>
            </a:pPr>
            <a:r>
              <a:rPr lang="fi-FI" sz="1800" dirty="0" smtClean="0"/>
              <a:t>Tulokset: Tuotimme </a:t>
            </a:r>
            <a:r>
              <a:rPr lang="fi-FI" sz="1800" dirty="0" err="1" smtClean="0"/>
              <a:t>Kaisankodille</a:t>
            </a:r>
            <a:r>
              <a:rPr lang="fi-FI" sz="1800" dirty="0" smtClean="0"/>
              <a:t> muutamia artikkeleita aihepiireistä kuten luonto, käsityöt &amp; kulttuuri, ruoka sekä liikunta. Projektiin toteutettiin myös </a:t>
            </a:r>
            <a:r>
              <a:rPr lang="fi-FI" sz="1800" dirty="0" smtClean="0"/>
              <a:t>kolme valmiiksi asti tuotteistettua musiikkipalvelupakettia</a:t>
            </a:r>
            <a:r>
              <a:rPr lang="fi-FI" sz="1800" dirty="0" smtClean="0"/>
              <a:t>. </a:t>
            </a:r>
          </a:p>
          <a:p>
            <a:pPr>
              <a:defRPr/>
            </a:pPr>
            <a:r>
              <a:rPr lang="fi-FI" sz="1800" dirty="0" smtClean="0"/>
              <a:t>Kartanokylpylä </a:t>
            </a:r>
            <a:r>
              <a:rPr lang="fi-FI" sz="1800" dirty="0" err="1" smtClean="0"/>
              <a:t>Kaisankoti</a:t>
            </a:r>
            <a:r>
              <a:rPr lang="fi-FI" sz="1800" dirty="0" smtClean="0"/>
              <a:t> tilaajana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Rakennusinsinööriopiskelijat (5), </a:t>
            </a:r>
            <a:r>
              <a:rPr lang="fi-FI" sz="1800" dirty="0" err="1" smtClean="0">
                <a:cs typeface="Tahoma" pitchFamily="34" charset="0"/>
              </a:rPr>
              <a:t>merkonomitopiskelijat</a:t>
            </a:r>
            <a:r>
              <a:rPr lang="fi-FI" sz="1800" dirty="0" smtClean="0">
                <a:cs typeface="Tahoma" pitchFamily="34" charset="0"/>
              </a:rPr>
              <a:t> (2), </a:t>
            </a:r>
            <a:r>
              <a:rPr lang="fi-FI" sz="1800" dirty="0">
                <a:cs typeface="Tahoma" pitchFamily="34" charset="0"/>
              </a:rPr>
              <a:t>m</a:t>
            </a:r>
            <a:r>
              <a:rPr lang="fi-FI" sz="1800" dirty="0" smtClean="0">
                <a:cs typeface="Tahoma" pitchFamily="34" charset="0"/>
              </a:rPr>
              <a:t>edia-assistentti- sekä Musiikkipedagogiopiskelija.  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  <a:hlinkClick r:id="rId3"/>
              </a:rPr>
              <a:t>http://www.kaisankoti.fi/</a:t>
            </a:r>
            <a:r>
              <a:rPr lang="fi-FI" sz="1800" dirty="0" smtClean="0">
                <a:cs typeface="Tahoma" pitchFamily="34" charset="0"/>
              </a:rPr>
              <a:t> &amp; </a:t>
            </a:r>
            <a:r>
              <a:rPr lang="fi-FI" sz="1800" dirty="0" err="1" smtClean="0">
                <a:cs typeface="Tahoma" pitchFamily="34" charset="0"/>
              </a:rPr>
              <a:t>http://kaisankoti.wordpress.com</a:t>
            </a:r>
            <a:r>
              <a:rPr lang="fi-FI" sz="1800" dirty="0" smtClean="0">
                <a:cs typeface="Tahoma" pitchFamily="34" charset="0"/>
              </a:rPr>
              <a:t>/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Ohjaaja: Mimmi Heiniö (</a:t>
            </a:r>
            <a:r>
              <a:rPr lang="fi-FI" sz="1800" dirty="0" err="1" smtClean="0">
                <a:cs typeface="Tahoma" pitchFamily="34" charset="0"/>
              </a:rPr>
              <a:t>Omnia</a:t>
            </a:r>
            <a:r>
              <a:rPr lang="fi-FI" sz="1800" dirty="0" smtClean="0">
                <a:cs typeface="Tahoma" pitchFamily="34" charset="0"/>
              </a:rPr>
              <a:t>) ja Laura-Maija Hero (Metropolia)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Kontakti: Mira Ekonen (</a:t>
            </a:r>
            <a:r>
              <a:rPr lang="fi-FI" sz="1800" dirty="0" err="1" smtClean="0">
                <a:cs typeface="Tahoma" pitchFamily="34" charset="0"/>
              </a:rPr>
              <a:t>mira.ekonen@kaisankoti.fi</a:t>
            </a:r>
            <a:r>
              <a:rPr lang="fi-FI" sz="1800" dirty="0" smtClean="0">
                <a:cs typeface="Tahoma" pitchFamily="34" charset="0"/>
              </a:rPr>
              <a:t>)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53" y="278040"/>
            <a:ext cx="799073" cy="79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080" y="858702"/>
            <a:ext cx="1567231" cy="82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016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5" t="13779" r="18750" b="16666"/>
          <a:stretch/>
        </p:blipFill>
        <p:spPr bwMode="auto">
          <a:xfrm>
            <a:off x="0" y="571500"/>
            <a:ext cx="9201150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orakulmio 6"/>
          <p:cNvSpPr/>
          <p:nvPr/>
        </p:nvSpPr>
        <p:spPr bwMode="auto">
          <a:xfrm>
            <a:off x="7562850" y="762000"/>
            <a:ext cx="1581150" cy="8953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2918535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Uudistuneet kotisivut ja markkinointisuunnitelma </a:t>
            </a:r>
            <a:r>
              <a:rPr lang="fi-FI" b="1" dirty="0" err="1" smtClean="0">
                <a:cs typeface="Tahoma" pitchFamily="34" charset="0"/>
              </a:rPr>
              <a:t>Educons</a:t>
            </a:r>
            <a:r>
              <a:rPr lang="fi-FI" b="1" dirty="0" smtClean="0">
                <a:cs typeface="Tahoma" pitchFamily="34" charset="0"/>
              </a:rPr>
              <a:t> Oy:lle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</a:t>
            </a:r>
            <a:r>
              <a:rPr lang="fi-FI" sz="1800" dirty="0" err="1">
                <a:cs typeface="Tahoma" pitchFamily="34" charset="0"/>
              </a:rPr>
              <a:t>B</a:t>
            </a:r>
            <a:r>
              <a:rPr lang="fi-FI" sz="1800" dirty="0" err="1" smtClean="0">
                <a:cs typeface="Tahoma" pitchFamily="34" charset="0"/>
              </a:rPr>
              <a:t>uustata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Educons</a:t>
            </a:r>
            <a:r>
              <a:rPr lang="fi-FI" sz="1800" dirty="0" smtClean="0">
                <a:cs typeface="Tahoma" pitchFamily="34" charset="0"/>
              </a:rPr>
              <a:t> Oy parempaan vauhtiin!</a:t>
            </a:r>
          </a:p>
          <a:p>
            <a:pPr>
              <a:defRPr/>
            </a:pPr>
            <a:r>
              <a:rPr lang="fi-FI" sz="1800" dirty="0" smtClean="0"/>
              <a:t>Tulokset: Uudet kohdennetut tuotteistetut palvelupaketit, uudet kotisivut, markkinointisuunnitelma</a:t>
            </a:r>
          </a:p>
          <a:p>
            <a:pPr>
              <a:defRPr/>
            </a:pPr>
            <a:r>
              <a:rPr lang="fi-FI" sz="1800" dirty="0" smtClean="0"/>
              <a:t>Tilaaja: </a:t>
            </a:r>
            <a:r>
              <a:rPr lang="fi-FI" sz="1800" dirty="0" err="1" smtClean="0"/>
              <a:t>Educons</a:t>
            </a:r>
            <a:r>
              <a:rPr lang="fi-FI" sz="1800" dirty="0" smtClean="0"/>
              <a:t> Oy, Lauri Jäntti</a:t>
            </a:r>
            <a:endParaRPr lang="fi-FI" sz="1800" dirty="0"/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Annika </a:t>
            </a:r>
            <a:r>
              <a:rPr lang="fi-FI" sz="1800" dirty="0" err="1" smtClean="0">
                <a:cs typeface="Tahoma" pitchFamily="34" charset="0"/>
              </a:rPr>
              <a:t>Laurén</a:t>
            </a:r>
            <a:r>
              <a:rPr lang="fi-FI" sz="1800" dirty="0" smtClean="0">
                <a:cs typeface="Tahoma" pitchFamily="34" charset="0"/>
              </a:rPr>
              <a:t>, teatteri-ilmaisun ohjaaja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>
                <a:cs typeface="Tahoma" pitchFamily="34" charset="0"/>
              </a:rPr>
              <a:t>Bassma</a:t>
            </a:r>
            <a:r>
              <a:rPr lang="fi-FI" sz="1800" dirty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Chaoki</a:t>
            </a:r>
            <a:r>
              <a:rPr lang="fi-FI" sz="1800" dirty="0" smtClean="0">
                <a:cs typeface="Tahoma" pitchFamily="34" charset="0"/>
              </a:rPr>
              <a:t>, sosionomi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Edward </a:t>
            </a:r>
            <a:r>
              <a:rPr lang="fi-FI" sz="1800" dirty="0" err="1" smtClean="0">
                <a:cs typeface="Tahoma" pitchFamily="34" charset="0"/>
              </a:rPr>
              <a:t>Sneck</a:t>
            </a:r>
            <a:r>
              <a:rPr lang="fi-FI" sz="1800" dirty="0" smtClean="0">
                <a:cs typeface="Tahoma" pitchFamily="34" charset="0"/>
              </a:rPr>
              <a:t>, </a:t>
            </a:r>
            <a:r>
              <a:rPr lang="fi-FI" sz="1800" dirty="0" err="1" smtClean="0">
                <a:cs typeface="Tahoma" pitchFamily="34" charset="0"/>
              </a:rPr>
              <a:t>medianomi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Omniasta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Lari Lehto, insinööri</a:t>
            </a: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Melina</a:t>
            </a:r>
            <a:r>
              <a:rPr lang="fi-FI" sz="1800" dirty="0" smtClean="0">
                <a:cs typeface="Tahoma" pitchFamily="34" charset="0"/>
              </a:rPr>
              <a:t> Lukkarinen, Riku Lehtonen, kulttuurituottaja</a:t>
            </a: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www.oppiva.org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Ohjaaja: Laura-Maija </a:t>
            </a:r>
            <a:r>
              <a:rPr lang="fi-FI" sz="1800" dirty="0" smtClean="0">
                <a:cs typeface="Tahoma" pitchFamily="34" charset="0"/>
              </a:rPr>
              <a:t>Hero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5628272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Kulttuuri puhdistaa ympäristöä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i-FI" sz="1800" dirty="0" smtClean="0"/>
              <a:t>Haaste: </a:t>
            </a:r>
            <a:r>
              <a:rPr lang="fi-FI" altLang="fi-FI" sz="1800" dirty="0" err="1">
                <a:solidFill>
                  <a:srgbClr val="3B3D3C"/>
                </a:solidFill>
                <a:cs typeface="Tahoma" pitchFamily="34" charset="0"/>
              </a:rPr>
              <a:t>Mental</a:t>
            </a:r>
            <a:r>
              <a:rPr lang="fi-FI" altLang="fi-FI" sz="1800" dirty="0">
                <a:solidFill>
                  <a:srgbClr val="3B3D3C"/>
                </a:solidFill>
                <a:cs typeface="Tahoma" pitchFamily="34" charset="0"/>
              </a:rPr>
              <a:t> Health </a:t>
            </a:r>
            <a:r>
              <a:rPr lang="fi-FI" altLang="fi-FI" sz="1800" dirty="0" err="1">
                <a:solidFill>
                  <a:srgbClr val="3B3D3C"/>
                </a:solidFill>
                <a:cs typeface="Tahoma" pitchFamily="34" charset="0"/>
              </a:rPr>
              <a:t>Art</a:t>
            </a:r>
            <a:r>
              <a:rPr lang="fi-FI" altLang="fi-FI" sz="1800" dirty="0">
                <a:solidFill>
                  <a:srgbClr val="3B3D3C"/>
                </a:solidFill>
                <a:cs typeface="Tahoma" pitchFamily="34" charset="0"/>
              </a:rPr>
              <a:t> </a:t>
            </a:r>
            <a:r>
              <a:rPr lang="fi-FI" altLang="fi-FI" sz="1800" dirty="0" err="1">
                <a:solidFill>
                  <a:srgbClr val="3B3D3C"/>
                </a:solidFill>
                <a:cs typeface="Tahoma" pitchFamily="34" charset="0"/>
              </a:rPr>
              <a:t>Week</a:t>
            </a:r>
            <a:r>
              <a:rPr lang="fi-FI" altLang="fi-FI" sz="1800" dirty="0">
                <a:solidFill>
                  <a:srgbClr val="3B3D3C"/>
                </a:solidFill>
                <a:cs typeface="Tahoma" pitchFamily="34" charset="0"/>
              </a:rPr>
              <a:t> </a:t>
            </a:r>
            <a:r>
              <a:rPr lang="fi-FI" altLang="fi-FI" sz="1800" dirty="0" smtClean="0">
                <a:solidFill>
                  <a:srgbClr val="3B3D3C"/>
                </a:solidFill>
                <a:cs typeface="Tahoma" pitchFamily="34" charset="0"/>
              </a:rPr>
              <a:t>ja Kulttuuri  </a:t>
            </a:r>
            <a:r>
              <a:rPr lang="fi-FI" altLang="fi-FI" sz="1800" dirty="0" err="1" smtClean="0">
                <a:solidFill>
                  <a:srgbClr val="3B3D3C"/>
                </a:solidFill>
                <a:cs typeface="Tahoma" pitchFamily="34" charset="0"/>
              </a:rPr>
              <a:t>uhdistaa</a:t>
            </a:r>
            <a:r>
              <a:rPr lang="fi-FI" altLang="fi-FI" sz="1800" dirty="0" smtClean="0">
                <a:solidFill>
                  <a:srgbClr val="3B3D3C"/>
                </a:solidFill>
                <a:cs typeface="Tahoma" pitchFamily="34" charset="0"/>
              </a:rPr>
              <a:t> </a:t>
            </a:r>
            <a:r>
              <a:rPr lang="fi-FI" altLang="fi-FI" sz="1800" dirty="0">
                <a:solidFill>
                  <a:srgbClr val="3B3D3C"/>
                </a:solidFill>
                <a:cs typeface="Tahoma" pitchFamily="34" charset="0"/>
              </a:rPr>
              <a:t>ympäristöä </a:t>
            </a:r>
            <a:r>
              <a:rPr lang="fi-FI" altLang="fi-FI" sz="1800" dirty="0" smtClean="0">
                <a:solidFill>
                  <a:srgbClr val="3B3D3C"/>
                </a:solidFill>
                <a:cs typeface="Tahoma" pitchFamily="34" charset="0"/>
              </a:rPr>
              <a:t>–</a:t>
            </a:r>
            <a:r>
              <a:rPr lang="fi-FI" altLang="fi-FI" sz="1800" dirty="0">
                <a:solidFill>
                  <a:srgbClr val="3B3D3C"/>
                </a:solidFill>
                <a:cs typeface="Tahoma" pitchFamily="34" charset="0"/>
              </a:rPr>
              <a:t>tapahtuma</a:t>
            </a:r>
          </a:p>
          <a:p>
            <a:endParaRPr lang="fi-FI" sz="1800" dirty="0" smtClean="0"/>
          </a:p>
          <a:p>
            <a:r>
              <a:rPr lang="fi-FI" sz="1800" dirty="0"/>
              <a:t>Sosiaalialan ja toimintaterapian opiskelijoista koostuva projektiryhmä suunnitteli Kulttuuri puhdistaa </a:t>
            </a:r>
            <a:r>
              <a:rPr lang="fi-FI" sz="1800" dirty="0" smtClean="0"/>
              <a:t>ympäristöä  </a:t>
            </a:r>
            <a:r>
              <a:rPr lang="fi-FI" sz="1800" dirty="0"/>
              <a:t>–tapahtumaan kuusi </a:t>
            </a:r>
            <a:r>
              <a:rPr lang="fi-FI" sz="1800" dirty="0" smtClean="0"/>
              <a:t>toimintapistettä</a:t>
            </a:r>
          </a:p>
          <a:p>
            <a:endParaRPr lang="fi-FI" sz="1800" dirty="0"/>
          </a:p>
          <a:p>
            <a:r>
              <a:rPr lang="fi-FI" sz="1800" dirty="0"/>
              <a:t>Elisa Kujansuu, Sanna Lepoaho (SS12K1), Nora Lilius, Anni Mättö Varpu Talvitie (SG12K1</a:t>
            </a:r>
            <a:r>
              <a:rPr lang="fi-FI" sz="1800" dirty="0" smtClean="0"/>
              <a:t>)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2" y="0"/>
            <a:ext cx="2573338" cy="245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154249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18929</TotalTime>
  <Words>1055</Words>
  <Application>Microsoft Office PowerPoint</Application>
  <PresentationFormat>Näytössä katseltava diaesitys (4:3)</PresentationFormat>
  <Paragraphs>163</Paragraphs>
  <Slides>13</Slides>
  <Notes>7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  <vt:variant>
        <vt:lpstr>Mukautetut diaesitykset</vt:lpstr>
      </vt:variant>
      <vt:variant>
        <vt:i4>18</vt:i4>
      </vt:variant>
    </vt:vector>
  </HeadingPairs>
  <TitlesOfParts>
    <vt:vector size="32" baseType="lpstr">
      <vt:lpstr>2_Metropolia_strategia</vt:lpstr>
      <vt:lpstr>Monialaisia Innovaatioprojekteja</vt:lpstr>
      <vt:lpstr>Metropolian Kulttuurin ja hyvinvoinnin Innovaatioprojektit kevät 2014</vt:lpstr>
      <vt:lpstr>Myrskyvaroitus ry. – Some-kampanja </vt:lpstr>
      <vt:lpstr>Icehearts tyttötyön kehittäminen </vt:lpstr>
      <vt:lpstr>Yksi yhteinen Positia</vt:lpstr>
      <vt:lpstr>Sisältömarkkinointia sekä palvelupaketteja Kaisankodille </vt:lpstr>
      <vt:lpstr>PowerPoint-esitys</vt:lpstr>
      <vt:lpstr>Uudistuneet kotisivut ja markkinointisuunnitelma Educons Oy:lle </vt:lpstr>
      <vt:lpstr>Kulttuuri puhdistaa ympäristöä</vt:lpstr>
      <vt:lpstr>#Happyinhelsinki video</vt:lpstr>
      <vt:lpstr>Learn to Fail Course</vt:lpstr>
      <vt:lpstr>TULE! LEIKI &amp; LIIKU  Lapsiperheiden tuki- ja liikuntaelinterveys tietoisuutta edistävä tapahtuma 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Administrator</cp:lastModifiedBy>
  <cp:revision>182</cp:revision>
  <dcterms:created xsi:type="dcterms:W3CDTF">2012-03-26T07:11:52Z</dcterms:created>
  <dcterms:modified xsi:type="dcterms:W3CDTF">2014-08-20T13:53:22Z</dcterms:modified>
</cp:coreProperties>
</file>