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3" r:id="rId2"/>
  </p:sldMasterIdLst>
  <p:notesMasterIdLst>
    <p:notesMasterId r:id="rId6"/>
  </p:notesMasterIdLst>
  <p:sldIdLst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28316-5C73-4BBA-9C4A-6821DD1BCC37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1F701-D4EC-4962-8445-6487C8C87B0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377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Clr>
                <a:srgbClr val="1F497D"/>
              </a:buClr>
              <a:defRPr/>
            </a:pPr>
            <a:fld id="{375896B4-2493-4A1B-9072-408F03E34C37}" type="slidenum">
              <a:rPr lang="de-CH">
                <a:solidFill>
                  <a:srgbClr val="1F497D"/>
                </a:solidFill>
              </a:rPr>
              <a:pPr>
                <a:buClr>
                  <a:srgbClr val="1F497D"/>
                </a:buClr>
                <a:defRPr/>
              </a:pPr>
              <a:t>1</a:t>
            </a:fld>
            <a:endParaRPr lang="de-CH" dirty="0">
              <a:solidFill>
                <a:srgbClr val="1F497D"/>
              </a:solidFill>
            </a:endParaRPr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5175" y="482600"/>
            <a:ext cx="5686425" cy="4265613"/>
          </a:xfrm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Clr>
                <a:srgbClr val="1F497D"/>
              </a:buClr>
              <a:defRPr/>
            </a:pPr>
            <a:fld id="{375896B4-2493-4A1B-9072-408F03E34C37}" type="slidenum">
              <a:rPr lang="de-CH">
                <a:solidFill>
                  <a:srgbClr val="1F497D"/>
                </a:solidFill>
              </a:rPr>
              <a:pPr>
                <a:buClr>
                  <a:srgbClr val="1F497D"/>
                </a:buClr>
                <a:defRPr/>
              </a:pPr>
              <a:t>2</a:t>
            </a:fld>
            <a:endParaRPr lang="de-CH" dirty="0">
              <a:solidFill>
                <a:srgbClr val="1F497D"/>
              </a:solidFill>
            </a:endParaRPr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5175" y="482600"/>
            <a:ext cx="5686425" cy="4265613"/>
          </a:xfrm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Clr>
                <a:srgbClr val="1F497D"/>
              </a:buClr>
              <a:defRPr/>
            </a:pPr>
            <a:fld id="{375896B4-2493-4A1B-9072-408F03E34C37}" type="slidenum">
              <a:rPr lang="de-CH">
                <a:solidFill>
                  <a:srgbClr val="1F497D"/>
                </a:solidFill>
              </a:rPr>
              <a:pPr>
                <a:buClr>
                  <a:srgbClr val="1F497D"/>
                </a:buClr>
                <a:defRPr/>
              </a:pPr>
              <a:t>3</a:t>
            </a:fld>
            <a:endParaRPr lang="de-CH" dirty="0">
              <a:solidFill>
                <a:srgbClr val="1F497D"/>
              </a:solidFill>
            </a:endParaRPr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5175" y="482600"/>
            <a:ext cx="5686425" cy="4265613"/>
          </a:xfrm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3CF31DF-9FCE-49BD-8ED6-7F33030850FF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gray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742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9AFBF24-C486-498C-9ADD-18BE8286DD2C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3968774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5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4A9A89A-1239-4BEB-8F99-A28054A223CE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176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4760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1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1062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F1C6CEF-2A8C-47FA-AFF9-0A1A6BCB50B4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6191062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77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73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E1DBE352-667A-46DC-8963-38E46CE038ED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3437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AA53267-60FE-41BA-9F2A-0272EE7F9272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582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68837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82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34C5076-523E-4FFD-B0C8-C56DEC1654E5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4344" y="1592263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3438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4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49556AA-418E-4268-9F78-003C029D4A61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82000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82000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8762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68762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1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1881CEB-5879-44F3-8E58-1F064A4820D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8712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3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1091B00-BDFB-4FAF-95D3-E5EFFA05512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2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7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5080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9AA67367-DD89-4FF4-BCA6-F2A05138CBD7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0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pGridNormal" hidden="1"/>
          <p:cNvGrpSpPr>
            <a:grpSpLocks/>
          </p:cNvGrpSpPr>
          <p:nvPr/>
        </p:nvGrpSpPr>
        <p:grpSpPr bwMode="auto">
          <a:xfrm>
            <a:off x="325438" y="434975"/>
            <a:ext cx="8496300" cy="5983288"/>
            <a:chOff x="292" y="389"/>
            <a:chExt cx="7611" cy="5361"/>
          </a:xfrm>
        </p:grpSpPr>
        <p:sp>
          <p:nvSpPr>
            <p:cNvPr id="5" name="Rectangle 205" hidden="1"/>
            <p:cNvSpPr>
              <a:spLocks noChangeArrowheads="1"/>
            </p:cNvSpPr>
            <p:nvPr userDrawn="1"/>
          </p:nvSpPr>
          <p:spPr bwMode="auto">
            <a:xfrm>
              <a:off x="292" y="389"/>
              <a:ext cx="7610" cy="5361"/>
            </a:xfrm>
            <a:prstGeom prst="rect">
              <a:avLst/>
            </a:prstGeom>
            <a:noFill/>
            <a:ln w="19050">
              <a:solidFill>
                <a:srgbClr val="8BA2B2"/>
              </a:solidFill>
              <a:prstDash val="dash"/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642553">
                <a:defRPr/>
              </a:pPr>
              <a:endParaRPr lang="en-GB" sz="1700">
                <a:solidFill>
                  <a:srgbClr val="000000"/>
                </a:solidFill>
              </a:endParaRPr>
            </a:p>
          </p:txBody>
        </p:sp>
        <p:sp>
          <p:nvSpPr>
            <p:cNvPr id="6" name="Line 206" hidden="1"/>
            <p:cNvSpPr>
              <a:spLocks noChangeShapeType="1"/>
            </p:cNvSpPr>
            <p:nvPr userDrawn="1"/>
          </p:nvSpPr>
          <p:spPr bwMode="auto">
            <a:xfrm>
              <a:off x="310" y="927"/>
              <a:ext cx="756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Line 207" hidden="1"/>
            <p:cNvSpPr>
              <a:spLocks noChangeShapeType="1"/>
            </p:cNvSpPr>
            <p:nvPr userDrawn="1"/>
          </p:nvSpPr>
          <p:spPr bwMode="auto">
            <a:xfrm>
              <a:off x="310" y="1460"/>
              <a:ext cx="7593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208" hidden="1"/>
            <p:cNvSpPr>
              <a:spLocks noChangeShapeType="1"/>
            </p:cNvSpPr>
            <p:nvPr userDrawn="1"/>
          </p:nvSpPr>
          <p:spPr bwMode="auto">
            <a:xfrm>
              <a:off x="310" y="2002"/>
              <a:ext cx="758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209" hidden="1"/>
            <p:cNvSpPr>
              <a:spLocks noChangeShapeType="1"/>
            </p:cNvSpPr>
            <p:nvPr userDrawn="1"/>
          </p:nvSpPr>
          <p:spPr bwMode="auto">
            <a:xfrm>
              <a:off x="310" y="2531"/>
              <a:ext cx="7584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Line 210" hidden="1"/>
            <p:cNvSpPr>
              <a:spLocks noChangeShapeType="1"/>
            </p:cNvSpPr>
            <p:nvPr userDrawn="1"/>
          </p:nvSpPr>
          <p:spPr bwMode="auto">
            <a:xfrm>
              <a:off x="310" y="3067"/>
              <a:ext cx="7587" cy="0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Line 211" hidden="1"/>
            <p:cNvSpPr>
              <a:spLocks noChangeShapeType="1"/>
            </p:cNvSpPr>
            <p:nvPr userDrawn="1"/>
          </p:nvSpPr>
          <p:spPr bwMode="auto">
            <a:xfrm>
              <a:off x="310" y="3604"/>
              <a:ext cx="7593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Line 212" hidden="1"/>
            <p:cNvSpPr>
              <a:spLocks noChangeShapeType="1"/>
            </p:cNvSpPr>
            <p:nvPr userDrawn="1"/>
          </p:nvSpPr>
          <p:spPr bwMode="auto">
            <a:xfrm>
              <a:off x="310" y="4144"/>
              <a:ext cx="758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Line 213" hidden="1"/>
            <p:cNvSpPr>
              <a:spLocks noChangeShapeType="1"/>
            </p:cNvSpPr>
            <p:nvPr userDrawn="1"/>
          </p:nvSpPr>
          <p:spPr bwMode="auto">
            <a:xfrm>
              <a:off x="293" y="4679"/>
              <a:ext cx="7601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Line 214" hidden="1"/>
            <p:cNvSpPr>
              <a:spLocks noChangeShapeType="1"/>
            </p:cNvSpPr>
            <p:nvPr userDrawn="1"/>
          </p:nvSpPr>
          <p:spPr bwMode="auto">
            <a:xfrm>
              <a:off x="293" y="5217"/>
              <a:ext cx="7604" cy="0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Line 215" hidden="1"/>
            <p:cNvSpPr>
              <a:spLocks noChangeShapeType="1"/>
            </p:cNvSpPr>
            <p:nvPr userDrawn="1"/>
          </p:nvSpPr>
          <p:spPr bwMode="auto">
            <a:xfrm>
              <a:off x="1280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Line 216" hidden="1"/>
            <p:cNvSpPr>
              <a:spLocks noChangeShapeType="1"/>
            </p:cNvSpPr>
            <p:nvPr userDrawn="1"/>
          </p:nvSpPr>
          <p:spPr bwMode="auto">
            <a:xfrm>
              <a:off x="1391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Line 217" hidden="1"/>
            <p:cNvSpPr>
              <a:spLocks noChangeShapeType="1"/>
            </p:cNvSpPr>
            <p:nvPr userDrawn="1"/>
          </p:nvSpPr>
          <p:spPr bwMode="auto">
            <a:xfrm>
              <a:off x="2382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Line 218" hidden="1"/>
            <p:cNvSpPr>
              <a:spLocks noChangeShapeType="1"/>
            </p:cNvSpPr>
            <p:nvPr userDrawn="1"/>
          </p:nvSpPr>
          <p:spPr bwMode="auto">
            <a:xfrm>
              <a:off x="2498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Group 219" hidden="1"/>
            <p:cNvGrpSpPr>
              <a:grpSpLocks/>
            </p:cNvGrpSpPr>
            <p:nvPr userDrawn="1"/>
          </p:nvGrpSpPr>
          <p:grpSpPr bwMode="auto">
            <a:xfrm>
              <a:off x="3485" y="390"/>
              <a:ext cx="112" cy="5354"/>
              <a:chOff x="3485" y="390"/>
              <a:chExt cx="112" cy="5354"/>
            </a:xfrm>
          </p:grpSpPr>
          <p:sp>
            <p:nvSpPr>
              <p:cNvPr id="31" name="Line 220" hidden="1"/>
              <p:cNvSpPr>
                <a:spLocks noChangeShapeType="1"/>
              </p:cNvSpPr>
              <p:nvPr userDrawn="1"/>
            </p:nvSpPr>
            <p:spPr bwMode="auto">
              <a:xfrm>
                <a:off x="3485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221" hidden="1"/>
              <p:cNvSpPr>
                <a:spLocks noChangeShapeType="1"/>
              </p:cNvSpPr>
              <p:nvPr userDrawn="1"/>
            </p:nvSpPr>
            <p:spPr bwMode="auto">
              <a:xfrm>
                <a:off x="3597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" name="Line 222" hidden="1"/>
            <p:cNvSpPr>
              <a:spLocks noChangeShapeType="1"/>
            </p:cNvSpPr>
            <p:nvPr userDrawn="1"/>
          </p:nvSpPr>
          <p:spPr bwMode="auto">
            <a:xfrm>
              <a:off x="4095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" name="Group 223" hidden="1"/>
            <p:cNvGrpSpPr>
              <a:grpSpLocks/>
            </p:cNvGrpSpPr>
            <p:nvPr userDrawn="1"/>
          </p:nvGrpSpPr>
          <p:grpSpPr bwMode="auto">
            <a:xfrm>
              <a:off x="4592" y="390"/>
              <a:ext cx="114" cy="5354"/>
              <a:chOff x="4592" y="390"/>
              <a:chExt cx="114" cy="5354"/>
            </a:xfrm>
          </p:grpSpPr>
          <p:sp>
            <p:nvSpPr>
              <p:cNvPr id="29" name="Line 224" hidden="1"/>
              <p:cNvSpPr>
                <a:spLocks noChangeShapeType="1"/>
              </p:cNvSpPr>
              <p:nvPr userDrawn="1"/>
            </p:nvSpPr>
            <p:spPr bwMode="auto">
              <a:xfrm>
                <a:off x="4592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225" hidden="1"/>
              <p:cNvSpPr>
                <a:spLocks noChangeShapeType="1"/>
              </p:cNvSpPr>
              <p:nvPr userDrawn="1"/>
            </p:nvSpPr>
            <p:spPr bwMode="auto">
              <a:xfrm>
                <a:off x="4706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" name="Line 226" hidden="1"/>
            <p:cNvSpPr>
              <a:spLocks noChangeShapeType="1"/>
            </p:cNvSpPr>
            <p:nvPr userDrawn="1"/>
          </p:nvSpPr>
          <p:spPr bwMode="auto">
            <a:xfrm>
              <a:off x="5696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Line 227" hidden="1"/>
            <p:cNvSpPr>
              <a:spLocks noChangeShapeType="1"/>
            </p:cNvSpPr>
            <p:nvPr userDrawn="1"/>
          </p:nvSpPr>
          <p:spPr bwMode="auto">
            <a:xfrm>
              <a:off x="5810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Line 228" hidden="1"/>
            <p:cNvSpPr>
              <a:spLocks noChangeShapeType="1"/>
            </p:cNvSpPr>
            <p:nvPr userDrawn="1"/>
          </p:nvSpPr>
          <p:spPr bwMode="auto">
            <a:xfrm>
              <a:off x="6799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Line 229" hidden="1"/>
            <p:cNvSpPr>
              <a:spLocks noChangeShapeType="1"/>
            </p:cNvSpPr>
            <p:nvPr userDrawn="1"/>
          </p:nvSpPr>
          <p:spPr bwMode="auto">
            <a:xfrm>
              <a:off x="6915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6" name="Group 230" hidden="1"/>
            <p:cNvGrpSpPr>
              <a:grpSpLocks/>
            </p:cNvGrpSpPr>
            <p:nvPr userDrawn="1"/>
          </p:nvGrpSpPr>
          <p:grpSpPr bwMode="auto">
            <a:xfrm>
              <a:off x="4038" y="390"/>
              <a:ext cx="112" cy="5354"/>
              <a:chOff x="3485" y="390"/>
              <a:chExt cx="112" cy="5354"/>
            </a:xfrm>
          </p:grpSpPr>
          <p:sp>
            <p:nvSpPr>
              <p:cNvPr id="27" name="Line 231" hidden="1"/>
              <p:cNvSpPr>
                <a:spLocks noChangeShapeType="1"/>
              </p:cNvSpPr>
              <p:nvPr userDrawn="1"/>
            </p:nvSpPr>
            <p:spPr bwMode="auto">
              <a:xfrm>
                <a:off x="3485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232" hidden="1"/>
              <p:cNvSpPr>
                <a:spLocks noChangeShapeType="1"/>
              </p:cNvSpPr>
              <p:nvPr userDrawn="1"/>
            </p:nvSpPr>
            <p:spPr bwMode="auto">
              <a:xfrm>
                <a:off x="3597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33" name="Picture 248" descr="ABB2logo 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260"/>
          <p:cNvSpPr>
            <a:spLocks noChangeArrowheads="1"/>
          </p:cNvSpPr>
          <p:nvPr/>
        </p:nvSpPr>
        <p:spPr bwMode="auto">
          <a:xfrm>
            <a:off x="231775" y="223838"/>
            <a:ext cx="8685213" cy="59769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945" tIns="46774" rIns="89945" bIns="46774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5" name="Picture 262" descr="03_I_sr coverA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25" y="192088"/>
            <a:ext cx="8694738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0" name="Rectangle 34"/>
          <p:cNvSpPr>
            <a:spLocks noGrp="1" noChangeArrowheads="1"/>
          </p:cNvSpPr>
          <p:nvPr>
            <p:ph type="ctrTitle"/>
          </p:nvPr>
        </p:nvSpPr>
        <p:spPr>
          <a:xfrm>
            <a:off x="360364" y="4210055"/>
            <a:ext cx="8402637" cy="549275"/>
          </a:xfrm>
        </p:spPr>
        <p:txBody>
          <a:bodyPr>
            <a:sp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/>
              <a:t>Mastertitelformat bearbeiten</a:t>
            </a:r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76239" y="3994150"/>
            <a:ext cx="4135437" cy="1905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de-CH"/>
              <a:t>Master-Untertitelformat bearbeiten</a:t>
            </a:r>
          </a:p>
        </p:txBody>
      </p:sp>
      <p:sp>
        <p:nvSpPr>
          <p:cNvPr id="36" name="shpContentSlideFooter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172200"/>
            <a:ext cx="2808288" cy="4810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hlink"/>
                </a:solidFill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© ABB Group </a:t>
            </a:r>
          </a:p>
          <a:p>
            <a:pPr>
              <a:defRPr/>
            </a:pPr>
            <a:fld id="{A4619310-C3CB-478D-8CB5-57DF74FB231B}" type="datetime4">
              <a:rPr lang="en-US">
                <a:solidFill>
                  <a:srgbClr val="000000"/>
                </a:solidFill>
              </a:rPr>
              <a:pPr>
                <a:defRPr/>
              </a:pPr>
              <a:t>March 25, 2014</a:t>
            </a:fld>
            <a:r>
              <a:rPr lang="de-DE">
                <a:solidFill>
                  <a:srgbClr val="000000"/>
                </a:solidFill>
              </a:rPr>
              <a:t> | Slide </a:t>
            </a:r>
            <a:fld id="{2278DFED-43C8-43F2-8D92-B8DAFC1BC096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49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047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F073B-49A4-44FF-A6A8-86B877E29D61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0075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95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0568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648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5714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5988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165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525600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049D6009-4636-491C-B7BA-6C1CF68B52EC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9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303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972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CA44648A-D895-44D8-9D0B-6B52DF51AD54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8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FB09844E-D35A-4498-B7CB-737C82A16CD0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4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40F073B-49A4-44FF-A6A8-86B877E29D61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635D39DA-8264-4F1E-B824-7E6D5430C19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43438" y="1592262"/>
            <a:ext cx="3024000" cy="460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594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B039609-7307-487E-AB16-C47A674547C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1122363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57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248B2D27-FC0D-4C00-A104-5F01779AB714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3024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1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0" y="-1"/>
            <a:ext cx="9144000" cy="1592263"/>
          </a:xfrm>
          <a:prstGeom prst="rect">
            <a:avLst/>
          </a:prstGeom>
        </p:spPr>
        <p:txBody>
          <a:bodyPr vert="horz" lIns="187200" tIns="313200" rIns="21600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1476373" y="1592262"/>
            <a:ext cx="6192000" cy="4608000"/>
          </a:xfrm>
          <a:prstGeom prst="rect">
            <a:avLst/>
          </a:prstGeom>
        </p:spPr>
        <p:txBody>
          <a:bodyPr vert="horz" lIns="0" tIns="0" rIns="0" bIns="0" spcCol="14400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pic>
        <p:nvPicPr>
          <p:cNvPr id="2050" name="Picture 2" descr="ABB2logo RGB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1"/>
          <a:stretch>
            <a:fillRect/>
          </a:stretch>
        </p:blipFill>
        <p:spPr bwMode="gray">
          <a:xfrm>
            <a:off x="8255000" y="6392863"/>
            <a:ext cx="67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5"/>
          <p:cNvGrpSpPr>
            <a:grpSpLocks/>
          </p:cNvGrpSpPr>
          <p:nvPr/>
        </p:nvGrpSpPr>
        <p:grpSpPr bwMode="gray">
          <a:xfrm>
            <a:off x="-47429" y="225425"/>
            <a:ext cx="25200" cy="5972175"/>
            <a:chOff x="-152" y="142"/>
            <a:chExt cx="113" cy="3762"/>
          </a:xfrm>
        </p:grpSpPr>
        <p:sp>
          <p:nvSpPr>
            <p:cNvPr id="7" name="Line 276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277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278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Line 279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Line 280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Line 281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282"/>
          <p:cNvGrpSpPr>
            <a:grpSpLocks/>
          </p:cNvGrpSpPr>
          <p:nvPr/>
        </p:nvGrpSpPr>
        <p:grpSpPr bwMode="gray">
          <a:xfrm>
            <a:off x="215900" y="6888048"/>
            <a:ext cx="8709025" cy="25200"/>
            <a:chOff x="136" y="4346"/>
            <a:chExt cx="5486" cy="113"/>
          </a:xfrm>
        </p:grpSpPr>
        <p:sp>
          <p:nvSpPr>
            <p:cNvPr id="14" name="Line 283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Line 284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Line 285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Line 286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Line 287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Line 288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Line 289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1" name="Group 290"/>
          <p:cNvGrpSpPr>
            <a:grpSpLocks/>
          </p:cNvGrpSpPr>
          <p:nvPr/>
        </p:nvGrpSpPr>
        <p:grpSpPr bwMode="gray">
          <a:xfrm>
            <a:off x="215900" y="-43061"/>
            <a:ext cx="8709025" cy="25200"/>
            <a:chOff x="136" y="4346"/>
            <a:chExt cx="5486" cy="113"/>
          </a:xfrm>
        </p:grpSpPr>
        <p:sp>
          <p:nvSpPr>
            <p:cNvPr id="22" name="Line 291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Line 292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Line 293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Line 294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Line 295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Line 296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Line 297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Group 298"/>
          <p:cNvGrpSpPr>
            <a:grpSpLocks/>
          </p:cNvGrpSpPr>
          <p:nvPr/>
        </p:nvGrpSpPr>
        <p:grpSpPr bwMode="gray">
          <a:xfrm>
            <a:off x="9166226" y="225425"/>
            <a:ext cx="25200" cy="5972175"/>
            <a:chOff x="-152" y="142"/>
            <a:chExt cx="113" cy="3762"/>
          </a:xfrm>
        </p:grpSpPr>
        <p:sp>
          <p:nvSpPr>
            <p:cNvPr id="30" name="Line 299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Line 300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Line 301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Line 302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Line 303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Line 304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gray">
          <a:xfrm>
            <a:off x="208757" y="6567488"/>
            <a:ext cx="798847" cy="9698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049" name="Foliennummernplatzhalter 2048"/>
          <p:cNvSpPr>
            <a:spLocks noGrp="1"/>
          </p:cNvSpPr>
          <p:nvPr>
            <p:ph type="sldNum" sz="quarter" idx="4"/>
          </p:nvPr>
        </p:nvSpPr>
        <p:spPr bwMode="gray">
          <a:xfrm>
            <a:off x="1007604" y="6567488"/>
            <a:ext cx="468771" cy="969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US" dirty="0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42" name="Fußzeilenplatzhalter 5"/>
          <p:cNvSpPr txBox="1">
            <a:spLocks/>
          </p:cNvSpPr>
          <p:nvPr/>
        </p:nvSpPr>
        <p:spPr bwMode="gray">
          <a:xfrm>
            <a:off x="215901" y="6477435"/>
            <a:ext cx="1112838" cy="89394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>
                <a:solidFill>
                  <a:srgbClr val="666666"/>
                </a:solidFill>
              </a:rPr>
              <a:t>© ABB</a:t>
            </a:r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1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ts val="1100"/>
        </a:spcBef>
        <a:spcAft>
          <a:spcPts val="0"/>
        </a:spcAft>
        <a:buClr>
          <a:schemeClr val="tx2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975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100"/>
        </a:spcBef>
        <a:buClr>
          <a:schemeClr val="tx2"/>
        </a:buClr>
        <a:buSzPct val="70000"/>
        <a:buFont typeface="Arial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100"/>
        </a:spcBef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DD2D-192C-4FFE-92F9-769649A1FE08}" type="datetime3">
              <a:rPr lang="en-US" smtClean="0">
                <a:solidFill>
                  <a:srgbClr val="666666"/>
                </a:solidFill>
              </a:rPr>
              <a:pPr/>
              <a:t>25 March 2014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6666"/>
                </a:solidFill>
              </a:rPr>
              <a:t>| Slide </a:t>
            </a:r>
            <a:fld id="{750C5ABC-B986-44AC-89AE-3BDBB9DC4F4B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6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2386" name="Rectangle 2"/>
          <p:cNvSpPr>
            <a:spLocks noChangeArrowheads="1"/>
          </p:cNvSpPr>
          <p:nvPr/>
        </p:nvSpPr>
        <p:spPr bwMode="auto">
          <a:xfrm>
            <a:off x="215900" y="200025"/>
            <a:ext cx="8712200" cy="5975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spcBef>
                <a:spcPct val="50000"/>
              </a:spcBef>
              <a:buClr>
                <a:srgbClr val="9A2801"/>
              </a:buClr>
              <a:buSzPct val="70000"/>
              <a:buFont typeface="Wingdings" pitchFamily="2" charset="2"/>
              <a:buChar char="§"/>
              <a:defRPr/>
            </a:pPr>
            <a:endParaRPr lang="en-US" dirty="0">
              <a:solidFill>
                <a:srgbClr val="9A2801"/>
              </a:solidFill>
            </a:endParaRPr>
          </a:p>
        </p:txBody>
      </p:sp>
      <p:sp>
        <p:nvSpPr>
          <p:cNvPr id="2192387" name="Rectangle 3"/>
          <p:cNvSpPr>
            <a:spLocks noChangeArrowheads="1"/>
          </p:cNvSpPr>
          <p:nvPr/>
        </p:nvSpPr>
        <p:spPr bwMode="auto">
          <a:xfrm>
            <a:off x="215900" y="4184650"/>
            <a:ext cx="8696325" cy="125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144000" rIns="0" bIns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4000" kern="0" dirty="0" smtClean="0">
                <a:solidFill>
                  <a:srgbClr val="0096EA"/>
                </a:solidFill>
              </a:rPr>
              <a:t>Metropolia Assignment</a:t>
            </a:r>
          </a:p>
          <a:p>
            <a:pPr>
              <a:lnSpc>
                <a:spcPct val="90000"/>
              </a:lnSpc>
              <a:defRPr/>
            </a:pPr>
            <a:r>
              <a:rPr lang="de-DE" sz="4000" kern="0" dirty="0" smtClean="0">
                <a:solidFill>
                  <a:srgbClr val="0096EA"/>
                </a:solidFill>
              </a:rPr>
              <a:t>Harbor Cranes</a:t>
            </a:r>
            <a:endParaRPr lang="en-US" sz="4000" dirty="0">
              <a:solidFill>
                <a:srgbClr val="F79109"/>
              </a:solidFill>
            </a:endParaRPr>
          </a:p>
        </p:txBody>
      </p:sp>
      <p:sp>
        <p:nvSpPr>
          <p:cNvPr id="2192388" name="Rectangle 4"/>
          <p:cNvSpPr>
            <a:spLocks noChangeArrowheads="1"/>
          </p:cNvSpPr>
          <p:nvPr/>
        </p:nvSpPr>
        <p:spPr bwMode="auto">
          <a:xfrm>
            <a:off x="215900" y="3968750"/>
            <a:ext cx="41354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0" rIns="0" bIns="0"/>
          <a:lstStyle/>
          <a:p>
            <a:pPr>
              <a:spcBef>
                <a:spcPts val="1100"/>
              </a:spcBef>
              <a:buClr>
                <a:srgbClr val="002897"/>
              </a:buClr>
              <a:buSzPct val="70000"/>
            </a:pPr>
            <a:r>
              <a:rPr lang="en-US" sz="1200" b="1" dirty="0" err="1" smtClean="0">
                <a:solidFill>
                  <a:srgbClr val="FFFFFF"/>
                </a:solidFill>
              </a:rPr>
              <a:t>Joonas</a:t>
            </a:r>
            <a:r>
              <a:rPr lang="en-US" sz="1200" b="1" dirty="0" smtClean="0">
                <a:solidFill>
                  <a:srgbClr val="FFFFFF"/>
                </a:solidFill>
              </a:rPr>
              <a:t> </a:t>
            </a:r>
            <a:r>
              <a:rPr lang="en-US" sz="1200" b="1" dirty="0" err="1" smtClean="0">
                <a:solidFill>
                  <a:srgbClr val="FFFFFF"/>
                </a:solidFill>
              </a:rPr>
              <a:t>Toivonen</a:t>
            </a:r>
            <a:r>
              <a:rPr lang="en-US" sz="1200" b="1" dirty="0" smtClean="0">
                <a:solidFill>
                  <a:srgbClr val="FFFFFF"/>
                </a:solidFill>
              </a:rPr>
              <a:t>, Markus </a:t>
            </a:r>
            <a:r>
              <a:rPr lang="en-US" sz="1200" b="1" dirty="0" err="1" smtClean="0">
                <a:solidFill>
                  <a:srgbClr val="FFFFFF"/>
                </a:solidFill>
              </a:rPr>
              <a:t>Kilpiäinen</a:t>
            </a:r>
            <a:r>
              <a:rPr lang="en-US" sz="1200" b="1" dirty="0">
                <a:solidFill>
                  <a:srgbClr val="FFFFFF"/>
                </a:solidFill>
              </a:rPr>
              <a:t> </a:t>
            </a:r>
            <a:r>
              <a:rPr lang="en-US" sz="1200" b="1" dirty="0" smtClean="0">
                <a:solidFill>
                  <a:srgbClr val="FFFFFF"/>
                </a:solidFill>
              </a:rPr>
              <a:t>&amp; </a:t>
            </a:r>
            <a:r>
              <a:rPr lang="en-US" sz="1200" b="1" dirty="0" err="1" smtClean="0">
                <a:solidFill>
                  <a:srgbClr val="FFFFFF"/>
                </a:solidFill>
              </a:rPr>
              <a:t>Eetu</a:t>
            </a:r>
            <a:r>
              <a:rPr lang="en-US" sz="1200" b="1" dirty="0" smtClean="0">
                <a:solidFill>
                  <a:srgbClr val="FFFFFF"/>
                </a:solidFill>
              </a:rPr>
              <a:t> </a:t>
            </a:r>
            <a:r>
              <a:rPr lang="en-US" sz="1200" b="1" dirty="0" err="1" smtClean="0">
                <a:solidFill>
                  <a:srgbClr val="FFFFFF"/>
                </a:solidFill>
              </a:rPr>
              <a:t>Soukko</a:t>
            </a:r>
            <a:endParaRPr lang="en-US" sz="1200" b="1" dirty="0">
              <a:solidFill>
                <a:srgbClr val="FFFFFF"/>
              </a:solidFill>
            </a:endParaRPr>
          </a:p>
        </p:txBody>
      </p:sp>
      <p:pic>
        <p:nvPicPr>
          <p:cNvPr id="7" name="Picture 35" descr="Pictur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8710613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738" y="6364888"/>
            <a:ext cx="15525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515136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738" y="6364888"/>
            <a:ext cx="15525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8"/>
          </a:xfrm>
        </p:spPr>
        <p:txBody>
          <a:bodyPr/>
          <a:lstStyle/>
          <a:p>
            <a:r>
              <a:rPr lang="fi-FI" dirty="0" smtClean="0"/>
              <a:t>STS </a:t>
            </a:r>
            <a:r>
              <a:rPr lang="fi-FI" dirty="0" err="1" smtClean="0"/>
              <a:t>crane</a:t>
            </a:r>
            <a:r>
              <a:rPr lang="fi-FI" dirty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 smtClean="0"/>
              <a:t>: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340768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Investment</a:t>
            </a:r>
            <a:r>
              <a:rPr lang="fi-FI" dirty="0" smtClean="0"/>
              <a:t> </a:t>
            </a:r>
            <a:r>
              <a:rPr lang="fi-FI" dirty="0" err="1" smtClean="0"/>
              <a:t>cost</a:t>
            </a:r>
            <a:r>
              <a:rPr lang="fi-FI" dirty="0" smtClean="0"/>
              <a:t>:  6-9 M€ (</a:t>
            </a:r>
            <a:r>
              <a:rPr lang="fi-FI" dirty="0" err="1" smtClean="0"/>
              <a:t>estimated</a:t>
            </a:r>
            <a:r>
              <a:rPr lang="fi-FI" dirty="0" smtClean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/>
              <a:t> </a:t>
            </a:r>
            <a:r>
              <a:rPr lang="fi-FI" dirty="0" smtClean="0"/>
              <a:t>1-2%)</a:t>
            </a:r>
          </a:p>
          <a:p>
            <a:endParaRPr lang="fi-FI" dirty="0"/>
          </a:p>
          <a:p>
            <a:r>
              <a:rPr lang="fi-FI" dirty="0" err="1" smtClean="0"/>
              <a:t>Maintenance</a:t>
            </a:r>
            <a:r>
              <a:rPr lang="fi-FI" dirty="0"/>
              <a:t> </a:t>
            </a:r>
            <a:r>
              <a:rPr lang="fi-FI" dirty="0" err="1" smtClean="0"/>
              <a:t>costs</a:t>
            </a:r>
            <a:r>
              <a:rPr lang="fi-FI" dirty="0" smtClean="0"/>
              <a:t> (</a:t>
            </a:r>
            <a:r>
              <a:rPr lang="fi-FI" dirty="0" err="1" smtClean="0"/>
              <a:t>confirmed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Jukka Muuri, </a:t>
            </a:r>
            <a:r>
              <a:rPr lang="fi-FI" dirty="0" err="1" smtClean="0"/>
              <a:t>Steveco</a:t>
            </a:r>
            <a:r>
              <a:rPr lang="fi-FI" dirty="0" smtClean="0"/>
              <a:t> </a:t>
            </a:r>
            <a:r>
              <a:rPr lang="fi-FI" dirty="0" err="1" smtClean="0"/>
              <a:t>Mussalo</a:t>
            </a:r>
            <a:r>
              <a:rPr lang="fi-FI" dirty="0" smtClean="0"/>
              <a:t>)</a:t>
            </a:r>
          </a:p>
          <a:p>
            <a:endParaRPr lang="fi-FI" dirty="0"/>
          </a:p>
          <a:p>
            <a:r>
              <a:rPr lang="fi-FI" dirty="0" err="1" smtClean="0"/>
              <a:t>Mechanical</a:t>
            </a:r>
            <a:r>
              <a:rPr lang="fi-FI" dirty="0" smtClean="0"/>
              <a:t>: (60%)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Lifting</a:t>
            </a:r>
            <a:r>
              <a:rPr lang="fi-FI" dirty="0" smtClean="0"/>
              <a:t> </a:t>
            </a:r>
            <a:r>
              <a:rPr lang="fi-FI" dirty="0" err="1" smtClean="0"/>
              <a:t>cables</a:t>
            </a:r>
            <a:r>
              <a:rPr lang="fi-FI" dirty="0" smtClean="0"/>
              <a:t>: ~10 000€ (in </a:t>
            </a:r>
            <a:r>
              <a:rPr lang="fi-FI" dirty="0" err="1" smtClean="0"/>
              <a:t>every</a:t>
            </a:r>
            <a:r>
              <a:rPr lang="fi-FI" dirty="0" smtClean="0"/>
              <a:t> 3 </a:t>
            </a:r>
            <a:r>
              <a:rPr lang="fi-FI" dirty="0" err="1" smtClean="0"/>
              <a:t>years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Lifting</a:t>
            </a:r>
            <a:r>
              <a:rPr lang="fi-FI" dirty="0" smtClean="0"/>
              <a:t> </a:t>
            </a:r>
            <a:r>
              <a:rPr lang="fi-FI" dirty="0" err="1" smtClean="0"/>
              <a:t>device</a:t>
            </a:r>
            <a:r>
              <a:rPr lang="fi-FI" dirty="0" smtClean="0"/>
              <a:t>: ~10 000€ (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destroyed</a:t>
            </a:r>
            <a:r>
              <a:rPr lang="fi-FI" dirty="0" smtClean="0"/>
              <a:t> </a:t>
            </a:r>
            <a:r>
              <a:rPr lang="fi-FI" dirty="0" err="1" smtClean="0"/>
              <a:t>accidentally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Folding</a:t>
            </a:r>
            <a:r>
              <a:rPr lang="fi-FI" dirty="0" smtClean="0"/>
              <a:t> </a:t>
            </a:r>
            <a:r>
              <a:rPr lang="fi-FI" dirty="0" err="1" smtClean="0"/>
              <a:t>joint</a:t>
            </a:r>
            <a:r>
              <a:rPr lang="fi-FI" dirty="0" smtClean="0"/>
              <a:t> of </a:t>
            </a:r>
            <a:r>
              <a:rPr lang="fi-FI" dirty="0" err="1" smtClean="0"/>
              <a:t>lifting</a:t>
            </a:r>
            <a:r>
              <a:rPr lang="fi-FI" dirty="0" smtClean="0"/>
              <a:t> </a:t>
            </a:r>
            <a:r>
              <a:rPr lang="fi-FI" dirty="0" err="1" smtClean="0"/>
              <a:t>boom</a:t>
            </a:r>
            <a:r>
              <a:rPr lang="fi-FI" dirty="0" smtClean="0"/>
              <a:t>:  ?€ (3-5y, </a:t>
            </a:r>
            <a:r>
              <a:rPr lang="fi-FI" dirty="0" err="1" smtClean="0"/>
              <a:t>warranty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Konecranes)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Repairing</a:t>
            </a:r>
            <a:r>
              <a:rPr lang="fi-FI" dirty="0" smtClean="0"/>
              <a:t> </a:t>
            </a:r>
            <a:r>
              <a:rPr lang="fi-FI" dirty="0" err="1" smtClean="0"/>
              <a:t>microruptures</a:t>
            </a:r>
            <a:r>
              <a:rPr lang="fi-FI" dirty="0" smtClean="0"/>
              <a:t> in </a:t>
            </a:r>
            <a:r>
              <a:rPr lang="fi-FI" dirty="0" err="1" smtClean="0"/>
              <a:t>frame</a:t>
            </a:r>
            <a:r>
              <a:rPr lang="fi-FI" dirty="0" smtClean="0"/>
              <a:t> (in </a:t>
            </a:r>
            <a:r>
              <a:rPr lang="fi-FI" dirty="0" err="1" smtClean="0"/>
              <a:t>every</a:t>
            </a:r>
            <a:r>
              <a:rPr lang="fi-FI" dirty="0" smtClean="0"/>
              <a:t> 10 </a:t>
            </a:r>
            <a:r>
              <a:rPr lang="fi-FI" dirty="0" err="1" smtClean="0"/>
              <a:t>years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Internal</a:t>
            </a:r>
            <a:r>
              <a:rPr lang="fi-FI" dirty="0" smtClean="0"/>
              <a:t> </a:t>
            </a:r>
            <a:r>
              <a:rPr lang="fi-FI" dirty="0" err="1" smtClean="0"/>
              <a:t>corrosion</a:t>
            </a:r>
            <a:endParaRPr lang="fi-FI" dirty="0" smtClean="0"/>
          </a:p>
          <a:p>
            <a:endParaRPr lang="fi-FI" dirty="0"/>
          </a:p>
          <a:p>
            <a:r>
              <a:rPr lang="fi-FI" dirty="0" err="1" smtClean="0"/>
              <a:t>Electrical</a:t>
            </a:r>
            <a:r>
              <a:rPr lang="fi-FI" dirty="0" smtClean="0"/>
              <a:t>: (40%)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Electrical</a:t>
            </a:r>
            <a:r>
              <a:rPr lang="fi-FI" dirty="0" smtClean="0"/>
              <a:t> </a:t>
            </a:r>
            <a:r>
              <a:rPr lang="fi-FI" dirty="0" err="1" smtClean="0"/>
              <a:t>switches</a:t>
            </a:r>
            <a:r>
              <a:rPr lang="fi-FI" dirty="0" smtClean="0"/>
              <a:t> and </a:t>
            </a:r>
            <a:r>
              <a:rPr lang="fi-FI" dirty="0" err="1" smtClean="0"/>
              <a:t>light</a:t>
            </a:r>
            <a:r>
              <a:rPr lang="fi-FI" dirty="0" smtClean="0"/>
              <a:t> </a:t>
            </a:r>
            <a:r>
              <a:rPr lang="fi-FI" dirty="0" err="1" smtClean="0"/>
              <a:t>bulbs</a:t>
            </a:r>
            <a:r>
              <a:rPr lang="fi-FI" dirty="0" smtClean="0"/>
              <a:t> (</a:t>
            </a:r>
            <a:r>
              <a:rPr lang="fi-FI" dirty="0" err="1" smtClean="0"/>
              <a:t>small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Inverters</a:t>
            </a:r>
            <a:r>
              <a:rPr lang="fi-FI" dirty="0" smtClean="0"/>
              <a:t> and </a:t>
            </a:r>
            <a:r>
              <a:rPr lang="fi-FI" dirty="0" err="1" smtClean="0"/>
              <a:t>Capacitors</a:t>
            </a:r>
            <a:r>
              <a:rPr lang="fi-FI" dirty="0" smtClean="0"/>
              <a:t>: ~10 - 30 000€ (in </a:t>
            </a:r>
            <a:r>
              <a:rPr lang="fi-FI" dirty="0" err="1" smtClean="0"/>
              <a:t>every</a:t>
            </a:r>
            <a:r>
              <a:rPr lang="fi-FI" dirty="0" smtClean="0"/>
              <a:t> 10 </a:t>
            </a:r>
            <a:r>
              <a:rPr lang="fi-FI" dirty="0" err="1" smtClean="0"/>
              <a:t>years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err="1" smtClean="0"/>
              <a:t>Hanging</a:t>
            </a:r>
            <a:r>
              <a:rPr lang="fi-FI" dirty="0" smtClean="0"/>
              <a:t> </a:t>
            </a:r>
            <a:r>
              <a:rPr lang="fi-FI" dirty="0" err="1" smtClean="0"/>
              <a:t>cables</a:t>
            </a:r>
            <a:r>
              <a:rPr lang="fi-FI" dirty="0" smtClean="0"/>
              <a:t>: ~10 – 100 000€ (in </a:t>
            </a:r>
            <a:r>
              <a:rPr lang="fi-FI" dirty="0" err="1" smtClean="0"/>
              <a:t>every</a:t>
            </a:r>
            <a:r>
              <a:rPr lang="fi-FI" dirty="0" smtClean="0"/>
              <a:t> 10 </a:t>
            </a:r>
            <a:r>
              <a:rPr lang="fi-FI" dirty="0" err="1" smtClean="0"/>
              <a:t>years</a:t>
            </a:r>
            <a:r>
              <a:rPr lang="fi-FI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PLC out of </a:t>
            </a:r>
            <a:r>
              <a:rPr lang="fi-FI" dirty="0" err="1" smtClean="0"/>
              <a:t>date</a:t>
            </a:r>
            <a:r>
              <a:rPr lang="fi-FI" dirty="0"/>
              <a:t> </a:t>
            </a:r>
            <a:r>
              <a:rPr lang="fi-FI" dirty="0" smtClean="0"/>
              <a:t>—&gt; </a:t>
            </a:r>
            <a:r>
              <a:rPr lang="fi-FI" dirty="0" err="1" smtClean="0"/>
              <a:t>Electrical</a:t>
            </a:r>
            <a:r>
              <a:rPr lang="fi-FI" dirty="0" smtClean="0"/>
              <a:t> </a:t>
            </a:r>
            <a:r>
              <a:rPr lang="fi-FI" dirty="0" err="1" smtClean="0"/>
              <a:t>modernisation</a:t>
            </a:r>
            <a:r>
              <a:rPr lang="fi-FI" dirty="0" smtClean="0"/>
              <a:t>: ~100 000€ - 1 M€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Main </a:t>
            </a:r>
            <a:r>
              <a:rPr lang="fi-FI" dirty="0" err="1" smtClean="0"/>
              <a:t>cable</a:t>
            </a:r>
            <a:r>
              <a:rPr lang="fi-FI" dirty="0" smtClean="0"/>
              <a:t> in </a:t>
            </a:r>
            <a:r>
              <a:rPr lang="fi-FI" dirty="0" err="1" smtClean="0"/>
              <a:t>frame</a:t>
            </a:r>
            <a:r>
              <a:rPr lang="fi-FI" dirty="0" smtClean="0"/>
              <a:t>: ?€ (in </a:t>
            </a:r>
            <a:r>
              <a:rPr lang="fi-FI" dirty="0" err="1" smtClean="0"/>
              <a:t>every</a:t>
            </a:r>
            <a:r>
              <a:rPr lang="fi-FI" dirty="0" smtClean="0"/>
              <a:t> 10 </a:t>
            </a:r>
            <a:r>
              <a:rPr lang="fi-FI" dirty="0" err="1" smtClean="0"/>
              <a:t>years</a:t>
            </a:r>
            <a:r>
              <a:rPr lang="fi-FI" dirty="0" smtClean="0"/>
              <a:t>) </a:t>
            </a:r>
          </a:p>
          <a:p>
            <a:endParaRPr lang="fi-FI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510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738" y="6364888"/>
            <a:ext cx="15525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8"/>
          </a:xfrm>
        </p:spPr>
        <p:txBody>
          <a:bodyPr/>
          <a:lstStyle/>
          <a:p>
            <a:r>
              <a:rPr lang="fi-FI" dirty="0" smtClean="0"/>
              <a:t>STS </a:t>
            </a:r>
            <a:r>
              <a:rPr lang="fi-FI" dirty="0" err="1" smtClean="0"/>
              <a:t>crane</a:t>
            </a:r>
            <a:r>
              <a:rPr lang="fi-FI" dirty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 smtClean="0"/>
              <a:t>: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340768"/>
            <a:ext cx="8280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Corrective</a:t>
            </a:r>
            <a:r>
              <a:rPr lang="fi-FI" dirty="0" smtClean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: (90%)</a:t>
            </a:r>
          </a:p>
          <a:p>
            <a:endParaRPr lang="fi-FI" dirty="0"/>
          </a:p>
          <a:p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: (10%)</a:t>
            </a:r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Mika Niskanen, </a:t>
            </a:r>
            <a:r>
              <a:rPr lang="fi-FI" dirty="0" err="1"/>
              <a:t>F</a:t>
            </a:r>
            <a:r>
              <a:rPr lang="fi-FI" dirty="0" err="1" smtClean="0"/>
              <a:t>innsteve</a:t>
            </a:r>
            <a:r>
              <a:rPr lang="fi-FI" dirty="0" smtClean="0"/>
              <a:t> Vuosaari:</a:t>
            </a:r>
          </a:p>
          <a:p>
            <a:endParaRPr lang="fi-FI" dirty="0"/>
          </a:p>
          <a:p>
            <a:r>
              <a:rPr lang="fi-FI" dirty="0" smtClean="0"/>
              <a:t>”</a:t>
            </a:r>
            <a:r>
              <a:rPr lang="fi-FI" dirty="0" err="1" smtClean="0"/>
              <a:t>According</a:t>
            </a:r>
            <a:r>
              <a:rPr lang="fi-FI" dirty="0" smtClean="0"/>
              <a:t> to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STS-crane</a:t>
            </a:r>
            <a:r>
              <a:rPr lang="fi-FI" dirty="0" smtClean="0"/>
              <a:t> </a:t>
            </a:r>
            <a:r>
              <a:rPr lang="fi-FI" dirty="0" err="1" smtClean="0"/>
              <a:t>care</a:t>
            </a:r>
            <a:r>
              <a:rPr lang="fi-FI" dirty="0" smtClean="0"/>
              <a:t> </a:t>
            </a:r>
            <a:r>
              <a:rPr lang="fi-FI" dirty="0" err="1" smtClean="0"/>
              <a:t>agreement</a:t>
            </a:r>
            <a:r>
              <a:rPr lang="fi-FI" dirty="0" smtClean="0"/>
              <a:t>,  </a:t>
            </a:r>
            <a:r>
              <a:rPr lang="fi-FI" dirty="0" err="1" smtClean="0"/>
              <a:t>annual</a:t>
            </a:r>
            <a:r>
              <a:rPr lang="fi-FI" dirty="0" smtClean="0"/>
              <a:t> </a:t>
            </a:r>
            <a:r>
              <a:rPr lang="fi-FI" dirty="0" err="1" smtClean="0"/>
              <a:t>maintenance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1,61% of </a:t>
            </a:r>
            <a:r>
              <a:rPr lang="fi-FI" dirty="0" err="1" smtClean="0"/>
              <a:t>investment</a:t>
            </a:r>
            <a:r>
              <a:rPr lang="fi-FI" dirty="0" smtClean="0"/>
              <a:t> </a:t>
            </a:r>
            <a:r>
              <a:rPr lang="fi-FI" dirty="0" err="1" smtClean="0"/>
              <a:t>costs</a:t>
            </a:r>
            <a:r>
              <a:rPr lang="fi-FI" dirty="0"/>
              <a:t> </a:t>
            </a:r>
            <a:r>
              <a:rPr lang="fi-FI" dirty="0" smtClean="0"/>
              <a:t>in the </a:t>
            </a:r>
            <a:r>
              <a:rPr lang="fi-FI" dirty="0" err="1" smtClean="0"/>
              <a:t>beginning</a:t>
            </a:r>
            <a:r>
              <a:rPr lang="fi-FI" dirty="0" smtClean="0"/>
              <a:t>  of </a:t>
            </a:r>
            <a:r>
              <a:rPr lang="fi-FI" dirty="0" err="1" smtClean="0"/>
              <a:t>cranes</a:t>
            </a:r>
            <a:r>
              <a:rPr lang="fi-FI" dirty="0" smtClean="0"/>
              <a:t>’ </a:t>
            </a:r>
            <a:r>
              <a:rPr lang="fi-FI" dirty="0" err="1" smtClean="0"/>
              <a:t>lifetime</a:t>
            </a:r>
            <a:r>
              <a:rPr lang="fi-FI" dirty="0" smtClean="0"/>
              <a:t>. </a:t>
            </a:r>
            <a:r>
              <a:rPr lang="fi-FI" dirty="0" err="1" smtClean="0"/>
              <a:t>Unfortunatelly</a:t>
            </a:r>
            <a:r>
              <a:rPr lang="fi-FI" dirty="0" smtClean="0"/>
              <a:t> I </a:t>
            </a:r>
            <a:r>
              <a:rPr lang="fi-FI" dirty="0" err="1" smtClean="0"/>
              <a:t>can’t</a:t>
            </a:r>
            <a:r>
              <a:rPr lang="fi-FI" dirty="0" smtClean="0"/>
              <a:t> </a:t>
            </a:r>
            <a:r>
              <a:rPr lang="fi-FI" dirty="0" err="1" smtClean="0"/>
              <a:t>detail</a:t>
            </a:r>
            <a:r>
              <a:rPr lang="fi-FI" dirty="0" smtClean="0"/>
              <a:t> the </a:t>
            </a:r>
            <a:r>
              <a:rPr lang="fi-FI" dirty="0" err="1" smtClean="0"/>
              <a:t>cost</a:t>
            </a:r>
            <a:r>
              <a:rPr lang="fi-FI" dirty="0" smtClean="0"/>
              <a:t> </a:t>
            </a:r>
            <a:r>
              <a:rPr lang="fi-FI" dirty="0" err="1" smtClean="0"/>
              <a:t>structure</a:t>
            </a:r>
            <a:r>
              <a:rPr lang="fi-FI" dirty="0" smtClean="0"/>
              <a:t>.” </a:t>
            </a:r>
          </a:p>
          <a:p>
            <a:endParaRPr lang="fi-FI" dirty="0" smtClean="0"/>
          </a:p>
          <a:p>
            <a:r>
              <a:rPr lang="fi-FI" dirty="0" smtClean="0"/>
              <a:t>(4pcs Kalmar </a:t>
            </a:r>
            <a:r>
              <a:rPr lang="fi-FI" dirty="0" err="1"/>
              <a:t>Post-Panamax</a:t>
            </a:r>
            <a:r>
              <a:rPr lang="fi-FI" dirty="0"/>
              <a:t> </a:t>
            </a:r>
            <a:r>
              <a:rPr lang="fi-FI" dirty="0" err="1" smtClean="0"/>
              <a:t>STS-cranes</a:t>
            </a:r>
            <a:r>
              <a:rPr lang="fi-FI" dirty="0"/>
              <a:t>)</a:t>
            </a:r>
            <a:endParaRPr lang="fi-FI" dirty="0" smtClean="0"/>
          </a:p>
          <a:p>
            <a:endParaRPr lang="fi-FI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4992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TITLEIMAGE" val="SPREhorizontal"/>
  <p:tag name="VARSLIDECATEGORYID" val="SPREtitle"/>
  <p:tag name="VARSLIDEID" val="SPREtitle_slide_horizontal_picture"/>
  <p:tag name="ARTICULATE_SLIDE_GUID" val="a2aeda14-ed52-40ab-a4f0-12b7a236ba7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TITLEIMAGE" val="SPREhorizontal"/>
  <p:tag name="VARSLIDECATEGORYID" val="SPREtitle"/>
  <p:tag name="VARSLIDEID" val="SPREtitle_slide_horizontal_picture"/>
  <p:tag name="ARTICULATE_SLIDE_GUID" val="a2aeda14-ed52-40ab-a4f0-12b7a236ba7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TITLEIMAGE" val="SPREhorizontal"/>
  <p:tag name="VARSLIDECATEGORYID" val="SPREtitle"/>
  <p:tag name="VARSLIDEID" val="SPREtitle_slide_horizontal_picture"/>
  <p:tag name="ARTICULATE_SLIDE_GUID" val="a2aeda14-ed52-40ab-a4f0-12b7a236ba78"/>
</p:tagLst>
</file>

<file path=ppt/theme/theme1.xml><?xml version="1.0" encoding="utf-8"?>
<a:theme xmlns:a="http://schemas.openxmlformats.org/drawingml/2006/main" name="ABB+Template+2010_05">
  <a:themeElements>
    <a:clrScheme name="Custom 2">
      <a:dk1>
        <a:srgbClr val="000000"/>
      </a:dk1>
      <a:lt1>
        <a:srgbClr val="FFFFFF"/>
      </a:lt1>
      <a:dk2>
        <a:srgbClr val="002897"/>
      </a:dk2>
      <a:lt2>
        <a:srgbClr val="666666"/>
      </a:lt2>
      <a:accent1>
        <a:srgbClr val="005ADE"/>
      </a:accent1>
      <a:accent2>
        <a:srgbClr val="0096EA"/>
      </a:accent2>
      <a:accent3>
        <a:srgbClr val="5BD8FF"/>
      </a:accent3>
      <a:accent4>
        <a:srgbClr val="999999"/>
      </a:accent4>
      <a:accent5>
        <a:srgbClr val="666666"/>
      </a:accent5>
      <a:accent6>
        <a:srgbClr val="666666"/>
      </a:accent6>
      <a:hlink>
        <a:srgbClr val="000000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16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Arial" pitchFamily="34" charset="0"/>
          <a:buNone/>
          <a:defRPr sz="16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236</Words>
  <Application>Microsoft Office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ABB+Template+2010_05</vt:lpstr>
      <vt:lpstr>Office Theme</vt:lpstr>
      <vt:lpstr>PowerPoint Presentation</vt:lpstr>
      <vt:lpstr>STS crane maintenance costs:</vt:lpstr>
      <vt:lpstr>STS crane maintenance costs: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10</cp:revision>
  <dcterms:created xsi:type="dcterms:W3CDTF">2014-03-25T08:37:36Z</dcterms:created>
  <dcterms:modified xsi:type="dcterms:W3CDTF">2014-03-25T09:24:13Z</dcterms:modified>
</cp:coreProperties>
</file>