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21"/>
  </p:notesMasterIdLst>
  <p:sldIdLst>
    <p:sldId id="256" r:id="rId2"/>
    <p:sldId id="322" r:id="rId3"/>
    <p:sldId id="323" r:id="rId4"/>
    <p:sldId id="328" r:id="rId5"/>
    <p:sldId id="329" r:id="rId6"/>
    <p:sldId id="331" r:id="rId7"/>
    <p:sldId id="324" r:id="rId8"/>
    <p:sldId id="325" r:id="rId9"/>
    <p:sldId id="327" r:id="rId10"/>
    <p:sldId id="335" r:id="rId11"/>
    <p:sldId id="326" r:id="rId12"/>
    <p:sldId id="334" r:id="rId13"/>
    <p:sldId id="336" r:id="rId14"/>
    <p:sldId id="330" r:id="rId15"/>
    <p:sldId id="320" r:id="rId16"/>
    <p:sldId id="332" r:id="rId17"/>
    <p:sldId id="333" r:id="rId18"/>
    <p:sldId id="321" r:id="rId19"/>
    <p:sldId id="264" r:id="rId20"/>
  </p:sldIdLst>
  <p:sldSz cx="6859588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68D36"/>
    <a:srgbClr val="EC40D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94636" autoAdjust="0"/>
  </p:normalViewPr>
  <p:slideViewPr>
    <p:cSldViewPr>
      <p:cViewPr varScale="1">
        <p:scale>
          <a:sx n="87" d="100"/>
          <a:sy n="87" d="100"/>
        </p:scale>
        <p:origin x="-2154" y="-84"/>
      </p:cViewPr>
      <p:guideLst>
        <p:guide orient="horz" pos="2160"/>
        <p:guide pos="2161"/>
      </p:guideLst>
    </p:cSldViewPr>
  </p:slideViewPr>
  <p:outlineViewPr>
    <p:cViewPr>
      <p:scale>
        <a:sx n="33" d="100"/>
        <a:sy n="33" d="100"/>
      </p:scale>
      <p:origin x="0" y="13008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4C9EE8D-C756-4860-94B4-3E55C65195B2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714500" y="685800"/>
            <a:ext cx="3429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F21F05-D370-44E5-A44B-34F723D4A300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3452232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2" cstate="print"/>
          <a:srcRect t="33333"/>
          <a:stretch>
            <a:fillRect/>
          </a:stretch>
        </p:blipFill>
        <p:spPr>
          <a:xfrm>
            <a:off x="0" y="0"/>
            <a:ext cx="6859588" cy="4572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4801712" cy="1752600"/>
          </a:xfrm>
        </p:spPr>
        <p:txBody>
          <a:bodyPr>
            <a:normAutofit/>
          </a:bodyPr>
          <a:lstStyle>
            <a:lvl1pPr marL="0" indent="0" algn="ctr">
              <a:buNone/>
              <a:defRPr sz="1700" baseline="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469" y="2007889"/>
            <a:ext cx="5830650" cy="1470025"/>
          </a:xfrm>
        </p:spPr>
        <p:txBody>
          <a:bodyPr/>
          <a:lstStyle>
            <a:lvl1pPr algn="ctr"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3201" y="274639"/>
            <a:ext cx="1543407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80" y="274639"/>
            <a:ext cx="4515895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114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4962526"/>
            <a:ext cx="5915204" cy="1362075"/>
          </a:xfrm>
        </p:spPr>
        <p:txBody>
          <a:bodyPr anchor="t"/>
          <a:lstStyle>
            <a:lvl1pPr algn="l">
              <a:defRPr sz="3200" b="0" i="0" cap="all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3462339"/>
            <a:ext cx="5915204" cy="1500187"/>
          </a:xfrm>
        </p:spPr>
        <p:txBody>
          <a:bodyPr anchor="b">
            <a:normAutofit/>
          </a:bodyPr>
          <a:lstStyle>
            <a:lvl1pPr marL="0" indent="0">
              <a:buNone/>
              <a:defRPr sz="1700" baseline="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2800998" cy="4114800"/>
          </a:xfrm>
        </p:spPr>
        <p:txBody>
          <a:bodyPr/>
          <a:lstStyle>
            <a:lvl5pPr>
              <a:defRPr/>
            </a:lvl5pPr>
            <a:lvl6pPr>
              <a:buClr>
                <a:schemeClr val="tx2"/>
              </a:buClr>
              <a:buFont typeface="Arial" pitchFamily="34" charset="0"/>
              <a:buChar char="•"/>
              <a:defRPr/>
            </a:lvl6pPr>
            <a:lvl7pPr>
              <a:buClr>
                <a:schemeClr val="tx2"/>
              </a:buClr>
              <a:buFont typeface="Arial" pitchFamily="34" charset="0"/>
              <a:buChar char="•"/>
              <a:defRPr/>
            </a:lvl7pPr>
            <a:lvl8pPr>
              <a:buClr>
                <a:schemeClr val="tx2"/>
              </a:buClr>
              <a:buFont typeface="Arial" pitchFamily="34" charset="0"/>
              <a:buChar char="•"/>
              <a:defRPr/>
            </a:lvl8pPr>
            <a:lvl9pPr>
              <a:buClr>
                <a:schemeClr val="tx2"/>
              </a:buClr>
              <a:buFont typeface="Arial" pitchFamily="34" charset="0"/>
              <a:buChar char="•"/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1600200"/>
            <a:ext cx="2800998" cy="41148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601284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457306" y="2209800"/>
            <a:ext cx="2800998" cy="3505200"/>
          </a:xfrm>
        </p:spPr>
        <p:txBody>
          <a:bodyPr/>
          <a:lstStyle>
            <a:lvl6pPr>
              <a:buClr>
                <a:schemeClr val="tx2"/>
              </a:buClr>
              <a:defRPr/>
            </a:lvl6pPr>
            <a:lvl7pPr>
              <a:buClr>
                <a:schemeClr val="tx2"/>
              </a:buClr>
              <a:defRPr/>
            </a:lvl7pPr>
            <a:lvl8pPr>
              <a:buClr>
                <a:schemeClr val="tx2"/>
              </a:buClr>
              <a:defRPr/>
            </a:lvl8pPr>
            <a:lvl9pPr>
              <a:buClr>
                <a:schemeClr val="tx2"/>
              </a:buClr>
              <a:defRPr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01284" y="1600200"/>
            <a:ext cx="2800998" cy="574675"/>
          </a:xfrm>
        </p:spPr>
        <p:txBody>
          <a:bodyPr anchor="b">
            <a:normAutofit/>
          </a:bodyPr>
          <a:lstStyle>
            <a:lvl1pPr marL="0" indent="0">
              <a:buNone/>
              <a:defRPr sz="1700" b="0" i="0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2972488" y="1447800"/>
            <a:ext cx="3486957" cy="4267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9592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9592" y="2547892"/>
            <a:ext cx="2229366" cy="3167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horizon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306" y="1447800"/>
            <a:ext cx="2229366" cy="1097280"/>
          </a:xfrm>
        </p:spPr>
        <p:txBody>
          <a:bodyPr anchor="b"/>
          <a:lstStyle>
            <a:lvl1pPr algn="l">
              <a:defRPr sz="1800" b="0" i="0" cap="none" baseline="0"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493817" y="1447800"/>
            <a:ext cx="2565486" cy="3474720"/>
          </a:xfrm>
          <a:custGeom>
            <a:avLst/>
            <a:gdLst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74450 w 3419856"/>
              <a:gd name="connsiteY9" fmla="*/ 3429000 h 3429000"/>
              <a:gd name="connsiteX10" fmla="*/ 21806 w 3419856"/>
              <a:gd name="connsiteY10" fmla="*/ 3407194 h 3429000"/>
              <a:gd name="connsiteX11" fmla="*/ 0 w 3419856"/>
              <a:gd name="connsiteY11" fmla="*/ 3354550 h 3429000"/>
              <a:gd name="connsiteX12" fmla="*/ 0 w 3419856"/>
              <a:gd name="connsiteY12" fmla="*/ 74450 h 3429000"/>
              <a:gd name="connsiteX0" fmla="*/ 0 w 3419856"/>
              <a:gd name="connsiteY0" fmla="*/ 74450 h 3429000"/>
              <a:gd name="connsiteX1" fmla="*/ 21806 w 3419856"/>
              <a:gd name="connsiteY1" fmla="*/ 21806 h 3429000"/>
              <a:gd name="connsiteX2" fmla="*/ 74450 w 3419856"/>
              <a:gd name="connsiteY2" fmla="*/ 0 h 3429000"/>
              <a:gd name="connsiteX3" fmla="*/ 3345406 w 3419856"/>
              <a:gd name="connsiteY3" fmla="*/ 0 h 3429000"/>
              <a:gd name="connsiteX4" fmla="*/ 3398050 w 3419856"/>
              <a:gd name="connsiteY4" fmla="*/ 21806 h 3429000"/>
              <a:gd name="connsiteX5" fmla="*/ 3419856 w 3419856"/>
              <a:gd name="connsiteY5" fmla="*/ 74450 h 3429000"/>
              <a:gd name="connsiteX6" fmla="*/ 3419856 w 3419856"/>
              <a:gd name="connsiteY6" fmla="*/ 3354550 h 3429000"/>
              <a:gd name="connsiteX7" fmla="*/ 3398050 w 3419856"/>
              <a:gd name="connsiteY7" fmla="*/ 3407194 h 3429000"/>
              <a:gd name="connsiteX8" fmla="*/ 3345406 w 3419856"/>
              <a:gd name="connsiteY8" fmla="*/ 3429000 h 3429000"/>
              <a:gd name="connsiteX9" fmla="*/ 21806 w 3419856"/>
              <a:gd name="connsiteY9" fmla="*/ 3407194 h 3429000"/>
              <a:gd name="connsiteX10" fmla="*/ 0 w 3419856"/>
              <a:gd name="connsiteY10" fmla="*/ 3354550 h 3429000"/>
              <a:gd name="connsiteX11" fmla="*/ 0 w 3419856"/>
              <a:gd name="connsiteY11" fmla="*/ 74450 h 3429000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4392"/>
              <a:gd name="connsiteY0" fmla="*/ 74450 h 3415968"/>
              <a:gd name="connsiteX1" fmla="*/ 21806 w 3964392"/>
              <a:gd name="connsiteY1" fmla="*/ 21806 h 3415968"/>
              <a:gd name="connsiteX2" fmla="*/ 74450 w 3964392"/>
              <a:gd name="connsiteY2" fmla="*/ 0 h 3415968"/>
              <a:gd name="connsiteX3" fmla="*/ 3345406 w 3964392"/>
              <a:gd name="connsiteY3" fmla="*/ 0 h 3415968"/>
              <a:gd name="connsiteX4" fmla="*/ 3398050 w 3964392"/>
              <a:gd name="connsiteY4" fmla="*/ 21806 h 3415968"/>
              <a:gd name="connsiteX5" fmla="*/ 3419856 w 3964392"/>
              <a:gd name="connsiteY5" fmla="*/ 74450 h 3415968"/>
              <a:gd name="connsiteX6" fmla="*/ 3419856 w 3964392"/>
              <a:gd name="connsiteY6" fmla="*/ 3354550 h 3415968"/>
              <a:gd name="connsiteX7" fmla="*/ 3398050 w 3964392"/>
              <a:gd name="connsiteY7" fmla="*/ 3407194 h 3415968"/>
              <a:gd name="connsiteX8" fmla="*/ 21806 w 3964392"/>
              <a:gd name="connsiteY8" fmla="*/ 3407194 h 3415968"/>
              <a:gd name="connsiteX9" fmla="*/ 0 w 3964392"/>
              <a:gd name="connsiteY9" fmla="*/ 3354550 h 3415968"/>
              <a:gd name="connsiteX10" fmla="*/ 0 w 3964392"/>
              <a:gd name="connsiteY10" fmla="*/ 74450 h 3415968"/>
              <a:gd name="connsiteX0" fmla="*/ 0 w 3968026"/>
              <a:gd name="connsiteY0" fmla="*/ 74450 h 3910007"/>
              <a:gd name="connsiteX1" fmla="*/ 21806 w 3968026"/>
              <a:gd name="connsiteY1" fmla="*/ 21806 h 3910007"/>
              <a:gd name="connsiteX2" fmla="*/ 74450 w 3968026"/>
              <a:gd name="connsiteY2" fmla="*/ 0 h 3910007"/>
              <a:gd name="connsiteX3" fmla="*/ 3345406 w 3968026"/>
              <a:gd name="connsiteY3" fmla="*/ 0 h 3910007"/>
              <a:gd name="connsiteX4" fmla="*/ 3398050 w 3968026"/>
              <a:gd name="connsiteY4" fmla="*/ 21806 h 3910007"/>
              <a:gd name="connsiteX5" fmla="*/ 3419856 w 3968026"/>
              <a:gd name="connsiteY5" fmla="*/ 74450 h 3910007"/>
              <a:gd name="connsiteX6" fmla="*/ 3419856 w 3968026"/>
              <a:gd name="connsiteY6" fmla="*/ 3354550 h 3910007"/>
              <a:gd name="connsiteX7" fmla="*/ 3398050 w 3968026"/>
              <a:gd name="connsiteY7" fmla="*/ 3407194 h 3910007"/>
              <a:gd name="connsiteX8" fmla="*/ 0 w 3968026"/>
              <a:gd name="connsiteY8" fmla="*/ 3354550 h 3910007"/>
              <a:gd name="connsiteX9" fmla="*/ 0 w 3968026"/>
              <a:gd name="connsiteY9" fmla="*/ 74450 h 3910007"/>
              <a:gd name="connsiteX0" fmla="*/ 0 w 3419856"/>
              <a:gd name="connsiteY0" fmla="*/ 74450 h 3901233"/>
              <a:gd name="connsiteX1" fmla="*/ 21806 w 3419856"/>
              <a:gd name="connsiteY1" fmla="*/ 21806 h 3901233"/>
              <a:gd name="connsiteX2" fmla="*/ 74450 w 3419856"/>
              <a:gd name="connsiteY2" fmla="*/ 0 h 3901233"/>
              <a:gd name="connsiteX3" fmla="*/ 3345406 w 3419856"/>
              <a:gd name="connsiteY3" fmla="*/ 0 h 3901233"/>
              <a:gd name="connsiteX4" fmla="*/ 3398050 w 3419856"/>
              <a:gd name="connsiteY4" fmla="*/ 21806 h 3901233"/>
              <a:gd name="connsiteX5" fmla="*/ 3419856 w 3419856"/>
              <a:gd name="connsiteY5" fmla="*/ 74450 h 3901233"/>
              <a:gd name="connsiteX6" fmla="*/ 3419856 w 3419856"/>
              <a:gd name="connsiteY6" fmla="*/ 3354550 h 3901233"/>
              <a:gd name="connsiteX7" fmla="*/ 0 w 3419856"/>
              <a:gd name="connsiteY7" fmla="*/ 3354550 h 3901233"/>
              <a:gd name="connsiteX8" fmla="*/ 0 w 3419856"/>
              <a:gd name="connsiteY8" fmla="*/ 74450 h 3901233"/>
              <a:gd name="connsiteX0" fmla="*/ 0 w 3419856"/>
              <a:gd name="connsiteY0" fmla="*/ 74450 h 3354550"/>
              <a:gd name="connsiteX1" fmla="*/ 21806 w 3419856"/>
              <a:gd name="connsiteY1" fmla="*/ 21806 h 3354550"/>
              <a:gd name="connsiteX2" fmla="*/ 74450 w 3419856"/>
              <a:gd name="connsiteY2" fmla="*/ 0 h 3354550"/>
              <a:gd name="connsiteX3" fmla="*/ 3345406 w 3419856"/>
              <a:gd name="connsiteY3" fmla="*/ 0 h 3354550"/>
              <a:gd name="connsiteX4" fmla="*/ 3398050 w 3419856"/>
              <a:gd name="connsiteY4" fmla="*/ 21806 h 3354550"/>
              <a:gd name="connsiteX5" fmla="*/ 3419856 w 3419856"/>
              <a:gd name="connsiteY5" fmla="*/ 74450 h 3354550"/>
              <a:gd name="connsiteX6" fmla="*/ 3419856 w 3419856"/>
              <a:gd name="connsiteY6" fmla="*/ 3354550 h 3354550"/>
              <a:gd name="connsiteX7" fmla="*/ 0 w 3419856"/>
              <a:gd name="connsiteY7" fmla="*/ 3354550 h 3354550"/>
              <a:gd name="connsiteX8" fmla="*/ 0 w 3419856"/>
              <a:gd name="connsiteY8" fmla="*/ 74450 h 33545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419856" h="3354550">
                <a:moveTo>
                  <a:pt x="0" y="74450"/>
                </a:moveTo>
                <a:cubicBezTo>
                  <a:pt x="0" y="54705"/>
                  <a:pt x="7844" y="35768"/>
                  <a:pt x="21806" y="21806"/>
                </a:cubicBezTo>
                <a:cubicBezTo>
                  <a:pt x="35768" y="7844"/>
                  <a:pt x="54705" y="0"/>
                  <a:pt x="74450" y="0"/>
                </a:cubicBezTo>
                <a:lnTo>
                  <a:pt x="3345406" y="0"/>
                </a:lnTo>
                <a:cubicBezTo>
                  <a:pt x="3365151" y="0"/>
                  <a:pt x="3384088" y="7844"/>
                  <a:pt x="3398050" y="21806"/>
                </a:cubicBezTo>
                <a:cubicBezTo>
                  <a:pt x="3412012" y="35768"/>
                  <a:pt x="3419856" y="54705"/>
                  <a:pt x="3419856" y="74450"/>
                </a:cubicBezTo>
                <a:lnTo>
                  <a:pt x="3419856" y="3354550"/>
                </a:lnTo>
                <a:lnTo>
                  <a:pt x="0" y="3354550"/>
                </a:lnTo>
                <a:lnTo>
                  <a:pt x="0" y="74450"/>
                </a:lnTo>
                <a:close/>
              </a:path>
            </a:pathLst>
          </a:custGeom>
        </p:spPr>
        <p:txBody>
          <a:bodyPr>
            <a:normAutofit/>
          </a:bodyPr>
          <a:lstStyle>
            <a:lvl1pPr marL="0" indent="0" algn="ctr">
              <a:buNone/>
              <a:defRPr sz="2000" baseline="0">
                <a:solidFill>
                  <a:schemeClr val="tx1">
                    <a:lumMod val="65000"/>
                  </a:schemeClr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306" y="2547891"/>
            <a:ext cx="2229366" cy="2405109"/>
          </a:xfrm>
        </p:spPr>
        <p:txBody>
          <a:bodyPr tIns="9144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horizon.png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0" y="0"/>
            <a:ext cx="6859588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306" y="274638"/>
            <a:ext cx="5944976" cy="11430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306" y="1600201"/>
            <a:ext cx="5944976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287242" y="6356351"/>
            <a:ext cx="11432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strike="noStrike" spc="60" baseline="0">
                <a:solidFill>
                  <a:schemeClr val="tx1"/>
                </a:solidFill>
              </a:defRPr>
            </a:lvl1pPr>
          </a:lstStyle>
          <a:p>
            <a:fld id="{46B9558F-F00E-4BB8-81D2-6D9589323C1C}" type="datetimeFigureOut">
              <a:rPr lang="fi-FI" smtClean="0"/>
              <a:t>22.1.2014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306" y="6356351"/>
            <a:ext cx="2172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cap="all" spc="60" baseline="0">
                <a:solidFill>
                  <a:schemeClr val="tx1"/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659160" y="6356351"/>
            <a:ext cx="74312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aseline="0">
                <a:solidFill>
                  <a:schemeClr val="tx1"/>
                </a:solidFill>
              </a:defRPr>
            </a:lvl1pPr>
          </a:lstStyle>
          <a:p>
            <a:fld id="{23FF5E1A-786A-41C4-A93D-46F3E6126A70}" type="slidenum">
              <a:rPr lang="fi-FI" smtClean="0"/>
              <a:t>‹#›</a:t>
            </a:fld>
            <a:endParaRPr lang="fi-FI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000" kern="1200" cap="all" spc="5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 spc="3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00000"/>
        </a:lnSpc>
        <a:spcBef>
          <a:spcPct val="20000"/>
        </a:spcBef>
        <a:spcAft>
          <a:spcPts val="600"/>
        </a:spcAft>
        <a:buClr>
          <a:schemeClr val="tx2"/>
        </a:buClr>
        <a:buFont typeface="Arial" pitchFamily="34" charset="0"/>
        <a:buChar char="•"/>
        <a:defRPr sz="17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21482" y="2420888"/>
            <a:ext cx="5830650" cy="1470025"/>
          </a:xfrm>
        </p:spPr>
        <p:txBody>
          <a:bodyPr/>
          <a:lstStyle/>
          <a:p>
            <a:r>
              <a:rPr lang="en-US" sz="1600" b="1" dirty="0" err="1" smtClean="0"/>
              <a:t>Teini</a:t>
            </a:r>
            <a:r>
              <a:rPr lang="en-US" sz="2800" b="1" dirty="0" err="1" smtClean="0"/>
              <a:t>MINNO®</a:t>
            </a:r>
            <a:r>
              <a:rPr lang="en-US" sz="1600" b="1" dirty="0" err="1" smtClean="0"/>
              <a:t>esiselvitys</a:t>
            </a:r>
            <a:r>
              <a:rPr lang="fi-FI" sz="2800" dirty="0"/>
              <a:t/>
            </a:r>
            <a:br>
              <a:rPr lang="fi-FI" sz="2800" dirty="0"/>
            </a:br>
            <a: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/>
            </a:r>
            <a:br>
              <a:rPr lang="fi-FI" sz="2800" dirty="0" smtClean="0">
                <a:latin typeface="Tahoma" pitchFamily="34" charset="0"/>
                <a:ea typeface="Tahoma" pitchFamily="34" charset="0"/>
                <a:cs typeface="Tahoma" pitchFamily="34" charset="0"/>
              </a:rPr>
            </a:br>
            <a:endParaRPr lang="fi-FI" sz="1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pic>
        <p:nvPicPr>
          <p:cNvPr id="6" name="Picture 7" descr="http://www.metropolia.fi/fileadmin/template/aineistopankki/materiaali/tunnukset/verkkoon/Metropolia_RGB_A.jpg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794" b="100000" l="1062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r="51674"/>
          <a:stretch/>
        </p:blipFill>
        <p:spPr bwMode="auto">
          <a:xfrm>
            <a:off x="-33437" y="116632"/>
            <a:ext cx="1625047" cy="1800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Subtitle 2"/>
          <p:cNvSpPr>
            <a:spLocks noGrp="1"/>
          </p:cNvSpPr>
          <p:nvPr>
            <p:ph type="subTitle" idx="1"/>
          </p:nvPr>
        </p:nvSpPr>
        <p:spPr>
          <a:xfrm>
            <a:off x="914612" y="3886200"/>
            <a:ext cx="5035462" cy="910952"/>
          </a:xfrm>
        </p:spPr>
        <p:txBody>
          <a:bodyPr>
            <a:noAutofit/>
          </a:bodyPr>
          <a:lstStyle/>
          <a:p>
            <a:r>
              <a:rPr lang="en-US" sz="1600" dirty="0"/>
              <a:t> </a:t>
            </a:r>
            <a:r>
              <a:rPr lang="en-US" sz="1600" dirty="0" smtClean="0"/>
              <a:t>Laura-Maija Hero</a:t>
            </a:r>
          </a:p>
          <a:p>
            <a:r>
              <a:rPr lang="en-US" sz="1600" smtClean="0"/>
              <a:t>15.1.2014</a:t>
            </a:r>
            <a:endParaRPr lang="en-US" sz="1600" dirty="0" smtClean="0"/>
          </a:p>
          <a:p>
            <a:endParaRPr lang="fi-FI" sz="1600" dirty="0"/>
          </a:p>
        </p:txBody>
      </p:sp>
      <p:sp>
        <p:nvSpPr>
          <p:cNvPr id="3" name="Rectangle 4"/>
          <p:cNvSpPr>
            <a:spLocks noChangeArrowheads="1"/>
          </p:cNvSpPr>
          <p:nvPr/>
        </p:nvSpPr>
        <p:spPr bwMode="auto">
          <a:xfrm>
            <a:off x="0" y="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i-FI"/>
          </a:p>
        </p:txBody>
      </p:sp>
      <p:sp>
        <p:nvSpPr>
          <p:cNvPr id="4" name="Rectangle 5"/>
          <p:cNvSpPr>
            <a:spLocks noChangeArrowheads="1"/>
          </p:cNvSpPr>
          <p:nvPr/>
        </p:nvSpPr>
        <p:spPr bwMode="auto">
          <a:xfrm>
            <a:off x="0" y="10763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i-FI" sz="11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ahoma" pitchFamily="34" charset="0"/>
                <a:ea typeface="Times New Roman" pitchFamily="18" charset="0"/>
                <a:cs typeface="Tahoma" pitchFamily="34" charset="0"/>
              </a:rPr>
              <a:t>				</a:t>
            </a: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Rectangle 6"/>
          <p:cNvSpPr>
            <a:spLocks noChangeArrowheads="1"/>
          </p:cNvSpPr>
          <p:nvPr/>
        </p:nvSpPr>
        <p:spPr bwMode="auto">
          <a:xfrm>
            <a:off x="0" y="1771650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0" y="3286125"/>
            <a:ext cx="6859588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Ellipsi 8"/>
          <p:cNvSpPr/>
          <p:nvPr/>
        </p:nvSpPr>
        <p:spPr>
          <a:xfrm>
            <a:off x="3645818" y="5805264"/>
            <a:ext cx="2376264" cy="5760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fi-FI" dirty="0" err="1" smtClean="0"/>
              <a:t>Eulogot</a:t>
            </a:r>
            <a:r>
              <a:rPr lang="fi-FI" dirty="0" smtClean="0"/>
              <a:t> tähän</a:t>
            </a:r>
            <a:endParaRPr lang="fi-FI" dirty="0"/>
          </a:p>
        </p:txBody>
      </p:sp>
      <p:pic>
        <p:nvPicPr>
          <p:cNvPr id="10" name="Kuva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6429" y="5975508"/>
            <a:ext cx="1379189" cy="48917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498320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Yritysverkosto - </a:t>
            </a:r>
            <a:r>
              <a:rPr lang="fi-FI" dirty="0" err="1" smtClean="0"/>
              <a:t>ideaoita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Kauppakeskukset, </a:t>
            </a:r>
            <a:r>
              <a:rPr lang="fi-FI" dirty="0" err="1" smtClean="0"/>
              <a:t>Finnkino</a:t>
            </a:r>
            <a:r>
              <a:rPr lang="fi-FI" dirty="0" smtClean="0"/>
              <a:t>, Espoon Metro, Tapiolan uudistus, rakennusyritykset, Espoon kaupunki, uimahallit/ </a:t>
            </a:r>
          </a:p>
          <a:p>
            <a:r>
              <a:rPr lang="fi-FI" dirty="0" smtClean="0"/>
              <a:t>Asiakasnäkökulma – nuori asiakkaana</a:t>
            </a:r>
          </a:p>
          <a:p>
            <a:r>
              <a:rPr lang="fi-FI" dirty="0" smtClean="0"/>
              <a:t>Espoolaiset tapahtumat: </a:t>
            </a:r>
            <a:r>
              <a:rPr lang="fi-FI" dirty="0" err="1" smtClean="0"/>
              <a:t>April</a:t>
            </a:r>
            <a:r>
              <a:rPr lang="fi-FI" dirty="0" smtClean="0"/>
              <a:t> jazz, </a:t>
            </a:r>
            <a:r>
              <a:rPr lang="fi-FI" dirty="0" err="1" smtClean="0"/>
              <a:t>Barona</a:t>
            </a:r>
            <a:r>
              <a:rPr lang="fi-FI" dirty="0" smtClean="0"/>
              <a:t> </a:t>
            </a:r>
            <a:r>
              <a:rPr lang="fi-FI" dirty="0" err="1" smtClean="0"/>
              <a:t>arena</a:t>
            </a:r>
            <a:r>
              <a:rPr lang="fi-FI" dirty="0" smtClean="0"/>
              <a:t>, </a:t>
            </a:r>
          </a:p>
          <a:p>
            <a:r>
              <a:rPr lang="fi-FI" dirty="0" smtClean="0"/>
              <a:t>Pelit, </a:t>
            </a:r>
            <a:r>
              <a:rPr lang="fi-FI" dirty="0" err="1" smtClean="0"/>
              <a:t>pelistartupit</a:t>
            </a:r>
            <a:r>
              <a:rPr lang="fi-FI" dirty="0" smtClean="0"/>
              <a:t> </a:t>
            </a:r>
            <a:r>
              <a:rPr lang="fi-FI" dirty="0" err="1" smtClean="0"/>
              <a:t>espoossa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232809221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tulokset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20000"/>
          </a:bodyPr>
          <a:lstStyle/>
          <a:p>
            <a:r>
              <a:rPr lang="fi-FI" dirty="0"/>
              <a:t>Hankkeessa luodaan </a:t>
            </a:r>
            <a:r>
              <a:rPr lang="fi-FI" dirty="0" err="1"/>
              <a:t>TeiniMINNO</a:t>
            </a:r>
            <a:r>
              <a:rPr lang="fi-FI" dirty="0"/>
              <a:t> -konsepti, </a:t>
            </a:r>
            <a:r>
              <a:rPr lang="fi-FI" dirty="0" err="1"/>
              <a:t>pilotoidaan</a:t>
            </a:r>
            <a:r>
              <a:rPr lang="fi-FI" dirty="0"/>
              <a:t> se ja rakennetaan </a:t>
            </a:r>
            <a:r>
              <a:rPr lang="fi-FI" dirty="0" err="1"/>
              <a:t>TeiniMinno</a:t>
            </a:r>
            <a:r>
              <a:rPr lang="fi-FI" dirty="0"/>
              <a:t> -toimintamalli, </a:t>
            </a:r>
            <a:r>
              <a:rPr lang="fi-FI" dirty="0" smtClean="0"/>
              <a:t>joka julkaistaan </a:t>
            </a:r>
            <a:r>
              <a:rPr lang="fi-FI" dirty="0"/>
              <a:t>käsikirjana. Toimintamallin avulla vapaan sivistystyön, korkeakoulujen, yritysten ja </a:t>
            </a:r>
            <a:r>
              <a:rPr lang="fi-FI" dirty="0" smtClean="0"/>
              <a:t>nuorten yhteisinnovoinnista </a:t>
            </a:r>
            <a:r>
              <a:rPr lang="fi-FI" dirty="0"/>
              <a:t>saatuja kokemuksia levitetään valtakunnallisesti.</a:t>
            </a:r>
          </a:p>
          <a:p>
            <a:r>
              <a:rPr lang="fi-FI" dirty="0" err="1"/>
              <a:t>TeiniMINNO-esiselvityshankkeella</a:t>
            </a:r>
            <a:r>
              <a:rPr lang="fi-FI" dirty="0"/>
              <a:t> selvitetään monialaisen innovaatioprojektin, </a:t>
            </a:r>
            <a:r>
              <a:rPr lang="fi-FI" dirty="0" err="1" smtClean="0"/>
              <a:t>MINNO:n</a:t>
            </a:r>
            <a:r>
              <a:rPr lang="fi-FI" dirty="0" smtClean="0"/>
              <a:t>, hyödynnettävyyttä </a:t>
            </a:r>
            <a:r>
              <a:rPr lang="fi-FI" dirty="0"/>
              <a:t>nuorten työllistymiseen ja koulutuspolkujen suunnitteluun kohdistuvien </a:t>
            </a:r>
            <a:r>
              <a:rPr lang="fi-FI" dirty="0" smtClean="0"/>
              <a:t>ongelmien ratkaisijana</a:t>
            </a:r>
            <a:r>
              <a:rPr lang="fi-FI" dirty="0"/>
              <a:t>.</a:t>
            </a:r>
          </a:p>
          <a:p>
            <a:r>
              <a:rPr lang="fi-FI" dirty="0"/>
              <a:t>Esiselvityksen lopputuote on </a:t>
            </a:r>
            <a:r>
              <a:rPr lang="fi-FI" dirty="0" err="1"/>
              <a:t>TeiniMINNO-toimintamalli</a:t>
            </a:r>
            <a:r>
              <a:rPr lang="fi-FI" dirty="0"/>
              <a:t>, mallin testaus sekä saatujen </a:t>
            </a:r>
            <a:r>
              <a:rPr lang="fi-FI" dirty="0" smtClean="0"/>
              <a:t>kokemusten levittäminen </a:t>
            </a:r>
            <a:r>
              <a:rPr lang="fi-FI" dirty="0"/>
              <a:t>valtakunnallisesti. Esiselvityshankkeen aikana laaditaan Internetissä </a:t>
            </a:r>
            <a:r>
              <a:rPr lang="fi-FI" dirty="0" smtClean="0"/>
              <a:t>julkaistava </a:t>
            </a:r>
            <a:r>
              <a:rPr lang="fi-FI" dirty="0" err="1" smtClean="0"/>
              <a:t>TeiniMINNOohjaajan</a:t>
            </a:r>
            <a:r>
              <a:rPr lang="fi-FI" dirty="0" smtClean="0"/>
              <a:t> </a:t>
            </a:r>
            <a:r>
              <a:rPr lang="fi-FI" dirty="0"/>
              <a:t>käsikirja, jossa selvitetään mallia ja kootaan yhteen saatuja kokemuksia.</a:t>
            </a:r>
          </a:p>
          <a:p>
            <a:r>
              <a:rPr lang="fi-FI" dirty="0"/>
              <a:t>Toimintamallia tullaan jalostamaan toimintaan, jossa ketterä, monipuolisesti erilaisia toimijoita </a:t>
            </a:r>
            <a:r>
              <a:rPr lang="fi-FI" dirty="0" err="1" smtClean="0"/>
              <a:t>osallistava</a:t>
            </a:r>
            <a:r>
              <a:rPr lang="fi-FI" dirty="0" smtClean="0"/>
              <a:t> innovointi </a:t>
            </a:r>
            <a:r>
              <a:rPr lang="fi-FI" dirty="0"/>
              <a:t>kytketään elinkeinoelämän kehittämiseen.</a:t>
            </a:r>
          </a:p>
        </p:txBody>
      </p:sp>
    </p:spTree>
    <p:extLst>
      <p:ext uri="{BB962C8B-B14F-4D97-AF65-F5344CB8AC3E}">
        <p14:creationId xmlns:p14="http://schemas.microsoft.com/office/powerpoint/2010/main" val="173334125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pilottiprojektit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pPr marL="0" indent="0">
              <a:buNone/>
            </a:pPr>
            <a:r>
              <a:rPr lang="fi-FI" dirty="0"/>
              <a:t>Lähityötä on kolme intensiivistä viikkoa </a:t>
            </a:r>
            <a:r>
              <a:rPr lang="fi-FI" dirty="0" err="1"/>
              <a:t>Omnia</a:t>
            </a:r>
            <a:r>
              <a:rPr lang="fi-FI" dirty="0"/>
              <a:t>, Espoon keskus:</a:t>
            </a:r>
          </a:p>
          <a:p>
            <a:pPr marL="0" indent="0">
              <a:buNone/>
            </a:pPr>
            <a:r>
              <a:rPr lang="fi-FI" dirty="0"/>
              <a:t> </a:t>
            </a:r>
          </a:p>
          <a:p>
            <a:r>
              <a:rPr lang="fi-FI" dirty="0"/>
              <a:t>Viikko 11: </a:t>
            </a:r>
            <a:r>
              <a:rPr lang="fi-FI" dirty="0" err="1"/>
              <a:t>Ma-pe</a:t>
            </a:r>
            <a:r>
              <a:rPr lang="fi-FI" dirty="0"/>
              <a:t> 10.3. - 14.3.               		klo 9-16 </a:t>
            </a:r>
            <a:endParaRPr lang="fi-FI" dirty="0" smtClean="0"/>
          </a:p>
          <a:p>
            <a:pPr marL="0" indent="0">
              <a:buNone/>
            </a:pPr>
            <a:r>
              <a:rPr lang="fi-FI" dirty="0" smtClean="0">
                <a:solidFill>
                  <a:srgbClr val="FF0000"/>
                </a:solidFill>
              </a:rPr>
              <a:t>Viikko </a:t>
            </a:r>
            <a:r>
              <a:rPr lang="fi-FI" dirty="0">
                <a:solidFill>
                  <a:srgbClr val="FF0000"/>
                </a:solidFill>
              </a:rPr>
              <a:t>12 - 20: ETÄTYÖTÄ?</a:t>
            </a:r>
          </a:p>
          <a:p>
            <a:r>
              <a:rPr lang="fi-FI" dirty="0"/>
              <a:t>Viikko 21: </a:t>
            </a:r>
            <a:r>
              <a:rPr lang="fi-FI" dirty="0" err="1"/>
              <a:t>Ma-pe</a:t>
            </a:r>
            <a:r>
              <a:rPr lang="fi-FI" dirty="0"/>
              <a:t> 19.5. - 23.5.                		klo 9-16 </a:t>
            </a:r>
            <a:endParaRPr lang="fi-FI" dirty="0" smtClean="0"/>
          </a:p>
          <a:p>
            <a:r>
              <a:rPr lang="fi-FI" dirty="0" smtClean="0"/>
              <a:t>Viikko 22: </a:t>
            </a:r>
            <a:r>
              <a:rPr lang="fi-FI" dirty="0" err="1" smtClean="0"/>
              <a:t>Ma-pe</a:t>
            </a:r>
            <a:r>
              <a:rPr lang="fi-FI" dirty="0" smtClean="0"/>
              <a:t> 26.5. - 30.5   (osalla ei to)    	klo 9-16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60002700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Opiskelijat ja yritykset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Opiskelijat 35-40</a:t>
            </a:r>
          </a:p>
          <a:p>
            <a:pPr lvl="1"/>
            <a:r>
              <a:rPr lang="fi-FI" dirty="0" smtClean="0"/>
              <a:t>Ryhmä muodostuu 4-5 opiskelijasta</a:t>
            </a:r>
          </a:p>
          <a:p>
            <a:pPr lvl="2"/>
            <a:r>
              <a:rPr lang="fi-FI" dirty="0" err="1" smtClean="0"/>
              <a:t>Omnia</a:t>
            </a:r>
            <a:r>
              <a:rPr lang="fi-FI" dirty="0" smtClean="0"/>
              <a:t> 15 (datanomit, </a:t>
            </a:r>
            <a:r>
              <a:rPr lang="fi-FI" dirty="0" err="1" smtClean="0"/>
              <a:t>innomerkonomit</a:t>
            </a:r>
            <a:r>
              <a:rPr lang="fi-FI" dirty="0" smtClean="0"/>
              <a:t>, artesaanit?)</a:t>
            </a:r>
          </a:p>
          <a:p>
            <a:pPr lvl="2"/>
            <a:r>
              <a:rPr lang="fi-FI" dirty="0" smtClean="0"/>
              <a:t>Metropolia 15 (tuottajat, </a:t>
            </a:r>
          </a:p>
          <a:p>
            <a:pPr lvl="2"/>
            <a:r>
              <a:rPr lang="fi-FI" dirty="0" err="1" smtClean="0"/>
              <a:t>Työviksen</a:t>
            </a:r>
            <a:r>
              <a:rPr lang="fi-FI" dirty="0" smtClean="0"/>
              <a:t> kautta 5 työtöntä tai työttömyysuhanalaista 18-25</a:t>
            </a:r>
          </a:p>
          <a:p>
            <a:pPr lvl="2"/>
            <a:endParaRPr lang="fi-FI" dirty="0"/>
          </a:p>
          <a:p>
            <a:r>
              <a:rPr lang="fi-FI" dirty="0" smtClean="0"/>
              <a:t>Yrityksiä 5-7</a:t>
            </a:r>
          </a:p>
          <a:p>
            <a:r>
              <a:rPr lang="fi-FI" dirty="0" smtClean="0"/>
              <a:t>Muut partnerit: tiedotuspartnerit (Länsiväylä)</a:t>
            </a:r>
          </a:p>
          <a:p>
            <a:pPr lvl="2"/>
            <a:endParaRPr lang="fi-FI" dirty="0" smtClean="0"/>
          </a:p>
          <a:p>
            <a:pPr lvl="2"/>
            <a:endParaRPr lang="fi-FI" dirty="0" smtClean="0"/>
          </a:p>
          <a:p>
            <a:pPr lvl="2"/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0615941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lopputuote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/>
              <a:t>Esiselvityksen lopputuote on </a:t>
            </a:r>
            <a:r>
              <a:rPr lang="fi-FI" dirty="0" err="1"/>
              <a:t>TeiniMINNO-toimintamalli</a:t>
            </a:r>
            <a:r>
              <a:rPr lang="fi-FI" dirty="0"/>
              <a:t> sekä selvitys sen </a:t>
            </a:r>
            <a:r>
              <a:rPr lang="fi-FI" dirty="0" smtClean="0"/>
              <a:t>hyödynnettävyydestä nuorisoryhmälle </a:t>
            </a:r>
            <a:r>
              <a:rPr lang="fi-FI" dirty="0"/>
              <a:t>keskiasteen ja vapaan sivistystyön puitteissa. </a:t>
            </a:r>
            <a:endParaRPr lang="fi-FI" dirty="0" smtClean="0"/>
          </a:p>
          <a:p>
            <a:r>
              <a:rPr lang="fi-FI" dirty="0" smtClean="0"/>
              <a:t>Pilottihankkeen </a:t>
            </a:r>
            <a:r>
              <a:rPr lang="fi-FI" dirty="0"/>
              <a:t>aikana laaditaan </a:t>
            </a:r>
            <a:r>
              <a:rPr lang="fi-FI" dirty="0" smtClean="0"/>
              <a:t>Internetissä julkaistava </a:t>
            </a:r>
            <a:r>
              <a:rPr lang="fi-FI" dirty="0" err="1"/>
              <a:t>TeiniMINNO-ohjaajan</a:t>
            </a:r>
            <a:r>
              <a:rPr lang="fi-FI" dirty="0"/>
              <a:t> käsikirja.</a:t>
            </a:r>
          </a:p>
        </p:txBody>
      </p:sp>
    </p:spTree>
    <p:extLst>
      <p:ext uri="{BB962C8B-B14F-4D97-AF65-F5344CB8AC3E}">
        <p14:creationId xmlns:p14="http://schemas.microsoft.com/office/powerpoint/2010/main" val="4689646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b="1" dirty="0"/>
              <a:t>MINNO ® innovaatioprojekti  10 op &gt;&gt;&gt; </a:t>
            </a:r>
            <a:r>
              <a:rPr lang="fi-FI" b="1" dirty="0" err="1"/>
              <a:t>Bulen</a:t>
            </a:r>
            <a:r>
              <a:rPr lang="fi-FI" b="1" dirty="0"/>
              <a:t> kollegiosali, jos mahdollista</a:t>
            </a:r>
            <a:br>
              <a:rPr lang="fi-FI" b="1" dirty="0"/>
            </a:br>
            <a:r>
              <a:rPr lang="fi-FI" dirty="0"/>
              <a:t>• vastuuopettaja Laura-Maija Hero</a:t>
            </a:r>
            <a:br>
              <a:rPr lang="fi-FI" dirty="0"/>
            </a:br>
            <a:r>
              <a:rPr lang="fi-FI" dirty="0"/>
              <a:t>• oppilaitosten välinen toteutus</a:t>
            </a:r>
          </a:p>
          <a:p>
            <a:r>
              <a:rPr lang="fi-FI" dirty="0"/>
              <a:t/>
            </a:r>
            <a:br>
              <a:rPr lang="fi-FI" dirty="0"/>
            </a:br>
            <a:r>
              <a:rPr lang="fi-FI" dirty="0" err="1"/>
              <a:t>Ma-pe</a:t>
            </a:r>
            <a:r>
              <a:rPr lang="fi-FI" dirty="0"/>
              <a:t> 10.3. - 14.3.  klo 9-16</a:t>
            </a:r>
            <a:br>
              <a:rPr lang="fi-FI" dirty="0"/>
            </a:br>
            <a:r>
              <a:rPr lang="fi-FI" dirty="0" err="1"/>
              <a:t>Ma-pe</a:t>
            </a:r>
            <a:r>
              <a:rPr lang="fi-FI" dirty="0"/>
              <a:t> 19.5. - 23.5. klo 9-16</a:t>
            </a:r>
            <a:br>
              <a:rPr lang="fi-FI" dirty="0"/>
            </a:br>
            <a:r>
              <a:rPr lang="fi-FI" dirty="0" err="1"/>
              <a:t>Ma-ke</a:t>
            </a:r>
            <a:r>
              <a:rPr lang="fi-FI" dirty="0"/>
              <a:t> 26.5. - 28.5. klo 9-16</a:t>
            </a:r>
            <a:br>
              <a:rPr lang="fi-FI" dirty="0"/>
            </a:br>
            <a:r>
              <a:rPr lang="fi-FI" dirty="0"/>
              <a:t>Pe 30.5.  klo </a:t>
            </a:r>
            <a:r>
              <a:rPr lang="fi-FI" dirty="0" smtClean="0"/>
              <a:t>9-16</a:t>
            </a:r>
          </a:p>
          <a:p>
            <a:endParaRPr lang="fi-FI" dirty="0"/>
          </a:p>
          <a:p>
            <a:r>
              <a:rPr lang="fi-FI" dirty="0" smtClean="0"/>
              <a:t>Eli kolme intensiiviviikkoa projektityötä.</a:t>
            </a:r>
            <a:endParaRPr lang="fi-FI" dirty="0"/>
          </a:p>
          <a:p>
            <a:endParaRPr lang="fi-FI" dirty="0" smtClean="0"/>
          </a:p>
        </p:txBody>
      </p:sp>
    </p:spTree>
    <p:extLst>
      <p:ext uri="{BB962C8B-B14F-4D97-AF65-F5344CB8AC3E}">
        <p14:creationId xmlns:p14="http://schemas.microsoft.com/office/powerpoint/2010/main" val="213977412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77466" y="116632"/>
            <a:ext cx="5944976" cy="1143000"/>
          </a:xfrm>
        </p:spPr>
        <p:txBody>
          <a:bodyPr/>
          <a:lstStyle/>
          <a:p>
            <a:r>
              <a:rPr lang="fi-FI" dirty="0" smtClean="0"/>
              <a:t>Projektin toimijat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77466" y="1340768"/>
            <a:ext cx="5944976" cy="411480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400" b="1" dirty="0" smtClean="0"/>
              <a:t>Projektipäällikkö </a:t>
            </a:r>
            <a:r>
              <a:rPr lang="fi-FI" sz="1400" b="1" dirty="0"/>
              <a:t>(Laura-Maija Hero, Metropolia AMK)</a:t>
            </a:r>
            <a:endParaRPr lang="fi-FI" sz="1400" dirty="0"/>
          </a:p>
          <a:p>
            <a:r>
              <a:rPr lang="fi-FI" sz="1400" dirty="0" smtClean="0"/>
              <a:t>Projektipäällikkö </a:t>
            </a:r>
            <a:r>
              <a:rPr lang="fi-FI" sz="1400" dirty="0"/>
              <a:t>vastaa hankkeen johtamisesta, taloudesta ja toteuttamisesta ja kehittämistyön suunnittelusta ja ohjausryhmän sihteerinä.</a:t>
            </a:r>
          </a:p>
          <a:p>
            <a:pPr marL="0" indent="0">
              <a:buNone/>
            </a:pPr>
            <a:r>
              <a:rPr lang="fi-FI" sz="1400" b="1" dirty="0" smtClean="0"/>
              <a:t>Tutkija </a:t>
            </a:r>
            <a:r>
              <a:rPr lang="fi-FI" sz="1400" b="1" dirty="0"/>
              <a:t>(Laura-Maija Hero, Metropolia AMK)</a:t>
            </a:r>
            <a:endParaRPr lang="fi-FI" sz="1400" dirty="0"/>
          </a:p>
          <a:p>
            <a:r>
              <a:rPr lang="fi-FI" sz="1400" dirty="0" smtClean="0"/>
              <a:t>Tutkija </a:t>
            </a:r>
            <a:r>
              <a:rPr lang="fi-FI" sz="1400" dirty="0"/>
              <a:t>vastaa kehitystyön toteuttamisesta ja sen organisoimisesta. Hän vastaa konseptin rakentamisesta sekä pilotin suunnittelusta, ohjaamisesta ja aineiston keräämisestä ja analysoimisesta. </a:t>
            </a:r>
          </a:p>
          <a:p>
            <a:pPr marL="0" indent="0">
              <a:buNone/>
            </a:pPr>
            <a:r>
              <a:rPr lang="fi-FI" sz="1400" b="1" dirty="0" smtClean="0"/>
              <a:t>Projektituottaja </a:t>
            </a:r>
            <a:r>
              <a:rPr lang="fi-FI" sz="1400" b="1" dirty="0"/>
              <a:t>(NN, Metropolia AMK)</a:t>
            </a:r>
            <a:endParaRPr lang="fi-FI" sz="1400" dirty="0"/>
          </a:p>
          <a:p>
            <a:r>
              <a:rPr lang="fi-FI" sz="1400" dirty="0"/>
              <a:t> </a:t>
            </a:r>
            <a:r>
              <a:rPr lang="fi-FI" sz="1400" dirty="0" smtClean="0"/>
              <a:t>Projektituottaja </a:t>
            </a:r>
            <a:r>
              <a:rPr lang="fi-FI" sz="1400" dirty="0"/>
              <a:t>vastaa hankkeen puitteista, tiloista, kokousten organisoimisesta, dokumenttien stilisoinnista, palvelujen ostoista ja toimii tutkijaklubin ? sihteerinä.</a:t>
            </a:r>
          </a:p>
          <a:p>
            <a:pPr marL="0" indent="0">
              <a:buNone/>
            </a:pPr>
            <a:r>
              <a:rPr lang="fi-FI" sz="1400" b="1" dirty="0" smtClean="0"/>
              <a:t>Tutkimusassistentit </a:t>
            </a:r>
            <a:r>
              <a:rPr lang="fi-FI" sz="1400" b="1" dirty="0"/>
              <a:t>(NN)</a:t>
            </a:r>
            <a:endParaRPr lang="fi-FI" sz="1400" dirty="0"/>
          </a:p>
          <a:p>
            <a:r>
              <a:rPr lang="fi-FI" sz="1400" dirty="0"/>
              <a:t> </a:t>
            </a:r>
            <a:r>
              <a:rPr lang="fi-FI" sz="1400" dirty="0" smtClean="0"/>
              <a:t>Tutkimusassistentit </a:t>
            </a:r>
            <a:r>
              <a:rPr lang="fi-FI" sz="1400" dirty="0"/>
              <a:t>keräävät </a:t>
            </a:r>
            <a:r>
              <a:rPr lang="fi-FI" sz="1400" dirty="0" err="1"/>
              <a:t>tutkimusaineisteoa</a:t>
            </a:r>
            <a:r>
              <a:rPr lang="fi-FI" sz="1400" dirty="0"/>
              <a:t>: äänittävät, haastattelevat, litteroivat, kokoavat aineiston.</a:t>
            </a:r>
          </a:p>
          <a:p>
            <a:pPr marL="0" indent="0">
              <a:buNone/>
            </a:pPr>
            <a:r>
              <a:rPr lang="fi-FI" sz="1400" b="1" dirty="0" smtClean="0"/>
              <a:t>Graafinen </a:t>
            </a:r>
            <a:r>
              <a:rPr lang="fi-FI" sz="1400" b="1" dirty="0"/>
              <a:t>suunnittelija (NN)</a:t>
            </a:r>
            <a:endParaRPr lang="fi-FI" sz="1400" dirty="0"/>
          </a:p>
          <a:p>
            <a:r>
              <a:rPr lang="fi-FI" sz="1400" b="1" dirty="0"/>
              <a:t> </a:t>
            </a:r>
            <a:r>
              <a:rPr lang="fi-FI" sz="1400" dirty="0" smtClean="0"/>
              <a:t>Graafinen </a:t>
            </a:r>
            <a:r>
              <a:rPr lang="fi-FI" sz="1400" dirty="0"/>
              <a:t>suunnittelija tekee nettisivut ja taittaa käsikirjan.</a:t>
            </a:r>
          </a:p>
          <a:p>
            <a:pPr marL="0" indent="0">
              <a:buNone/>
            </a:pPr>
            <a:r>
              <a:rPr lang="fi-FI" sz="1400" b="1" dirty="0" smtClean="0"/>
              <a:t>Arvioitsija </a:t>
            </a:r>
            <a:r>
              <a:rPr lang="fi-FI" sz="1400" b="1" dirty="0"/>
              <a:t>(NN</a:t>
            </a:r>
            <a:r>
              <a:rPr lang="fi-FI" sz="1400" b="1" dirty="0" smtClean="0"/>
              <a:t>)</a:t>
            </a:r>
            <a:r>
              <a:rPr lang="fi-FI" sz="1400" b="1" dirty="0"/>
              <a:t> </a:t>
            </a:r>
            <a:endParaRPr lang="fi-FI" sz="1400" dirty="0"/>
          </a:p>
          <a:p>
            <a:r>
              <a:rPr lang="fi-FI" sz="1400" dirty="0"/>
              <a:t>Arvioitsija vastaa projektin arvioinnista.</a:t>
            </a:r>
          </a:p>
        </p:txBody>
      </p:sp>
    </p:spTree>
    <p:extLst>
      <p:ext uri="{BB962C8B-B14F-4D97-AF65-F5344CB8AC3E}">
        <p14:creationId xmlns:p14="http://schemas.microsoft.com/office/powerpoint/2010/main" val="360479312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budjetti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r>
              <a:rPr lang="fi-FI" dirty="0" smtClean="0"/>
              <a:t>Metropolian henkilöstökulut.</a:t>
            </a:r>
          </a:p>
          <a:p>
            <a:r>
              <a:rPr lang="fi-FI" dirty="0" smtClean="0"/>
              <a:t>Ostettavat palvelut: </a:t>
            </a:r>
          </a:p>
          <a:p>
            <a:pPr lvl="1"/>
            <a:r>
              <a:rPr lang="fi-FI" dirty="0" err="1" smtClean="0"/>
              <a:t>Omnia</a:t>
            </a:r>
            <a:r>
              <a:rPr lang="fi-FI" dirty="0" smtClean="0"/>
              <a:t> (projektinohjausta 4500e eli 145 h työtä) </a:t>
            </a:r>
          </a:p>
          <a:p>
            <a:pPr lvl="1"/>
            <a:r>
              <a:rPr lang="fi-FI" dirty="0" smtClean="0"/>
              <a:t>Työväenopisto (tutkimustyötä 4500e eli 145 h työtä)</a:t>
            </a:r>
          </a:p>
          <a:p>
            <a:pPr lvl="1"/>
            <a:endParaRPr lang="fi-FI" dirty="0"/>
          </a:p>
          <a:p>
            <a:pPr lvl="1"/>
            <a:endParaRPr lang="fi-FI" dirty="0" smtClean="0"/>
          </a:p>
          <a:p>
            <a:pPr lvl="1"/>
            <a:r>
              <a:rPr lang="fi-FI" dirty="0" smtClean="0"/>
              <a:t>Ks. Liite: budjetti.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80425419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/>
              <a:t>Projektin ohjausryhmän suunnitellut jäsenet: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Espoon </a:t>
            </a:r>
            <a:r>
              <a:rPr lang="fi-FI" dirty="0"/>
              <a:t>työväenopiston </a:t>
            </a:r>
            <a:r>
              <a:rPr lang="fi-FI" dirty="0" smtClean="0"/>
              <a:t>rehtori Tarja Lang </a:t>
            </a:r>
          </a:p>
          <a:p>
            <a:r>
              <a:rPr lang="fi-FI" dirty="0" err="1" smtClean="0"/>
              <a:t>InnoOmnian</a:t>
            </a:r>
            <a:r>
              <a:rPr lang="fi-FI" dirty="0" smtClean="0"/>
              <a:t> johtaja Elina </a:t>
            </a:r>
            <a:r>
              <a:rPr lang="fi-FI" dirty="0" err="1" smtClean="0"/>
              <a:t>Oksanen-Ylikoski</a:t>
            </a:r>
            <a:endParaRPr lang="fi-FI" dirty="0" smtClean="0"/>
          </a:p>
          <a:p>
            <a:r>
              <a:rPr lang="fi-FI" dirty="0" smtClean="0"/>
              <a:t>Espoon kaupungin </a:t>
            </a:r>
            <a:r>
              <a:rPr lang="fi-FI" dirty="0"/>
              <a:t>sivistystoimen </a:t>
            </a:r>
            <a:r>
              <a:rPr lang="fi-FI" dirty="0" smtClean="0"/>
              <a:t>kehittämisjohtaja</a:t>
            </a:r>
            <a:r>
              <a:rPr lang="fi-FI" dirty="0"/>
              <a:t> </a:t>
            </a:r>
            <a:r>
              <a:rPr lang="fi-FI" dirty="0" smtClean="0"/>
              <a:t>Kristiina Erkkilä</a:t>
            </a:r>
          </a:p>
          <a:p>
            <a:r>
              <a:rPr lang="fi-FI" dirty="0" err="1" smtClean="0"/>
              <a:t>InnoEspoo</a:t>
            </a:r>
            <a:r>
              <a:rPr lang="fi-FI" dirty="0" smtClean="0"/>
              <a:t> </a:t>
            </a:r>
            <a:r>
              <a:rPr lang="fi-FI" dirty="0"/>
              <a:t>-hankkeen </a:t>
            </a:r>
            <a:r>
              <a:rPr lang="fi-FI" dirty="0" smtClean="0"/>
              <a:t>projektipäällikkö</a:t>
            </a:r>
            <a:r>
              <a:rPr lang="fi-FI" dirty="0"/>
              <a:t> </a:t>
            </a:r>
            <a:r>
              <a:rPr lang="fi-FI" dirty="0" smtClean="0"/>
              <a:t>Johanna Lyytikäinen</a:t>
            </a:r>
          </a:p>
          <a:p>
            <a:r>
              <a:rPr lang="fi-FI" dirty="0"/>
              <a:t>Christina Sundström, </a:t>
            </a:r>
            <a:r>
              <a:rPr lang="fi-FI" dirty="0" smtClean="0"/>
              <a:t>kehittämispäällikkö, </a:t>
            </a:r>
            <a:r>
              <a:rPr lang="fi-FI" dirty="0" err="1" smtClean="0"/>
              <a:t>YritysEspoo</a:t>
            </a:r>
            <a:endParaRPr lang="fi-FI" dirty="0"/>
          </a:p>
          <a:p>
            <a:r>
              <a:rPr lang="fi-FI" dirty="0" smtClean="0"/>
              <a:t>Metropolia </a:t>
            </a:r>
            <a:r>
              <a:rPr lang="fi-FI" dirty="0" smtClean="0"/>
              <a:t>Ammattikorkeakoulun </a:t>
            </a:r>
            <a:r>
              <a:rPr lang="fi-FI" dirty="0"/>
              <a:t>kehittämistoiminnan </a:t>
            </a:r>
            <a:r>
              <a:rPr lang="fi-FI" dirty="0" smtClean="0"/>
              <a:t>vastuuhenkilö</a:t>
            </a:r>
            <a:r>
              <a:rPr lang="fi-FI" dirty="0"/>
              <a:t> </a:t>
            </a:r>
            <a:r>
              <a:rPr lang="fi-FI" dirty="0" smtClean="0"/>
              <a:t>Katri </a:t>
            </a:r>
            <a:r>
              <a:rPr lang="fi-FI" dirty="0"/>
              <a:t>H</a:t>
            </a:r>
            <a:r>
              <a:rPr lang="fi-FI" dirty="0" smtClean="0"/>
              <a:t>alonen.</a:t>
            </a:r>
          </a:p>
          <a:p>
            <a:r>
              <a:rPr lang="fi-FI" dirty="0" err="1" smtClean="0"/>
              <a:t>OKM:n</a:t>
            </a:r>
            <a:r>
              <a:rPr lang="fi-FI" dirty="0" smtClean="0"/>
              <a:t> edustaja NN. </a:t>
            </a:r>
          </a:p>
          <a:p>
            <a:r>
              <a:rPr lang="fi-FI" dirty="0" smtClean="0"/>
              <a:t>Lisäksi </a:t>
            </a:r>
            <a:r>
              <a:rPr lang="fi-FI" dirty="0"/>
              <a:t>kutsutaan </a:t>
            </a:r>
            <a:r>
              <a:rPr lang="fi-FI" dirty="0" smtClean="0"/>
              <a:t>rahoittajan edustaja</a:t>
            </a:r>
            <a:r>
              <a:rPr lang="fi-FI" dirty="0"/>
              <a:t> </a:t>
            </a:r>
            <a:r>
              <a:rPr lang="fi-FI" dirty="0" smtClean="0"/>
              <a:t>Sari Orava.</a:t>
            </a:r>
          </a:p>
          <a:p>
            <a:r>
              <a:rPr lang="fi-FI" dirty="0" smtClean="0"/>
              <a:t>Ohjausryhmän </a:t>
            </a:r>
            <a:r>
              <a:rPr lang="fi-FI" dirty="0"/>
              <a:t>sihteerinä toimii projektipäällikkö </a:t>
            </a:r>
            <a:r>
              <a:rPr lang="fi-FI" dirty="0" smtClean="0"/>
              <a:t>Laura-Maija Hero </a:t>
            </a:r>
            <a:r>
              <a:rPr lang="fi-FI" dirty="0" err="1" smtClean="0"/>
              <a:t>Metropoliasta</a:t>
            </a:r>
            <a:r>
              <a:rPr lang="fi-FI" dirty="0" smtClean="0"/>
              <a:t>.</a:t>
            </a:r>
          </a:p>
          <a:p>
            <a:r>
              <a:rPr lang="fi-FI" dirty="0" smtClean="0"/>
              <a:t>Puheenjohtaja valitaan kokousten alussa.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783229491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https://encrypted-tbn3.google.com/images?q=tbn:ANd9GcQQSvRQgJ48XNHc1KzMk0c2FoE-P5vCW6w4AtjCLVTd4uPQg4c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9554" y="692696"/>
            <a:ext cx="4320480" cy="45781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892374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TeiniMINNO</a:t>
            </a:r>
            <a:r>
              <a:rPr lang="fi-FI" dirty="0" smtClean="0"/>
              <a:t> -esiselvityshanke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sz="1800" dirty="0" err="1"/>
              <a:t>TeiniMinnossa</a:t>
            </a:r>
            <a:r>
              <a:rPr lang="fi-FI" sz="1800" dirty="0"/>
              <a:t> 18-25-vuotiaat ammatillisen keski- ja korkea-asteen nivelvaiheen </a:t>
            </a:r>
            <a:r>
              <a:rPr lang="fi-FI" sz="1800" dirty="0" smtClean="0"/>
              <a:t>työttömyysuhanalaiset nuoret </a:t>
            </a:r>
            <a:r>
              <a:rPr lang="fi-FI" sz="1800" dirty="0"/>
              <a:t>pääsevät kehittämään uudenlaisia ratkaisuja työelämän tarpeisiin. </a:t>
            </a:r>
            <a:endParaRPr lang="fi-FI" sz="1800" dirty="0" smtClean="0"/>
          </a:p>
          <a:p>
            <a:r>
              <a:rPr lang="fi-FI" sz="1800" dirty="0" smtClean="0"/>
              <a:t>Yritykset toteuttavat yhteiskuntavastuutaan </a:t>
            </a:r>
            <a:r>
              <a:rPr lang="fi-FI" sz="1800" dirty="0"/>
              <a:t>haastamalla nuoret, useiden yritysten kohderyhmän, innovoimaan. </a:t>
            </a:r>
            <a:endParaRPr lang="fi-FI" sz="1800" dirty="0" smtClean="0"/>
          </a:p>
          <a:p>
            <a:r>
              <a:rPr lang="fi-FI" sz="1800" dirty="0" smtClean="0"/>
              <a:t>Samalla yritykset saavat </a:t>
            </a:r>
            <a:r>
              <a:rPr lang="fi-FI" sz="1800" dirty="0"/>
              <a:t>mahdollisuuden kehittää nuorten kanssa uusia ratkaisuja yrityksen asiakkaiden haasteisiin.</a:t>
            </a:r>
          </a:p>
          <a:p>
            <a:r>
              <a:rPr lang="fi-FI" sz="1800" dirty="0" err="1"/>
              <a:t>TeiniMINNOn</a:t>
            </a:r>
            <a:r>
              <a:rPr lang="fi-FI" sz="1800" dirty="0"/>
              <a:t> ytimessä on oppilaitosten (</a:t>
            </a:r>
            <a:r>
              <a:rPr lang="fi-FI" sz="1800" dirty="0" err="1"/>
              <a:t>Omnia</a:t>
            </a:r>
            <a:r>
              <a:rPr lang="fi-FI" sz="1800" dirty="0"/>
              <a:t>, Espoon työväenopisto ja Metropolia AMK), nuorten </a:t>
            </a:r>
            <a:r>
              <a:rPr lang="fi-FI" sz="1800" dirty="0" smtClean="0"/>
              <a:t>sekä paikallisten </a:t>
            </a:r>
            <a:r>
              <a:rPr lang="fi-FI" sz="1800" dirty="0"/>
              <a:t>yritysten muodostama yhteistyöverkosto.</a:t>
            </a:r>
          </a:p>
        </p:txBody>
      </p:sp>
    </p:spTree>
    <p:extLst>
      <p:ext uri="{BB962C8B-B14F-4D97-AF65-F5344CB8AC3E}">
        <p14:creationId xmlns:p14="http://schemas.microsoft.com/office/powerpoint/2010/main" val="2398271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477466" y="908720"/>
            <a:ext cx="5944976" cy="1143000"/>
          </a:xfrm>
        </p:spPr>
        <p:txBody>
          <a:bodyPr/>
          <a:lstStyle/>
          <a:p>
            <a:r>
              <a:rPr lang="fi-FI" dirty="0"/>
              <a:t>Työllistymisen ja työmarkkinoilla pysymisen edistäminen sekä</a:t>
            </a:r>
            <a:br>
              <a:rPr lang="fi-FI" dirty="0"/>
            </a:br>
            <a:r>
              <a:rPr lang="fi-FI" dirty="0"/>
              <a:t>syrjäytymisen ehkäiseminen</a:t>
            </a:r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621482" y="2132856"/>
            <a:ext cx="5944976" cy="4114800"/>
          </a:xfrm>
        </p:spPr>
        <p:txBody>
          <a:bodyPr/>
          <a:lstStyle/>
          <a:p>
            <a:r>
              <a:rPr lang="fi-FI" dirty="0" err="1"/>
              <a:t>TeiniMinno-toimintamallilla</a:t>
            </a:r>
            <a:r>
              <a:rPr lang="fi-FI" dirty="0"/>
              <a:t> haetaan ratkaisua ammatillisen toisen asteen ja korkea-asteen </a:t>
            </a:r>
            <a:r>
              <a:rPr lang="fi-FI" dirty="0" smtClean="0"/>
              <a:t>väliseen nivelvaiheeseen</a:t>
            </a:r>
            <a:r>
              <a:rPr lang="fi-FI" dirty="0"/>
              <a:t>, jossa on olemassa työttömyyden uhka sekä mahdollisuuksia siirtyä työelämään tai </a:t>
            </a:r>
            <a:r>
              <a:rPr lang="fi-FI" dirty="0" smtClean="0"/>
              <a:t>jatko-opintojen </a:t>
            </a:r>
            <a:r>
              <a:rPr lang="fi-FI" dirty="0" smtClean="0"/>
              <a:t>pariin</a:t>
            </a:r>
            <a:r>
              <a:rPr lang="fi-FI" dirty="0"/>
              <a:t>. </a:t>
            </a:r>
            <a:endParaRPr lang="fi-FI" dirty="0" smtClean="0"/>
          </a:p>
          <a:p>
            <a:r>
              <a:rPr lang="fi-FI" dirty="0" smtClean="0"/>
              <a:t>MINNO ® konsepti </a:t>
            </a:r>
            <a:r>
              <a:rPr lang="fi-FI" dirty="0"/>
              <a:t>tukee vaihetta tuomalla ammatillisen toisen asteen ja korkea-asteen </a:t>
            </a:r>
            <a:r>
              <a:rPr lang="fi-FI" dirty="0" smtClean="0"/>
              <a:t>opiskelijoita yhteen </a:t>
            </a:r>
            <a:r>
              <a:rPr lang="fi-FI" dirty="0"/>
              <a:t>ratkomaan työelämästä kumpuavia innovaatiohaasteita. </a:t>
            </a:r>
            <a:endParaRPr lang="fi-FI" dirty="0" smtClean="0"/>
          </a:p>
          <a:p>
            <a:r>
              <a:rPr lang="fi-FI" dirty="0" smtClean="0"/>
              <a:t>Projektin </a:t>
            </a:r>
            <a:r>
              <a:rPr lang="fi-FI" dirty="0"/>
              <a:t>jälkeistä konseptin </a:t>
            </a:r>
            <a:r>
              <a:rPr lang="fi-FI" dirty="0" smtClean="0"/>
              <a:t>käyttöönottoa vauhditetaan </a:t>
            </a:r>
            <a:r>
              <a:rPr lang="fi-FI" dirty="0"/>
              <a:t>siten, että kehittäjänä on mukana vapaan sivistystyön puolelta työväenopisto, joka </a:t>
            </a:r>
            <a:r>
              <a:rPr lang="fi-FI" dirty="0" smtClean="0"/>
              <a:t>haluaa profiloitua </a:t>
            </a:r>
            <a:r>
              <a:rPr lang="fi-FI" dirty="0"/>
              <a:t>yhdeksi nivelvaiheen toimijaksi.</a:t>
            </a:r>
          </a:p>
        </p:txBody>
      </p:sp>
    </p:spTree>
    <p:extLst>
      <p:ext uri="{BB962C8B-B14F-4D97-AF65-F5344CB8AC3E}">
        <p14:creationId xmlns:p14="http://schemas.microsoft.com/office/powerpoint/2010/main" val="25997282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toimenpiteet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709120"/>
          </a:xfrm>
        </p:spPr>
        <p:txBody>
          <a:bodyPr>
            <a:noAutofit/>
          </a:bodyPr>
          <a:lstStyle/>
          <a:p>
            <a:r>
              <a:rPr lang="fi-FI" sz="2000" dirty="0" err="1"/>
              <a:t>TeiniMINNO-esiselvityksessä</a:t>
            </a:r>
            <a:r>
              <a:rPr lang="fi-FI" sz="2000" dirty="0"/>
              <a:t> rakennetaan </a:t>
            </a:r>
            <a:r>
              <a:rPr lang="fi-FI" sz="2000" dirty="0" err="1"/>
              <a:t>TeiniMINNO</a:t>
            </a:r>
            <a:r>
              <a:rPr lang="fi-FI" sz="2000" dirty="0"/>
              <a:t> -toimintamalli. </a:t>
            </a:r>
            <a:endParaRPr lang="fi-FI" sz="2000" dirty="0" smtClean="0"/>
          </a:p>
          <a:p>
            <a:r>
              <a:rPr lang="fi-FI" sz="2000" dirty="0" smtClean="0"/>
              <a:t>Ensin </a:t>
            </a:r>
            <a:r>
              <a:rPr lang="fi-FI" sz="2000" dirty="0"/>
              <a:t>rakennetaan konsepti, </a:t>
            </a:r>
            <a:r>
              <a:rPr lang="fi-FI" sz="2000" dirty="0" smtClean="0"/>
              <a:t>jota testataan </a:t>
            </a:r>
            <a:r>
              <a:rPr lang="fi-FI" sz="2000" dirty="0"/>
              <a:t>18-25-vuotiaiden nuorten, paikallisten yritysten ja oppilaitosten opintojen </a:t>
            </a:r>
            <a:r>
              <a:rPr lang="fi-FI" sz="2000" dirty="0" smtClean="0"/>
              <a:t>ohjaustoiminnassa mukana </a:t>
            </a:r>
            <a:r>
              <a:rPr lang="fi-FI" sz="2000" dirty="0"/>
              <a:t>olevien toimesta. </a:t>
            </a:r>
            <a:endParaRPr lang="fi-FI" sz="2000" dirty="0" smtClean="0"/>
          </a:p>
          <a:p>
            <a:r>
              <a:rPr lang="fi-FI" sz="2000" dirty="0" smtClean="0"/>
              <a:t>Tieto </a:t>
            </a:r>
            <a:r>
              <a:rPr lang="fi-FI" sz="2000" dirty="0"/>
              <a:t>ja kokemukset kootaan ja analysoidaan ja niiden pohjalta </a:t>
            </a:r>
            <a:r>
              <a:rPr lang="fi-FI" sz="2000" dirty="0" smtClean="0"/>
              <a:t>kehitetään toimintamalli </a:t>
            </a:r>
            <a:r>
              <a:rPr lang="fi-FI" sz="2000" dirty="0"/>
              <a:t>ja julkaistaan käsikirja, joka levitetään cc-lisenssillä</a:t>
            </a:r>
            <a:r>
              <a:rPr lang="fi-FI" sz="2000" dirty="0" smtClean="0"/>
              <a:t>.</a:t>
            </a:r>
            <a:endParaRPr lang="fi-FI" sz="2000" dirty="0"/>
          </a:p>
        </p:txBody>
      </p:sp>
    </p:spTree>
    <p:extLst>
      <p:ext uri="{BB962C8B-B14F-4D97-AF65-F5344CB8AC3E}">
        <p14:creationId xmlns:p14="http://schemas.microsoft.com/office/powerpoint/2010/main" val="21072433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Työpaketit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781128"/>
          </a:xfrm>
        </p:spPr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fi-FI" sz="1800" dirty="0" smtClean="0"/>
              <a:t>1</a:t>
            </a:r>
            <a:r>
              <a:rPr lang="fi-FI" sz="1800" dirty="0"/>
              <a:t>. Työpaketti</a:t>
            </a:r>
          </a:p>
          <a:p>
            <a:pPr marL="0" indent="0">
              <a:buNone/>
            </a:pPr>
            <a:r>
              <a:rPr lang="fi-FI" sz="1800" dirty="0"/>
              <a:t>Yhteistyöverkoston luominen. Eri toimijatahot ovat sitoutuneet </a:t>
            </a:r>
            <a:r>
              <a:rPr lang="fi-FI" sz="1800" dirty="0" smtClean="0"/>
              <a:t>omien verkostojensa </a:t>
            </a:r>
            <a:r>
              <a:rPr lang="fi-FI" sz="1800" dirty="0"/>
              <a:t>kautta etsimään osalliset. Konseptin rakentaminen eli Metropolian </a:t>
            </a:r>
            <a:r>
              <a:rPr lang="fi-FI" sz="1800" dirty="0" err="1"/>
              <a:t>MINNO®-</a:t>
            </a:r>
            <a:r>
              <a:rPr lang="fi-FI" sz="1800" dirty="0" err="1" smtClean="0"/>
              <a:t>tuotteesta</a:t>
            </a:r>
            <a:r>
              <a:rPr lang="fi-FI" sz="1800" dirty="0" smtClean="0"/>
              <a:t> rakennetaan </a:t>
            </a:r>
            <a:r>
              <a:rPr lang="fi-FI" sz="1800" dirty="0" err="1"/>
              <a:t>desk</a:t>
            </a:r>
            <a:r>
              <a:rPr lang="fi-FI" sz="1800" dirty="0"/>
              <a:t> </a:t>
            </a:r>
            <a:r>
              <a:rPr lang="fi-FI" sz="1800" dirty="0" err="1"/>
              <a:t>top-työnä</a:t>
            </a:r>
            <a:r>
              <a:rPr lang="fi-FI" sz="1800" dirty="0"/>
              <a:t> sovellus kohderyhmää varten.</a:t>
            </a:r>
          </a:p>
          <a:p>
            <a:pPr marL="0" indent="0">
              <a:buNone/>
            </a:pPr>
            <a:r>
              <a:rPr lang="fi-FI" sz="1800" dirty="0"/>
              <a:t>2. Työpaketti</a:t>
            </a:r>
          </a:p>
          <a:p>
            <a:pPr marL="0" indent="0">
              <a:buNone/>
            </a:pPr>
            <a:r>
              <a:rPr lang="fi-FI" sz="1800" dirty="0"/>
              <a:t>Konseptin </a:t>
            </a:r>
            <a:r>
              <a:rPr lang="fi-FI" sz="1800" dirty="0" err="1"/>
              <a:t>pilotoiminen</a:t>
            </a:r>
            <a:r>
              <a:rPr lang="fi-FI" sz="1800" dirty="0"/>
              <a:t> innovaatioprosessilla yhdessä oppilaitosten, nuorten ja yritysten kanssa. Tieto- </a:t>
            </a:r>
            <a:r>
              <a:rPr lang="fi-FI" sz="1800" dirty="0" smtClean="0"/>
              <a:t>ja kokemusaineiston </a:t>
            </a:r>
            <a:r>
              <a:rPr lang="fi-FI" sz="1800" dirty="0"/>
              <a:t>kerääminen pilotin aikana.</a:t>
            </a:r>
          </a:p>
          <a:p>
            <a:pPr marL="0" indent="0">
              <a:buNone/>
            </a:pPr>
            <a:r>
              <a:rPr lang="fi-FI" sz="1800" dirty="0"/>
              <a:t>3. Työpaketti</a:t>
            </a:r>
          </a:p>
          <a:p>
            <a:pPr marL="0" indent="0">
              <a:buNone/>
            </a:pPr>
            <a:r>
              <a:rPr lang="fi-FI" sz="1800" dirty="0"/>
              <a:t>Tiedon ja kokemusten kokoaminen, toimintamallin luominen ja koostaminen käsikirjaksi ja tehokas</a:t>
            </a:r>
          </a:p>
          <a:p>
            <a:pPr marL="0" indent="0">
              <a:buNone/>
            </a:pPr>
            <a:r>
              <a:rPr lang="fi-FI" sz="1800" dirty="0"/>
              <a:t>levittäminen.</a:t>
            </a:r>
          </a:p>
          <a:p>
            <a:pPr marL="0" indent="0">
              <a:buNone/>
            </a:pPr>
            <a:r>
              <a:rPr lang="fi-FI" sz="1800" dirty="0"/>
              <a:t>4. Työpaketti</a:t>
            </a:r>
          </a:p>
          <a:p>
            <a:pPr marL="0" indent="0">
              <a:buNone/>
            </a:pPr>
            <a:r>
              <a:rPr lang="fi-FI" sz="1800" dirty="0"/>
              <a:t>Kokemusten pohjalta esiselvityshankkeen arviointi ja tiedon levittäminen.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190809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ajoitus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6068832" cy="4114800"/>
          </a:xfrm>
        </p:spPr>
        <p:txBody>
          <a:bodyPr>
            <a:normAutofit/>
          </a:bodyPr>
          <a:lstStyle/>
          <a:p>
            <a:r>
              <a:rPr lang="fi-FI" dirty="0"/>
              <a:t>Esiselvitys jakaantuu verkoston ja konseptin luomisvaiheeseen (1-3/2014), </a:t>
            </a:r>
            <a:endParaRPr lang="fi-FI" dirty="0" smtClean="0"/>
          </a:p>
          <a:p>
            <a:r>
              <a:rPr lang="fi-FI" dirty="0" smtClean="0"/>
              <a:t>pilottivaiheeseen eli konseptin testausvaiheeseen </a:t>
            </a:r>
            <a:r>
              <a:rPr lang="fi-FI" dirty="0"/>
              <a:t>(4-10/2014), </a:t>
            </a:r>
            <a:endParaRPr lang="fi-FI" dirty="0" smtClean="0"/>
          </a:p>
          <a:p>
            <a:r>
              <a:rPr lang="fi-FI" dirty="0" smtClean="0"/>
              <a:t>toimintamallin </a:t>
            </a:r>
            <a:r>
              <a:rPr lang="fi-FI" dirty="0"/>
              <a:t>rakentamis- ja julkaisuvaiheeseen (4-12.2014) </a:t>
            </a:r>
            <a:endParaRPr lang="fi-FI" dirty="0" smtClean="0"/>
          </a:p>
          <a:p>
            <a:r>
              <a:rPr lang="fi-FI" dirty="0" smtClean="0"/>
              <a:t>sekä toimintamallin </a:t>
            </a:r>
            <a:r>
              <a:rPr lang="fi-FI" dirty="0"/>
              <a:t>levittämis- ja arviointivaiheeseen. (9-12/2014). </a:t>
            </a:r>
            <a:endParaRPr lang="fi-FI" dirty="0" smtClean="0"/>
          </a:p>
          <a:p>
            <a:r>
              <a:rPr lang="fi-FI" dirty="0" smtClean="0"/>
              <a:t>Kaikki </a:t>
            </a:r>
            <a:r>
              <a:rPr lang="fi-FI" dirty="0"/>
              <a:t>toimenpiteet toteutetaan </a:t>
            </a:r>
            <a:r>
              <a:rPr lang="fi-FI" dirty="0" smtClean="0"/>
              <a:t>vuoden 2014 </a:t>
            </a:r>
            <a:r>
              <a:rPr lang="fi-FI" dirty="0"/>
              <a:t>aikana</a:t>
            </a:r>
            <a:r>
              <a:rPr lang="fi-FI" dirty="0" smtClean="0"/>
              <a:t>.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31863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Projektin vastuut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>
          <a:xfrm>
            <a:off x="457306" y="1600200"/>
            <a:ext cx="5944976" cy="4709120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fi-FI" sz="1600" dirty="0"/>
              <a:t>1) Metropolia Ammattikorkeakoulu Oy toimii esiselvityksen vetäjänä. Metropolia tuottaa </a:t>
            </a:r>
            <a:r>
              <a:rPr lang="fi-FI" sz="1600" dirty="0" smtClean="0"/>
              <a:t>kokonaisuuden,  vastaa </a:t>
            </a:r>
            <a:r>
              <a:rPr lang="fi-FI" sz="1600" dirty="0"/>
              <a:t>hankehallinnosta, pedagogisesta prosessista ja projektien ohjaamisesta sekä tutkii, analysoi </a:t>
            </a:r>
            <a:r>
              <a:rPr lang="fi-FI" sz="1600" dirty="0" smtClean="0"/>
              <a:t>ja dokumentoi </a:t>
            </a:r>
            <a:r>
              <a:rPr lang="fi-FI" sz="1600" dirty="0"/>
              <a:t>esiselvityksen tulokset sekä julkaisee käsikirjan ja vastaa sen levittämisestä. </a:t>
            </a:r>
            <a:r>
              <a:rPr lang="fi-FI" sz="1600" dirty="0" smtClean="0"/>
              <a:t>Esiselvityksen vastuuhenkilönä </a:t>
            </a:r>
            <a:r>
              <a:rPr lang="fi-FI" sz="1600" dirty="0"/>
              <a:t>Metropolia Ammattikorkeakoulussa toimii lehtori Laura-Maija Hero.</a:t>
            </a:r>
          </a:p>
          <a:p>
            <a:pPr marL="0" indent="0">
              <a:buNone/>
            </a:pPr>
            <a:r>
              <a:rPr lang="fi-FI" sz="1600" dirty="0"/>
              <a:t>2) Espoon </a:t>
            </a:r>
            <a:r>
              <a:rPr lang="fi-FI" sz="1600" dirty="0" err="1"/>
              <a:t>Omnia</a:t>
            </a:r>
            <a:r>
              <a:rPr lang="fi-FI" sz="1600" dirty="0"/>
              <a:t> vastaa nuorten rekrytoimisesta ja ohjaamisesta sekä osallistuu </a:t>
            </a:r>
            <a:r>
              <a:rPr lang="fi-FI" sz="1600" dirty="0" smtClean="0"/>
              <a:t>kumppaniverkoston toimintaan </a:t>
            </a:r>
            <a:r>
              <a:rPr lang="fi-FI" sz="1600" dirty="0"/>
              <a:t>hankkeessa. </a:t>
            </a:r>
            <a:r>
              <a:rPr lang="fi-FI" sz="1600" dirty="0" err="1"/>
              <a:t>Omnia</a:t>
            </a:r>
            <a:r>
              <a:rPr lang="fi-FI" sz="1600" dirty="0"/>
              <a:t> ei ole osatoteuttaja, vaan kumppani, jonka koulutuspalvelua </a:t>
            </a:r>
            <a:r>
              <a:rPr lang="fi-FI" sz="1600" dirty="0" smtClean="0"/>
              <a:t>ostetaan hankkeen </a:t>
            </a:r>
            <a:r>
              <a:rPr lang="fi-FI" sz="1600" dirty="0"/>
              <a:t>budjetista pienessä määrin. Yhteyshenkilönä toimii </a:t>
            </a:r>
            <a:r>
              <a:rPr lang="fi-FI" sz="1600" dirty="0" err="1"/>
              <a:t>InnoOmnian</a:t>
            </a:r>
            <a:r>
              <a:rPr lang="fi-FI" sz="1600" dirty="0"/>
              <a:t> projektiasiantuntija </a:t>
            </a:r>
            <a:r>
              <a:rPr lang="fi-FI" sz="1600" dirty="0" smtClean="0"/>
              <a:t>Mimmi Heiniö</a:t>
            </a:r>
            <a:r>
              <a:rPr lang="fi-FI" sz="1600" dirty="0"/>
              <a:t>.</a:t>
            </a:r>
          </a:p>
          <a:p>
            <a:pPr marL="0" indent="0">
              <a:buNone/>
            </a:pPr>
            <a:r>
              <a:rPr lang="fi-FI" sz="1600" dirty="0"/>
              <a:t>3) Espoon Työväenopisto osallistuu kumppanuusverkoston toimintaan ja asiantuntijana </a:t>
            </a:r>
            <a:r>
              <a:rPr lang="fi-FI" sz="1600" dirty="0" smtClean="0"/>
              <a:t>tutkimustyöhön. Espoon </a:t>
            </a:r>
            <a:r>
              <a:rPr lang="fi-FI" sz="1600" dirty="0"/>
              <a:t>Työväenopisto ei ole osatoteuttaja, vaan verkostokumppani. Yhteyshenkilönä toimii </a:t>
            </a:r>
            <a:r>
              <a:rPr lang="fi-FI" sz="1600" dirty="0" err="1" smtClean="0"/>
              <a:t>Jaro</a:t>
            </a:r>
            <a:r>
              <a:rPr lang="fi-FI" sz="1600" dirty="0" smtClean="0"/>
              <a:t> Uosukainen</a:t>
            </a:r>
            <a:r>
              <a:rPr lang="fi-FI" sz="1600" dirty="0"/>
              <a:t>.</a:t>
            </a:r>
          </a:p>
          <a:p>
            <a:pPr marL="0" indent="0">
              <a:buNone/>
            </a:pPr>
            <a:r>
              <a:rPr lang="fi-FI" sz="1600" dirty="0"/>
              <a:t>4) Espoolaiset yritykset tai muu työelämä tulee antamaan haasteensa nuorten ratkottavaksi ja </a:t>
            </a:r>
            <a:r>
              <a:rPr lang="fi-FI" sz="1600" dirty="0" smtClean="0"/>
              <a:t>sitoutuvat kommentoimaan </a:t>
            </a:r>
            <a:r>
              <a:rPr lang="fi-FI" sz="1600" dirty="0"/>
              <a:t>sekä sparraamaan nuorten projektityötä. Yritysten rekrytointiin osallistuu </a:t>
            </a:r>
            <a:r>
              <a:rPr lang="fi-FI" sz="1600" dirty="0" err="1" smtClean="0"/>
              <a:t>Omnia</a:t>
            </a:r>
            <a:r>
              <a:rPr lang="fi-FI" sz="1600" dirty="0" smtClean="0"/>
              <a:t>, Työväenopisto </a:t>
            </a:r>
            <a:r>
              <a:rPr lang="fi-FI" sz="1600" dirty="0"/>
              <a:t>ja Metropolia -kumppanuusverkosto, vastuu Metropolian projektipäälliköllä.</a:t>
            </a:r>
          </a:p>
        </p:txBody>
      </p:sp>
    </p:spTree>
    <p:extLst>
      <p:ext uri="{BB962C8B-B14F-4D97-AF65-F5344CB8AC3E}">
        <p14:creationId xmlns:p14="http://schemas.microsoft.com/office/powerpoint/2010/main" val="1554965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Kohderyhmät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fi-FI" dirty="0"/>
              <a:t>Projektissa rakennetaan toimintamalli yhdessä </a:t>
            </a:r>
            <a:r>
              <a:rPr lang="fi-FI" dirty="0" err="1"/>
              <a:t>Omnian</a:t>
            </a:r>
            <a:r>
              <a:rPr lang="fi-FI" dirty="0"/>
              <a:t>, Metropolia AMK:N ja Espoon </a:t>
            </a:r>
            <a:r>
              <a:rPr lang="fi-FI" dirty="0" smtClean="0"/>
              <a:t>Työväenopiston kanssa</a:t>
            </a:r>
            <a:r>
              <a:rPr lang="fi-FI" dirty="0"/>
              <a:t>. Esiselvityksen aineistoa kerätään kokeilussa, johon osallistuu 18-25-vuotiaat työelämään </a:t>
            </a:r>
            <a:r>
              <a:rPr lang="fi-FI" dirty="0" smtClean="0"/>
              <a:t>siirtymässä olevat </a:t>
            </a:r>
            <a:r>
              <a:rPr lang="fi-FI" dirty="0"/>
              <a:t>ja ammatillisen keskiasteen ja korkea-asteen nivelvaiheessa olevat nuoret yhdessä </a:t>
            </a:r>
            <a:r>
              <a:rPr lang="fi-FI" dirty="0" smtClean="0"/>
              <a:t>paikallisten yritysten </a:t>
            </a:r>
            <a:r>
              <a:rPr lang="fi-FI" dirty="0"/>
              <a:t>kanssa.</a:t>
            </a:r>
          </a:p>
          <a:p>
            <a:r>
              <a:rPr lang="fi-FI" dirty="0"/>
              <a:t>Pääkohderyhmä on kaupunkien kehityspäälliköt ja johto, opettajat, koulutuksen </a:t>
            </a:r>
            <a:r>
              <a:rPr lang="fi-FI" dirty="0" smtClean="0"/>
              <a:t>suunnittelijat, oppilaitosyhteistyötä </a:t>
            </a:r>
            <a:r>
              <a:rPr lang="fi-FI" dirty="0"/>
              <a:t>tekevät yritysten yhteyshenkilöt, työvoimatoimistojen työntekijät sekä muut </a:t>
            </a:r>
            <a:r>
              <a:rPr lang="fi-FI" dirty="0" smtClean="0"/>
              <a:t>nuorten työllistymistä </a:t>
            </a:r>
            <a:r>
              <a:rPr lang="fi-FI" dirty="0"/>
              <a:t>edistävät henkilöt, jotka hyötyvät toimintamallista.</a:t>
            </a:r>
          </a:p>
          <a:p>
            <a:r>
              <a:rPr lang="fi-FI" dirty="0"/>
              <a:t>Toinen varsinainen kohderyhmä on 18 - 25 -vuotiaat ammatillisen keskiasteen valmistumisvaiheen </a:t>
            </a:r>
            <a:r>
              <a:rPr lang="fi-FI" dirty="0" smtClean="0"/>
              <a:t>ja ammatillisen </a:t>
            </a:r>
            <a:r>
              <a:rPr lang="fi-FI" dirty="0"/>
              <a:t>keski- ja korkea-asteen nivelvaiheen työttömyysuhanalaiset nuoret, jotka hyötyvät </a:t>
            </a:r>
            <a:r>
              <a:rPr lang="fi-FI" dirty="0" err="1" smtClean="0"/>
              <a:t>TeiniMinno-projektissä</a:t>
            </a:r>
            <a:r>
              <a:rPr lang="fi-FI" dirty="0" smtClean="0"/>
              <a:t> </a:t>
            </a:r>
            <a:r>
              <a:rPr lang="fi-FI" dirty="0"/>
              <a:t>tehtävästä kokeilusta luodessaan innovoimalla uutta työtä ja verkostoitumalla yritysten kanssa.</a:t>
            </a:r>
          </a:p>
        </p:txBody>
      </p:sp>
    </p:spTree>
    <p:extLst>
      <p:ext uri="{BB962C8B-B14F-4D97-AF65-F5344CB8AC3E}">
        <p14:creationId xmlns:p14="http://schemas.microsoft.com/office/powerpoint/2010/main" val="694575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Hyöty nuorille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sz="quarter" idx="13"/>
          </p:nvPr>
        </p:nvSpPr>
        <p:spPr/>
        <p:txBody>
          <a:bodyPr>
            <a:normAutofit/>
          </a:bodyPr>
          <a:lstStyle/>
          <a:p>
            <a:r>
              <a:rPr lang="fi-FI" dirty="0"/>
              <a:t>Projekti kasvattaa 18 - 25 -vuotiaiden nuorten tietotaitoa projektinhallinnan-</a:t>
            </a:r>
            <a:r>
              <a:rPr lang="fi-FI" dirty="0" smtClean="0"/>
              <a:t>, tiimityön- </a:t>
            </a:r>
            <a:r>
              <a:rPr lang="fi-FI" dirty="0"/>
              <a:t>sekä innovaatiotyön aihealueilta. </a:t>
            </a:r>
            <a:endParaRPr lang="fi-FI" dirty="0" smtClean="0"/>
          </a:p>
          <a:p>
            <a:r>
              <a:rPr lang="fi-FI" dirty="0" smtClean="0"/>
              <a:t>Tietotaito</a:t>
            </a:r>
            <a:r>
              <a:rPr lang="fi-FI" dirty="0"/>
              <a:t>, projektin aikana opitut toimintamallit sekä </a:t>
            </a:r>
            <a:r>
              <a:rPr lang="fi-FI" dirty="0" smtClean="0"/>
              <a:t>projektin yhteydessä </a:t>
            </a:r>
            <a:r>
              <a:rPr lang="fi-FI" dirty="0"/>
              <a:t>karttuneet yritysmaailman kontaktit lisäävät kohderyhmän itsevarmuutta omaan onnistumiseen </a:t>
            </a:r>
            <a:r>
              <a:rPr lang="fi-FI" dirty="0" smtClean="0"/>
              <a:t>ja omien </a:t>
            </a:r>
            <a:r>
              <a:rPr lang="fi-FI" dirty="0"/>
              <a:t>ammatillisten haaveiden saavuttamiseen. </a:t>
            </a:r>
            <a:endParaRPr lang="fi-FI" dirty="0" smtClean="0"/>
          </a:p>
          <a:p>
            <a:r>
              <a:rPr lang="fi-FI" dirty="0" smtClean="0"/>
              <a:t>Tämä </a:t>
            </a:r>
            <a:r>
              <a:rPr lang="fi-FI" dirty="0"/>
              <a:t>puolestaan on suhteessa kohderyhmän henkiseen </a:t>
            </a:r>
            <a:r>
              <a:rPr lang="fi-FI" dirty="0" smtClean="0"/>
              <a:t>ja fyysiseen </a:t>
            </a:r>
            <a:r>
              <a:rPr lang="fi-FI" dirty="0"/>
              <a:t>hyvinvointiin sekä </a:t>
            </a:r>
            <a:r>
              <a:rPr lang="fi-FI" dirty="0" err="1"/>
              <a:t>yhteiskunnassa-</a:t>
            </a:r>
            <a:r>
              <a:rPr lang="fi-FI" dirty="0"/>
              <a:t> ja elämässä kiinni pysymisen tunteeseen</a:t>
            </a:r>
            <a:r>
              <a:rPr lang="fi-FI" dirty="0" smtClean="0"/>
              <a:t>.</a:t>
            </a:r>
          </a:p>
          <a:p>
            <a:r>
              <a:rPr lang="fi-FI" dirty="0"/>
              <a:t>Esiselvityksen </a:t>
            </a:r>
            <a:r>
              <a:rPr lang="fi-FI" dirty="0" smtClean="0"/>
              <a:t>käytännöllisen tutkimusosion </a:t>
            </a:r>
            <a:r>
              <a:rPr lang="fi-FI" dirty="0"/>
              <a:t>työpajamuotoinen toteutustapa edistää samat intressit jakavien nuorten </a:t>
            </a:r>
            <a:r>
              <a:rPr lang="fi-FI" dirty="0" smtClean="0"/>
              <a:t>keskinäistä verkostoitumista </a:t>
            </a:r>
            <a:r>
              <a:rPr lang="fi-FI" dirty="0"/>
              <a:t>sekä </a:t>
            </a:r>
            <a:r>
              <a:rPr lang="fi-FI" dirty="0" err="1"/>
              <a:t>vertaismentoroinnin</a:t>
            </a:r>
            <a:r>
              <a:rPr lang="fi-FI" dirty="0"/>
              <a:t> hyödyntämistä. Lisäksi nuoret luovat aitoja </a:t>
            </a:r>
            <a:r>
              <a:rPr lang="fi-FI" dirty="0" smtClean="0"/>
              <a:t>työelämänkontakteja kotiseutunsa </a:t>
            </a:r>
            <a:r>
              <a:rPr lang="fi-FI" dirty="0"/>
              <a:t>yrityksiin.</a:t>
            </a:r>
          </a:p>
        </p:txBody>
      </p:sp>
    </p:spTree>
    <p:extLst>
      <p:ext uri="{BB962C8B-B14F-4D97-AF65-F5344CB8AC3E}">
        <p14:creationId xmlns:p14="http://schemas.microsoft.com/office/powerpoint/2010/main" val="1157122920"/>
      </p:ext>
    </p:extLst>
  </p:cSld>
  <p:clrMapOvr>
    <a:masterClrMapping/>
  </p:clrMapOvr>
</p:sld>
</file>

<file path=ppt/theme/theme1.xml><?xml version="1.0" encoding="utf-8"?>
<a:theme xmlns:a="http://schemas.openxmlformats.org/drawingml/2006/main" name="Horizon">
  <a:themeElements>
    <a:clrScheme name="Horizon">
      <a:dk1>
        <a:srgbClr val="000000"/>
      </a:dk1>
      <a:lt1>
        <a:srgbClr val="FFFFFF"/>
      </a:lt1>
      <a:dk2>
        <a:srgbClr val="1F2123"/>
      </a:dk2>
      <a:lt2>
        <a:srgbClr val="DC9E1F"/>
      </a:lt2>
      <a:accent1>
        <a:srgbClr val="7E97AD"/>
      </a:accent1>
      <a:accent2>
        <a:srgbClr val="CC8E60"/>
      </a:accent2>
      <a:accent3>
        <a:srgbClr val="7A6A60"/>
      </a:accent3>
      <a:accent4>
        <a:srgbClr val="B4936D"/>
      </a:accent4>
      <a:accent5>
        <a:srgbClr val="67787B"/>
      </a:accent5>
      <a:accent6>
        <a:srgbClr val="9D936F"/>
      </a:accent6>
      <a:hlink>
        <a:srgbClr val="646464"/>
      </a:hlink>
      <a:folHlink>
        <a:srgbClr val="969696"/>
      </a:folHlink>
    </a:clrScheme>
    <a:fontScheme name="Horizon">
      <a:maj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Arial Narrow"/>
        <a:ea typeface=""/>
        <a:cs typeface=""/>
        <a:font script="Jpan" typeface="HGｺﾞｼｯｸM"/>
        <a:font script="Hang" typeface="HY얕은샘물M"/>
        <a:font script="Hans" typeface="方正姚体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20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2924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34925" h="4762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40000"/>
              </a:schemeClr>
            </a:gs>
            <a:gs pos="31000">
              <a:schemeClr val="phClr">
                <a:tint val="100000"/>
                <a:shade val="90000"/>
                <a:alpha val="100000"/>
              </a:schemeClr>
            </a:gs>
            <a:gs pos="100000">
              <a:schemeClr val="phClr">
                <a:tint val="100000"/>
                <a:shade val="80000"/>
                <a:alpha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hade val="100000"/>
                <a:alpha val="100000"/>
                <a:satMod val="180000"/>
              </a:schemeClr>
            </a:gs>
            <a:gs pos="41000">
              <a:schemeClr val="phClr">
                <a:tint val="100000"/>
                <a:shade val="100000"/>
                <a:alpha val="100000"/>
                <a:satMod val="150000"/>
              </a:schemeClr>
            </a:gs>
            <a:gs pos="100000">
              <a:schemeClr val="phClr">
                <a:tint val="100000"/>
                <a:shade val="65000"/>
                <a:alpha val="100000"/>
              </a:schemeClr>
            </a:gs>
          </a:gsLst>
          <a:path path="circle">
            <a:fillToRect l="50000" t="80000" r="100000" b="10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TC101790491[[fn=Mylar]]</Template>
  <TotalTime>5459</TotalTime>
  <Words>1007</Words>
  <Application>Microsoft Office PowerPoint</Application>
  <PresentationFormat>Mukautettu</PresentationFormat>
  <Paragraphs>115</Paragraphs>
  <Slides>19</Slides>
  <Notes>0</Notes>
  <HiddenSlides>0</HiddenSlides>
  <MMClips>0</MMClips>
  <ScaleCrop>false</ScaleCrop>
  <HeadingPairs>
    <vt:vector size="4" baseType="variant">
      <vt:variant>
        <vt:lpstr>Teema</vt:lpstr>
      </vt:variant>
      <vt:variant>
        <vt:i4>1</vt:i4>
      </vt:variant>
      <vt:variant>
        <vt:lpstr>Dian otsikot</vt:lpstr>
      </vt:variant>
      <vt:variant>
        <vt:i4>19</vt:i4>
      </vt:variant>
    </vt:vector>
  </HeadingPairs>
  <TitlesOfParts>
    <vt:vector size="20" baseType="lpstr">
      <vt:lpstr>Horizon</vt:lpstr>
      <vt:lpstr>TeiniMINNO®esiselvitys  </vt:lpstr>
      <vt:lpstr>TeiniMINNO -esiselvityshanke</vt:lpstr>
      <vt:lpstr>Työllistymisen ja työmarkkinoilla pysymisen edistäminen sekä syrjäytymisen ehkäiseminen</vt:lpstr>
      <vt:lpstr>toimenpiteet</vt:lpstr>
      <vt:lpstr>Työpaketit</vt:lpstr>
      <vt:lpstr>ajoitus</vt:lpstr>
      <vt:lpstr>Projektin vastuut</vt:lpstr>
      <vt:lpstr>Kohderyhmät</vt:lpstr>
      <vt:lpstr>Hyöty nuorille</vt:lpstr>
      <vt:lpstr>Yritysverkosto - ideaoita</vt:lpstr>
      <vt:lpstr>Projektin tulokset</vt:lpstr>
      <vt:lpstr>pilottiprojektit</vt:lpstr>
      <vt:lpstr>Opiskelijat ja yritykset</vt:lpstr>
      <vt:lpstr>Projektin lopputuote</vt:lpstr>
      <vt:lpstr>Ajoitus</vt:lpstr>
      <vt:lpstr>Projektin toimijat</vt:lpstr>
      <vt:lpstr>budjetti</vt:lpstr>
      <vt:lpstr>Projektin ohjausryhmän suunnitellut jäsenet:</vt:lpstr>
      <vt:lpstr>PowerPoint-esitys</vt:lpstr>
    </vt:vector>
  </TitlesOfParts>
  <Company>Metropolia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Innoprojekti 5-7 op Mediatekniikka&amp;Kulttuuriala</dc:title>
  <dc:creator>Laura-Maija Hero</dc:creator>
  <cp:lastModifiedBy>Administrator</cp:lastModifiedBy>
  <cp:revision>93</cp:revision>
  <dcterms:created xsi:type="dcterms:W3CDTF">2012-04-26T08:34:27Z</dcterms:created>
  <dcterms:modified xsi:type="dcterms:W3CDTF">2014-01-22T15:49:29Z</dcterms:modified>
</cp:coreProperties>
</file>