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113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5" r:id="rId8"/>
    <p:sldId id="264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-96" y="-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491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amakuva ja kuva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i-FI" smtClean="0"/>
              <a:t>Lisää kuva napsauttamalla kuvaketta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32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 ja kuva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017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inaus ja kuva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91395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imikort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42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arak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958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uvan sara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i-FI" smtClean="0"/>
              <a:t>Lisää kuva napsauttamalla kuvaketta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i-FI" smtClean="0"/>
              <a:t>Lisää kuva napsauttamalla kuvaketta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i-FI" smtClean="0"/>
              <a:t>Lisää kuva napsauttamalla kuvaketta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483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02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206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60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571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614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719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346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14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091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i-FI" smtClean="0"/>
              <a:t>Lisää kuva napsauttamalla kuvaketta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181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0004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14" r:id="rId1"/>
    <p:sldLayoutId id="2147484115" r:id="rId2"/>
    <p:sldLayoutId id="2147484116" r:id="rId3"/>
    <p:sldLayoutId id="2147484117" r:id="rId4"/>
    <p:sldLayoutId id="2147484118" r:id="rId5"/>
    <p:sldLayoutId id="2147484119" r:id="rId6"/>
    <p:sldLayoutId id="2147484120" r:id="rId7"/>
    <p:sldLayoutId id="2147484121" r:id="rId8"/>
    <p:sldLayoutId id="2147484122" r:id="rId9"/>
    <p:sldLayoutId id="2147484123" r:id="rId10"/>
    <p:sldLayoutId id="2147484124" r:id="rId11"/>
    <p:sldLayoutId id="2147484125" r:id="rId12"/>
    <p:sldLayoutId id="2147484126" r:id="rId13"/>
    <p:sldLayoutId id="2147484127" r:id="rId14"/>
    <p:sldLayoutId id="2147484128" r:id="rId15"/>
    <p:sldLayoutId id="2147484129" r:id="rId16"/>
    <p:sldLayoutId id="2147484130" r:id="rId17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padlet.com/" TargetMode="External"/><Relationship Id="rId2" Type="http://schemas.openxmlformats.org/officeDocument/2006/relationships/hyperlink" Target="http://onepagerapp.com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prese.wordpress.com/category/esityksen-suunnittel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>
                <a:latin typeface="Garamond" panose="02020404030301010803" pitchFamily="18" charset="0"/>
              </a:rPr>
              <a:t>Kohti viittä konseptia</a:t>
            </a:r>
            <a:endParaRPr lang="fi-FI" dirty="0">
              <a:latin typeface="Garamond" panose="02020404030301010803" pitchFamily="18" charset="0"/>
            </a:endParaRPr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i-FI" sz="2800" smtClean="0"/>
              <a:t> 12.3.2014 / TP</a:t>
            </a: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39258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46111" y="0"/>
            <a:ext cx="9404723" cy="1455313"/>
          </a:xfrm>
        </p:spPr>
        <p:txBody>
          <a:bodyPr/>
          <a:lstStyle/>
          <a:p>
            <a:r>
              <a:rPr lang="fi-FI" dirty="0">
                <a:latin typeface="Bookman Old Style" panose="02050604050505020204" pitchFamily="18" charset="0"/>
              </a:rPr>
              <a:t/>
            </a:r>
            <a:br>
              <a:rPr lang="fi-FI" dirty="0">
                <a:latin typeface="Bookman Old Style" panose="02050604050505020204" pitchFamily="18" charset="0"/>
              </a:rPr>
            </a:br>
            <a:r>
              <a:rPr lang="fi-FI" dirty="0" smtClean="0">
                <a:latin typeface="Garamond" panose="02020404030301010803" pitchFamily="18" charset="0"/>
              </a:rPr>
              <a:t>Konseptin toteutusaikataulu </a:t>
            </a:r>
            <a:endParaRPr lang="fi-FI" dirty="0">
              <a:latin typeface="Garamond" panose="02020404030301010803" pitchFamily="18" charset="0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103312" y="1584101"/>
            <a:ext cx="8946541" cy="4932609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8000" dirty="0">
                <a:latin typeface="Garamond" panose="02020404030301010803" pitchFamily="18" charset="0"/>
              </a:rPr>
              <a:t>13.00  </a:t>
            </a:r>
            <a:r>
              <a:rPr lang="fi-FI" sz="8000" dirty="0" smtClean="0">
                <a:latin typeface="Garamond" panose="02020404030301010803" pitchFamily="18" charset="0"/>
              </a:rPr>
              <a:t>    Me ja yritykset </a:t>
            </a:r>
            <a:endParaRPr lang="fi-FI" sz="8000" dirty="0">
              <a:latin typeface="Garamond" panose="02020404030301010803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8000" dirty="0" smtClean="0">
                <a:latin typeface="Garamond" panose="02020404030301010803" pitchFamily="18" charset="0"/>
              </a:rPr>
              <a:t>               Konseptin </a:t>
            </a:r>
            <a:r>
              <a:rPr lang="fi-FI" sz="8000" dirty="0">
                <a:latin typeface="Garamond" panose="02020404030301010803" pitchFamily="18" charset="0"/>
              </a:rPr>
              <a:t>määrittäminen, </a:t>
            </a:r>
            <a:r>
              <a:rPr lang="fi-FI" sz="8000" dirty="0" smtClean="0">
                <a:latin typeface="Garamond" panose="02020404030301010803" pitchFamily="18" charset="0"/>
              </a:rPr>
              <a:t>sisältö- </a:t>
            </a:r>
            <a:r>
              <a:rPr lang="fi-FI" sz="8000" dirty="0">
                <a:latin typeface="Garamond" panose="02020404030301010803" pitchFamily="18" charset="0"/>
              </a:rPr>
              <a:t>ja muotokriteerit tässä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8000" dirty="0">
                <a:latin typeface="Garamond" panose="02020404030301010803" pitchFamily="18" charset="0"/>
              </a:rPr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8000" dirty="0">
                <a:latin typeface="Garamond" panose="02020404030301010803" pitchFamily="18" charset="0"/>
              </a:rPr>
              <a:t> </a:t>
            </a:r>
            <a:r>
              <a:rPr lang="fi-FI" sz="8000" dirty="0" smtClean="0">
                <a:latin typeface="Garamond" panose="02020404030301010803" pitchFamily="18" charset="0"/>
              </a:rPr>
              <a:t>13.45      Ideoiden </a:t>
            </a:r>
            <a:r>
              <a:rPr lang="fi-FI" sz="8000" dirty="0">
                <a:latin typeface="Garamond" panose="02020404030301010803" pitchFamily="18" charset="0"/>
              </a:rPr>
              <a:t>toteuttamiskelpoisuuden tutkiminen ja yksityiskohtien </a:t>
            </a:r>
            <a:r>
              <a:rPr lang="fi-FI" sz="8000" dirty="0" smtClean="0">
                <a:latin typeface="Garamond" panose="02020404030301010803" pitchFamily="18" charset="0"/>
              </a:rPr>
              <a:t>lisääminen</a:t>
            </a:r>
            <a:endParaRPr lang="fi-FI" sz="8000" dirty="0">
              <a:latin typeface="Garamond" panose="02020404030301010803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8000" dirty="0">
                <a:latin typeface="Garamond" panose="02020404030301010803" pitchFamily="18" charset="0"/>
              </a:rPr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8000" dirty="0">
                <a:latin typeface="Garamond" panose="02020404030301010803" pitchFamily="18" charset="0"/>
              </a:rPr>
              <a:t>14.25       Tauko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8000" dirty="0">
                <a:latin typeface="Garamond" panose="02020404030301010803" pitchFamily="18" charset="0"/>
              </a:rPr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8000" dirty="0">
                <a:latin typeface="Garamond" panose="02020404030301010803" pitchFamily="18" charset="0"/>
              </a:rPr>
              <a:t>14.40       </a:t>
            </a:r>
            <a:r>
              <a:rPr lang="fi-FI" sz="8000" dirty="0" smtClean="0">
                <a:latin typeface="Garamond" panose="02020404030301010803" pitchFamily="18" charset="0"/>
              </a:rPr>
              <a:t>Muodon </a:t>
            </a:r>
            <a:r>
              <a:rPr lang="fi-FI" sz="8000" dirty="0">
                <a:latin typeface="Garamond" panose="02020404030301010803" pitchFamily="18" charset="0"/>
              </a:rPr>
              <a:t>ideointi </a:t>
            </a:r>
            <a:r>
              <a:rPr lang="fi-FI" sz="8000" dirty="0" smtClean="0">
                <a:latin typeface="Garamond" panose="02020404030301010803" pitchFamily="18" charset="0"/>
              </a:rPr>
              <a:t> </a:t>
            </a:r>
            <a:endParaRPr lang="fi-FI" sz="8000" dirty="0">
              <a:latin typeface="Garamond" panose="02020404030301010803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8000" dirty="0">
                <a:latin typeface="Garamond" panose="02020404030301010803" pitchFamily="18" charset="0"/>
              </a:rPr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8000" dirty="0">
                <a:latin typeface="Garamond" panose="02020404030301010803" pitchFamily="18" charset="0"/>
              </a:rPr>
              <a:t>15.30       </a:t>
            </a:r>
            <a:r>
              <a:rPr lang="fi-FI" sz="8000" dirty="0" smtClean="0">
                <a:latin typeface="Garamond" panose="02020404030301010803" pitchFamily="18" charset="0"/>
              </a:rPr>
              <a:t>Väliyhteenveto </a:t>
            </a:r>
            <a:r>
              <a:rPr lang="fi-FI" sz="8000" dirty="0">
                <a:latin typeface="Garamond" panose="02020404030301010803" pitchFamily="18" charset="0"/>
              </a:rPr>
              <a:t>ja alustan </a:t>
            </a:r>
            <a:r>
              <a:rPr lang="fi-FI" sz="8000" dirty="0" smtClean="0">
                <a:latin typeface="Garamond" panose="02020404030301010803" pitchFamily="18" charset="0"/>
              </a:rPr>
              <a:t>valinta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fi-FI" sz="8000" dirty="0">
              <a:latin typeface="Garamond" panose="02020404030301010803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8000" dirty="0" smtClean="0">
                <a:latin typeface="Garamond" panose="02020404030301010803" pitchFamily="18" charset="0"/>
              </a:rPr>
              <a:t>16.00	Huomiseen!</a:t>
            </a:r>
          </a:p>
          <a:p>
            <a:pPr marL="0" indent="0">
              <a:buNone/>
            </a:pPr>
            <a:r>
              <a:rPr lang="fi-FI" sz="8000" dirty="0" smtClean="0">
                <a:latin typeface="Garamond" panose="02020404030301010803" pitchFamily="18" charset="0"/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fi-FI" sz="8000" dirty="0" smtClean="0">
                <a:solidFill>
                  <a:srgbClr val="FFFF00"/>
                </a:solidFill>
                <a:latin typeface="Garamond" panose="02020404030301010803" pitchFamily="18" charset="0"/>
              </a:rPr>
              <a:t>Deadline: </a:t>
            </a:r>
            <a:r>
              <a:rPr lang="fi-FI" sz="8000" b="1" dirty="0">
                <a:solidFill>
                  <a:srgbClr val="FFFF00"/>
                </a:solidFill>
                <a:latin typeface="Garamond" panose="02020404030301010803" pitchFamily="18" charset="0"/>
              </a:rPr>
              <a:t>Yritykset tulevat huomenna to 13.3 klo </a:t>
            </a:r>
            <a:r>
              <a:rPr lang="fi-FI" sz="8000" b="1" dirty="0" smtClean="0">
                <a:solidFill>
                  <a:srgbClr val="FFFF00"/>
                </a:solidFill>
                <a:latin typeface="Garamond" panose="02020404030301010803" pitchFamily="18" charset="0"/>
              </a:rPr>
              <a:t>13 </a:t>
            </a:r>
          </a:p>
          <a:p>
            <a:pPr marL="0" indent="0">
              <a:buNone/>
            </a:pPr>
            <a:r>
              <a:rPr lang="fi-FI" sz="8000" b="1" dirty="0">
                <a:solidFill>
                  <a:srgbClr val="FFFF00"/>
                </a:solidFill>
                <a:latin typeface="Garamond" panose="02020404030301010803" pitchFamily="18" charset="0"/>
              </a:rPr>
              <a:t> </a:t>
            </a:r>
            <a:r>
              <a:rPr lang="fi-FI" sz="8000" b="1" dirty="0" smtClean="0">
                <a:solidFill>
                  <a:srgbClr val="FFFF00"/>
                </a:solidFill>
                <a:latin typeface="Garamond" panose="02020404030301010803" pitchFamily="18" charset="0"/>
              </a:rPr>
              <a:t>               </a:t>
            </a:r>
            <a:r>
              <a:rPr lang="fi-FI" sz="8000" dirty="0" smtClean="0">
                <a:solidFill>
                  <a:srgbClr val="FFFF00"/>
                </a:solidFill>
                <a:latin typeface="Garamond" panose="02020404030301010803" pitchFamily="18" charset="0"/>
              </a:rPr>
              <a:t>= </a:t>
            </a:r>
            <a:r>
              <a:rPr lang="fi-FI" sz="8000" dirty="0">
                <a:solidFill>
                  <a:srgbClr val="FFFF00"/>
                </a:solidFill>
                <a:latin typeface="Garamond" panose="02020404030301010803" pitchFamily="18" charset="0"/>
              </a:rPr>
              <a:t>toteutusaikaa tämä iltapäivä ja </a:t>
            </a:r>
            <a:r>
              <a:rPr lang="fi-FI" sz="8000" dirty="0" smtClean="0">
                <a:solidFill>
                  <a:srgbClr val="FFFF00"/>
                </a:solidFill>
                <a:latin typeface="Garamond" panose="02020404030301010803" pitchFamily="18" charset="0"/>
              </a:rPr>
              <a:t>huomisaamusta </a:t>
            </a:r>
            <a:r>
              <a:rPr lang="fi-FI" sz="8000" dirty="0" err="1" smtClean="0">
                <a:solidFill>
                  <a:srgbClr val="FFFF00"/>
                </a:solidFill>
                <a:latin typeface="Garamond" panose="02020404030301010803" pitchFamily="18" charset="0"/>
              </a:rPr>
              <a:t>max</a:t>
            </a:r>
            <a:r>
              <a:rPr lang="fi-FI" sz="8000" dirty="0" smtClean="0">
                <a:solidFill>
                  <a:srgbClr val="FFFF00"/>
                </a:solidFill>
                <a:latin typeface="Garamond" panose="02020404030301010803" pitchFamily="18" charset="0"/>
              </a:rPr>
              <a:t> 45 min</a:t>
            </a:r>
            <a:endParaRPr lang="fi-FI" sz="8000" dirty="0">
              <a:solidFill>
                <a:srgbClr val="FFFF00"/>
              </a:solidFill>
              <a:latin typeface="Garamond" panose="02020404030301010803" pitchFamily="18" charset="0"/>
            </a:endParaRPr>
          </a:p>
          <a:p>
            <a:endParaRPr lang="fi-FI" sz="2600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29105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46111" y="257577"/>
            <a:ext cx="9404723" cy="1481071"/>
          </a:xfrm>
        </p:spPr>
        <p:txBody>
          <a:bodyPr/>
          <a:lstStyle/>
          <a:p>
            <a:r>
              <a:rPr lang="fi-FI" dirty="0" smtClean="0">
                <a:latin typeface="Garamond" panose="02020404030301010803" pitchFamily="18" charset="0"/>
              </a:rPr>
              <a:t/>
            </a:r>
            <a:br>
              <a:rPr lang="fi-FI" dirty="0" smtClean="0">
                <a:latin typeface="Garamond" panose="02020404030301010803" pitchFamily="18" charset="0"/>
              </a:rPr>
            </a:br>
            <a:r>
              <a:rPr lang="fi-FI" dirty="0" smtClean="0">
                <a:latin typeface="Garamond" panose="02020404030301010803" pitchFamily="18" charset="0"/>
              </a:rPr>
              <a:t>Mikä konsepti on tässä?</a:t>
            </a:r>
            <a:endParaRPr lang="fi-FI" dirty="0">
              <a:latin typeface="Garamond" panose="02020404030301010803" pitchFamily="18" charset="0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sz="2400" dirty="0" smtClean="0">
                <a:latin typeface="Garamond" panose="02020404030301010803" pitchFamily="18" charset="0"/>
              </a:rPr>
              <a:t>Toteuttamiskelpoinen idea paketoituna konkreettiseen muotoon, joka tehdään ja lähetetään etukäteen yritykselle</a:t>
            </a:r>
            <a:endParaRPr lang="fi-FI" sz="2400" dirty="0">
              <a:latin typeface="Garamond" panose="02020404030301010803" pitchFamily="18" charset="0"/>
            </a:endParaRPr>
          </a:p>
          <a:p>
            <a:pPr lvl="0">
              <a:buFont typeface="Wingdings" panose="05000000000000000000" pitchFamily="2" charset="2"/>
              <a:buChar char="à"/>
            </a:pPr>
            <a:r>
              <a:rPr lang="fi-FI" sz="2400" dirty="0" smtClean="0">
                <a:latin typeface="Garamond" panose="02020404030301010803" pitchFamily="18" charset="0"/>
                <a:sym typeface="Wingdings" panose="05000000000000000000" pitchFamily="2" charset="2"/>
              </a:rPr>
              <a:t>Kukin konsepti </a:t>
            </a:r>
            <a:r>
              <a:rPr lang="fi-FI" sz="2400" dirty="0" err="1" smtClean="0">
                <a:latin typeface="Garamond" panose="02020404030301010803" pitchFamily="18" charset="0"/>
                <a:sym typeface="Wingdings" panose="05000000000000000000" pitchFamily="2" charset="2"/>
              </a:rPr>
              <a:t>p</a:t>
            </a:r>
            <a:r>
              <a:rPr lang="fi-FI" sz="2400" dirty="0" err="1" smtClean="0">
                <a:latin typeface="Garamond" panose="02020404030301010803" pitchFamily="18" charset="0"/>
              </a:rPr>
              <a:t>itchataan</a:t>
            </a:r>
            <a:r>
              <a:rPr lang="fi-FI" sz="2400" dirty="0" smtClean="0">
                <a:latin typeface="Garamond" panose="02020404030301010803" pitchFamily="18" charset="0"/>
              </a:rPr>
              <a:t> </a:t>
            </a:r>
            <a:r>
              <a:rPr lang="fi-FI" sz="2400" dirty="0">
                <a:latin typeface="Garamond" panose="02020404030301010803" pitchFamily="18" charset="0"/>
              </a:rPr>
              <a:t>kolmessa minuutissa, jolloin asiakkaalla on edessään </a:t>
            </a:r>
            <a:r>
              <a:rPr lang="fi-FI" sz="2400" dirty="0" smtClean="0">
                <a:latin typeface="Garamond" panose="02020404030301010803" pitchFamily="18" charset="0"/>
              </a:rPr>
              <a:t>3-5 printtaamaansa </a:t>
            </a:r>
            <a:r>
              <a:rPr lang="fi-FI" sz="2400" dirty="0" err="1" smtClean="0">
                <a:latin typeface="Garamond" panose="02020404030301010803" pitchFamily="18" charset="0"/>
              </a:rPr>
              <a:t>konseptifilea</a:t>
            </a:r>
            <a:endParaRPr lang="fi-FI" sz="2400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endParaRPr lang="fi-FI" sz="2400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fi-FI" sz="2800" u="sng" dirty="0" smtClean="0">
                <a:latin typeface="Garamond" panose="02020404030301010803" pitchFamily="18" charset="0"/>
              </a:rPr>
              <a:t>Tavoite</a:t>
            </a:r>
            <a:r>
              <a:rPr lang="fi-FI" sz="2800" u="sng" dirty="0">
                <a:latin typeface="Garamond" panose="02020404030301010803" pitchFamily="18" charset="0"/>
              </a:rPr>
              <a:t>: Ratkaisu valitsemaanne haasteeseen   </a:t>
            </a:r>
          </a:p>
          <a:p>
            <a:pPr marL="0" indent="0">
              <a:buNone/>
            </a:pPr>
            <a:r>
              <a:rPr lang="fi-FI" sz="2400" dirty="0">
                <a:latin typeface="Garamond" panose="02020404030301010803" pitchFamily="18" charset="0"/>
              </a:rPr>
              <a:t>               = idean </a:t>
            </a:r>
            <a:r>
              <a:rPr lang="fi-FI" sz="2400" dirty="0" smtClean="0">
                <a:latin typeface="Garamond" panose="02020404030301010803" pitchFamily="18" charset="0"/>
              </a:rPr>
              <a:t>myyminen </a:t>
            </a:r>
            <a:r>
              <a:rPr lang="fi-FI" sz="2400" dirty="0">
                <a:latin typeface="Garamond" panose="02020404030301010803" pitchFamily="18" charset="0"/>
              </a:rPr>
              <a:t>parhaassa mahdollisessa muodossa </a:t>
            </a:r>
          </a:p>
          <a:p>
            <a:pPr marL="0" indent="0">
              <a:buNone/>
            </a:pPr>
            <a:r>
              <a:rPr lang="fi-FI" sz="2400" dirty="0">
                <a:latin typeface="Garamond" panose="02020404030301010803" pitchFamily="18" charset="0"/>
              </a:rPr>
              <a:t>               = luodaan 3-5 erilaista konseptia omissa projektiryhmissä</a:t>
            </a:r>
          </a:p>
        </p:txBody>
      </p:sp>
    </p:spTree>
    <p:extLst>
      <p:ext uri="{BB962C8B-B14F-4D97-AF65-F5344CB8AC3E}">
        <p14:creationId xmlns:p14="http://schemas.microsoft.com/office/powerpoint/2010/main" val="363486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>
                <a:latin typeface="Garamond" panose="02020404030301010803" pitchFamily="18" charset="0"/>
              </a:rPr>
              <a:t>Konseptin informatiivinen sisältö </a:t>
            </a:r>
            <a:endParaRPr lang="fi-FI" dirty="0">
              <a:latin typeface="Garamond" panose="02020404030301010803" pitchFamily="18" charset="0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103312" y="1700012"/>
            <a:ext cx="8946541" cy="454838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i-FI" sz="2000" dirty="0">
              <a:latin typeface="Garamond" panose="02020404030301010803" pitchFamily="18" charset="0"/>
            </a:endParaRPr>
          </a:p>
          <a:p>
            <a:pPr lvl="0"/>
            <a:r>
              <a:rPr lang="fi-FI" sz="2800" dirty="0">
                <a:latin typeface="Garamond" panose="02020404030301010803" pitchFamily="18" charset="0"/>
              </a:rPr>
              <a:t>Synopsis: yhden </a:t>
            </a:r>
            <a:r>
              <a:rPr lang="fi-FI" sz="2800" dirty="0" smtClean="0">
                <a:latin typeface="Garamond" panose="02020404030301010803" pitchFamily="18" charset="0"/>
              </a:rPr>
              <a:t>kappaleen (viiden lauseen) pituinen </a:t>
            </a:r>
            <a:r>
              <a:rPr lang="fi-FI" sz="2800" dirty="0">
                <a:latin typeface="Garamond" panose="02020404030301010803" pitchFamily="18" charset="0"/>
              </a:rPr>
              <a:t>tiivistetty kuvaus koko </a:t>
            </a:r>
            <a:r>
              <a:rPr lang="fi-FI" sz="2800" dirty="0" smtClean="0">
                <a:latin typeface="Garamond" panose="02020404030301010803" pitchFamily="18" charset="0"/>
              </a:rPr>
              <a:t>konseptista </a:t>
            </a:r>
            <a:endParaRPr lang="fi-FI" sz="2800" dirty="0">
              <a:latin typeface="Garamond" panose="02020404030301010803" pitchFamily="18" charset="0"/>
            </a:endParaRPr>
          </a:p>
          <a:p>
            <a:pPr lvl="0"/>
            <a:r>
              <a:rPr lang="fi-FI" sz="2800" dirty="0">
                <a:latin typeface="Garamond" panose="02020404030301010803" pitchFamily="18" charset="0"/>
              </a:rPr>
              <a:t>Haaste kuvattuna: Miten auttaa yritystä?</a:t>
            </a:r>
          </a:p>
          <a:p>
            <a:pPr lvl="0"/>
            <a:r>
              <a:rPr lang="fi-FI" sz="2800" dirty="0">
                <a:latin typeface="Garamond" panose="02020404030301010803" pitchFamily="18" charset="0"/>
              </a:rPr>
              <a:t>Ratkaisu kuvattuna: Mihin ongelmaan tuo ratkaisun?</a:t>
            </a:r>
          </a:p>
          <a:p>
            <a:pPr lvl="0"/>
            <a:r>
              <a:rPr lang="fi-FI" sz="2800" dirty="0">
                <a:latin typeface="Garamond" panose="02020404030301010803" pitchFamily="18" charset="0"/>
              </a:rPr>
              <a:t>Miten </a:t>
            </a:r>
            <a:r>
              <a:rPr lang="fi-FI" sz="2800" dirty="0" smtClean="0">
                <a:latin typeface="Garamond" panose="02020404030301010803" pitchFamily="18" charset="0"/>
              </a:rPr>
              <a:t>toteutettaisiin </a:t>
            </a:r>
            <a:r>
              <a:rPr lang="fi-FI" sz="2800" dirty="0">
                <a:latin typeface="Garamond" panose="02020404030301010803" pitchFamily="18" charset="0"/>
              </a:rPr>
              <a:t>(aikaa toukokuun loppuun</a:t>
            </a:r>
            <a:r>
              <a:rPr lang="fi-FI" sz="2800" dirty="0" smtClean="0">
                <a:latin typeface="Garamond" panose="02020404030301010803" pitchFamily="18" charset="0"/>
              </a:rPr>
              <a:t>)?</a:t>
            </a:r>
            <a:endParaRPr lang="fi-FI" sz="2800" dirty="0">
              <a:latin typeface="Garamond" panose="02020404030301010803" pitchFamily="18" charset="0"/>
            </a:endParaRPr>
          </a:p>
          <a:p>
            <a:pPr lvl="0"/>
            <a:r>
              <a:rPr lang="fi-FI" sz="2800" dirty="0">
                <a:latin typeface="Garamond" panose="02020404030301010803" pitchFamily="18" charset="0"/>
              </a:rPr>
              <a:t>Miten lähiviikot 21 ja 22 käytetään hyödyksi?</a:t>
            </a:r>
          </a:p>
          <a:p>
            <a:pPr lvl="0"/>
            <a:r>
              <a:rPr lang="fi-FI" sz="2800" dirty="0">
                <a:latin typeface="Garamond" panose="02020404030301010803" pitchFamily="18" charset="0"/>
              </a:rPr>
              <a:t>Mitkä ovat ratkaisun mahdolliset riskit?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17639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46111" y="1068946"/>
            <a:ext cx="9404723" cy="1287888"/>
          </a:xfrm>
        </p:spPr>
        <p:txBody>
          <a:bodyPr/>
          <a:lstStyle/>
          <a:p>
            <a:r>
              <a:rPr lang="fi-FI" dirty="0">
                <a:latin typeface="Garamond" panose="02020404030301010803" pitchFamily="18" charset="0"/>
              </a:rPr>
              <a:t>Kaikissa </a:t>
            </a:r>
            <a:r>
              <a:rPr lang="fi-FI" dirty="0" smtClean="0">
                <a:latin typeface="Garamond" panose="02020404030301010803" pitchFamily="18" charset="0"/>
              </a:rPr>
              <a:t>konsepteissa oltava </a:t>
            </a:r>
            <a:r>
              <a:rPr lang="fi-FI" dirty="0">
                <a:latin typeface="Garamond" panose="02020404030301010803" pitchFamily="18" charset="0"/>
              </a:rPr>
              <a:t>kuvia ja </a:t>
            </a:r>
            <a:r>
              <a:rPr lang="fi-FI" dirty="0" smtClean="0">
                <a:latin typeface="Garamond" panose="02020404030301010803" pitchFamily="18" charset="0"/>
              </a:rPr>
              <a:t>teksti</a:t>
            </a:r>
            <a:r>
              <a:rPr lang="fi-FI" dirty="0"/>
              <a:t/>
            </a:r>
            <a:br>
              <a:rPr lang="fi-FI" dirty="0"/>
            </a:b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103312" y="2163652"/>
            <a:ext cx="8946541" cy="3078050"/>
          </a:xfrm>
        </p:spPr>
        <p:txBody>
          <a:bodyPr>
            <a:noAutofit/>
          </a:bodyPr>
          <a:lstStyle/>
          <a:p>
            <a:pPr lvl="0"/>
            <a:r>
              <a:rPr lang="fi-FI" sz="2800" dirty="0">
                <a:latin typeface="Garamond" panose="02020404030301010803" pitchFamily="18" charset="0"/>
              </a:rPr>
              <a:t>V</a:t>
            </a:r>
            <a:r>
              <a:rPr lang="fi-FI" sz="2800" dirty="0" smtClean="0">
                <a:latin typeface="Garamond" panose="02020404030301010803" pitchFamily="18" charset="0"/>
              </a:rPr>
              <a:t>ärien vaikutus </a:t>
            </a:r>
            <a:endParaRPr lang="fi-FI" sz="2800" dirty="0">
              <a:latin typeface="Garamond" panose="02020404030301010803" pitchFamily="18" charset="0"/>
            </a:endParaRPr>
          </a:p>
          <a:p>
            <a:pPr lvl="0"/>
            <a:r>
              <a:rPr lang="fi-FI" sz="2800" dirty="0">
                <a:latin typeface="Garamond" panose="02020404030301010803" pitchFamily="18" charset="0"/>
              </a:rPr>
              <a:t>Fonttien </a:t>
            </a:r>
            <a:r>
              <a:rPr lang="fi-FI" sz="2800" dirty="0" smtClean="0">
                <a:latin typeface="Garamond" panose="02020404030301010803" pitchFamily="18" charset="0"/>
              </a:rPr>
              <a:t>tyyli </a:t>
            </a:r>
            <a:r>
              <a:rPr lang="fi-FI" sz="2800" dirty="0">
                <a:latin typeface="Garamond" panose="02020404030301010803" pitchFamily="18" charset="0"/>
              </a:rPr>
              <a:t>ja </a:t>
            </a:r>
            <a:r>
              <a:rPr lang="fi-FI" sz="2800" dirty="0" smtClean="0">
                <a:latin typeface="Garamond" panose="02020404030301010803" pitchFamily="18" charset="0"/>
              </a:rPr>
              <a:t>koko </a:t>
            </a:r>
            <a:endParaRPr lang="fi-FI" sz="2800" dirty="0">
              <a:latin typeface="Garamond" panose="02020404030301010803" pitchFamily="18" charset="0"/>
            </a:endParaRPr>
          </a:p>
          <a:p>
            <a:pPr lvl="0"/>
            <a:r>
              <a:rPr lang="fi-FI" sz="2800" dirty="0" smtClean="0">
                <a:latin typeface="Garamond" panose="02020404030301010803" pitchFamily="18" charset="0"/>
              </a:rPr>
              <a:t>Kuvat sisällöt, koot ja muodot </a:t>
            </a:r>
            <a:endParaRPr lang="fi-FI" sz="2800" dirty="0">
              <a:latin typeface="Garamond" panose="02020404030301010803" pitchFamily="18" charset="0"/>
            </a:endParaRPr>
          </a:p>
          <a:p>
            <a:pPr lvl="0"/>
            <a:r>
              <a:rPr lang="fi-FI" sz="2800" dirty="0" smtClean="0">
                <a:latin typeface="Garamond" panose="02020404030301010803" pitchFamily="18" charset="0"/>
              </a:rPr>
              <a:t>Kontrastit ja harmoniat </a:t>
            </a:r>
            <a:r>
              <a:rPr lang="fi-FI" sz="2800" dirty="0">
                <a:latin typeface="Garamond" panose="02020404030301010803" pitchFamily="18" charset="0"/>
              </a:rPr>
              <a:t>sekä sisällön että muodon kannalta</a:t>
            </a:r>
          </a:p>
          <a:p>
            <a:pPr lvl="0"/>
            <a:r>
              <a:rPr lang="fi-FI" sz="2800" dirty="0" smtClean="0">
                <a:latin typeface="Garamond" panose="02020404030301010803" pitchFamily="18" charset="0"/>
              </a:rPr>
              <a:t>Alustan valinta</a:t>
            </a:r>
          </a:p>
          <a:p>
            <a:pPr lvl="0"/>
            <a:endParaRPr lang="fi-FI" sz="2800" dirty="0">
              <a:latin typeface="Garamond" panose="02020404030301010803" pitchFamily="18" charset="0"/>
            </a:endParaRPr>
          </a:p>
          <a:p>
            <a:pPr marL="0" lvl="0" indent="0">
              <a:buNone/>
            </a:pPr>
            <a:r>
              <a:rPr lang="fi-FI" sz="2800" dirty="0" smtClean="0">
                <a:latin typeface="Garamond" panose="02020404030301010803" pitchFamily="18" charset="0"/>
              </a:rPr>
              <a:t>Yrityksen </a:t>
            </a:r>
            <a:r>
              <a:rPr lang="fi-FI" sz="2800" dirty="0">
                <a:latin typeface="Garamond" panose="02020404030301010803" pitchFamily="18" charset="0"/>
              </a:rPr>
              <a:t>tulee saada </a:t>
            </a:r>
            <a:r>
              <a:rPr lang="fi-FI" sz="2800" dirty="0" smtClean="0">
                <a:latin typeface="Garamond" panose="02020404030301010803" pitchFamily="18" charset="0"/>
              </a:rPr>
              <a:t>konseptinne pointti jo ensivaikutelmasta! </a:t>
            </a:r>
            <a:endParaRPr lang="fi-FI" sz="28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76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3320792"/>
          </a:xfrm>
        </p:spPr>
        <p:txBody>
          <a:bodyPr/>
          <a:lstStyle/>
          <a:p>
            <a:r>
              <a:rPr lang="fi-FI" sz="3200" dirty="0" smtClean="0"/>
              <a:t/>
            </a:r>
            <a:br>
              <a:rPr lang="fi-FI" sz="3200" dirty="0" smtClean="0"/>
            </a:br>
            <a:r>
              <a:rPr lang="fi-FI" sz="4000" u="sng" dirty="0" smtClean="0">
                <a:latin typeface="Garamond" panose="02020404030301010803" pitchFamily="18" charset="0"/>
              </a:rPr>
              <a:t>Toteutustapa</a:t>
            </a:r>
            <a:r>
              <a:rPr lang="fi-FI" sz="4000" dirty="0" smtClean="0">
                <a:latin typeface="Garamond" panose="02020404030301010803" pitchFamily="18" charset="0"/>
              </a:rPr>
              <a:t> </a:t>
            </a:r>
            <a:r>
              <a:rPr lang="fi-FI" sz="3600" u="sng" dirty="0">
                <a:latin typeface="Garamond" panose="02020404030301010803" pitchFamily="18" charset="0"/>
              </a:rPr>
              <a:t/>
            </a:r>
            <a:br>
              <a:rPr lang="fi-FI" sz="3600" u="sng" dirty="0">
                <a:latin typeface="Garamond" panose="02020404030301010803" pitchFamily="18" charset="0"/>
              </a:rPr>
            </a:br>
            <a:r>
              <a:rPr lang="fi-FI" sz="3600" u="sng" dirty="0" smtClean="0">
                <a:latin typeface="Garamond" panose="02020404030301010803" pitchFamily="18" charset="0"/>
              </a:rPr>
              <a:t/>
            </a:r>
            <a:br>
              <a:rPr lang="fi-FI" sz="3600" u="sng" dirty="0" smtClean="0">
                <a:latin typeface="Garamond" panose="02020404030301010803" pitchFamily="18" charset="0"/>
              </a:rPr>
            </a:br>
            <a:r>
              <a:rPr lang="fi-FI" sz="3200" dirty="0" smtClean="0">
                <a:latin typeface="Garamond" panose="02020404030301010803" pitchFamily="18" charset="0"/>
              </a:rPr>
              <a:t>Esite = </a:t>
            </a:r>
            <a:r>
              <a:rPr lang="fi-FI" sz="3200" dirty="0">
                <a:latin typeface="Garamond" panose="02020404030301010803" pitchFamily="18" charset="0"/>
              </a:rPr>
              <a:t>jokin printattava A4 </a:t>
            </a:r>
            <a:r>
              <a:rPr lang="fi-FI" sz="3200" dirty="0" smtClean="0">
                <a:latin typeface="Garamond" panose="02020404030301010803" pitchFamily="18" charset="0"/>
              </a:rPr>
              <a:t>-kokoinen </a:t>
            </a:r>
            <a:r>
              <a:rPr lang="fi-FI" sz="3200" dirty="0" err="1" smtClean="0">
                <a:latin typeface="Garamond" panose="02020404030301010803" pitchFamily="18" charset="0"/>
              </a:rPr>
              <a:t>file</a:t>
            </a:r>
            <a:r>
              <a:rPr lang="fi-FI" sz="3200" dirty="0" smtClean="0">
                <a:latin typeface="Garamond" panose="02020404030301010803" pitchFamily="18" charset="0"/>
              </a:rPr>
              <a:t>, </a:t>
            </a:r>
            <a:br>
              <a:rPr lang="fi-FI" sz="3200" dirty="0" smtClean="0">
                <a:latin typeface="Garamond" panose="02020404030301010803" pitchFamily="18" charset="0"/>
              </a:rPr>
            </a:br>
            <a:r>
              <a:rPr lang="fi-FI" sz="3200" dirty="0">
                <a:latin typeface="Garamond" panose="02020404030301010803" pitchFamily="18" charset="0"/>
              </a:rPr>
              <a:t> </a:t>
            </a:r>
            <a:r>
              <a:rPr lang="fi-FI" sz="3200" dirty="0" smtClean="0">
                <a:latin typeface="Garamond" panose="02020404030301010803" pitchFamily="18" charset="0"/>
              </a:rPr>
              <a:t>           jossa kuvia </a:t>
            </a:r>
            <a:r>
              <a:rPr lang="fi-FI" sz="3200" dirty="0">
                <a:latin typeface="Garamond" panose="02020404030301010803" pitchFamily="18" charset="0"/>
              </a:rPr>
              <a:t>ja tekstiä molemmin </a:t>
            </a:r>
            <a:r>
              <a:rPr lang="fi-FI" sz="3200" dirty="0" smtClean="0">
                <a:latin typeface="Garamond" panose="02020404030301010803" pitchFamily="18" charset="0"/>
              </a:rPr>
              <a:t>puolin</a:t>
            </a:r>
            <a:br>
              <a:rPr lang="fi-FI" sz="3200" dirty="0" smtClean="0">
                <a:latin typeface="Garamond" panose="02020404030301010803" pitchFamily="18" charset="0"/>
              </a:rPr>
            </a:br>
            <a:r>
              <a:rPr lang="fi-FI" sz="3200" dirty="0">
                <a:latin typeface="Garamond" panose="02020404030301010803" pitchFamily="18" charset="0"/>
              </a:rPr>
              <a:t/>
            </a:r>
            <a:br>
              <a:rPr lang="fi-FI" sz="3200" dirty="0">
                <a:latin typeface="Garamond" panose="02020404030301010803" pitchFamily="18" charset="0"/>
              </a:rPr>
            </a:br>
            <a:endParaRPr lang="fi-FI" sz="3200" dirty="0">
              <a:latin typeface="Garamond" panose="02020404030301010803" pitchFamily="18" charset="0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103312" y="2743201"/>
            <a:ext cx="8946541" cy="3296992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fi-FI" sz="2400" dirty="0" smtClean="0">
                <a:latin typeface="Garamond" panose="02020404030301010803" pitchFamily="18" charset="0"/>
              </a:rPr>
              <a:t>      </a:t>
            </a:r>
          </a:p>
          <a:p>
            <a:pPr lvl="0"/>
            <a:r>
              <a:rPr lang="fi-FI" sz="2400" dirty="0" smtClean="0">
                <a:latin typeface="Garamond" panose="02020404030301010803" pitchFamily="18" charset="0"/>
              </a:rPr>
              <a:t>Pdf</a:t>
            </a:r>
            <a:endParaRPr lang="fi-FI" sz="2400" dirty="0">
              <a:latin typeface="Garamond" panose="02020404030301010803" pitchFamily="18" charset="0"/>
            </a:endParaRPr>
          </a:p>
          <a:p>
            <a:pPr lvl="0"/>
            <a:r>
              <a:rPr lang="fi-FI" sz="2400" dirty="0">
                <a:latin typeface="Garamond" panose="02020404030301010803" pitchFamily="18" charset="0"/>
              </a:rPr>
              <a:t>PP </a:t>
            </a:r>
          </a:p>
          <a:p>
            <a:pPr lvl="0"/>
            <a:r>
              <a:rPr lang="fi-FI" sz="2400" dirty="0">
                <a:latin typeface="Garamond" panose="02020404030301010803" pitchFamily="18" charset="0"/>
              </a:rPr>
              <a:t>One </a:t>
            </a:r>
            <a:r>
              <a:rPr lang="fi-FI" sz="2400" dirty="0" err="1">
                <a:latin typeface="Garamond" panose="02020404030301010803" pitchFamily="18" charset="0"/>
              </a:rPr>
              <a:t>pager</a:t>
            </a:r>
            <a:r>
              <a:rPr lang="fi-FI" sz="2400" dirty="0">
                <a:latin typeface="Garamond" panose="02020404030301010803" pitchFamily="18" charset="0"/>
              </a:rPr>
              <a:t> </a:t>
            </a:r>
            <a:r>
              <a:rPr lang="fi-FI" sz="2400" u="sng" dirty="0">
                <a:latin typeface="Garamond" panose="02020404030301010803" pitchFamily="18" charset="0"/>
                <a:hlinkClick r:id="rId2"/>
              </a:rPr>
              <a:t>http://onepagerapp.com/</a:t>
            </a:r>
            <a:endParaRPr lang="fi-FI" sz="2400" dirty="0">
              <a:latin typeface="Garamond" panose="02020404030301010803" pitchFamily="18" charset="0"/>
            </a:endParaRPr>
          </a:p>
          <a:p>
            <a:pPr lvl="0"/>
            <a:r>
              <a:rPr lang="fi-FI" sz="2400" dirty="0" err="1">
                <a:latin typeface="Garamond" panose="02020404030301010803" pitchFamily="18" charset="0"/>
              </a:rPr>
              <a:t>Padlet</a:t>
            </a:r>
            <a:r>
              <a:rPr lang="fi-FI" sz="2400" dirty="0">
                <a:latin typeface="Garamond" panose="02020404030301010803" pitchFamily="18" charset="0"/>
              </a:rPr>
              <a:t> </a:t>
            </a:r>
            <a:r>
              <a:rPr lang="fi-FI" sz="2400" u="sng" dirty="0">
                <a:latin typeface="Garamond" panose="02020404030301010803" pitchFamily="18" charset="0"/>
                <a:hlinkClick r:id="rId3"/>
              </a:rPr>
              <a:t>http://</a:t>
            </a:r>
            <a:r>
              <a:rPr lang="fi-FI" sz="2400" u="sng" dirty="0" smtClean="0">
                <a:latin typeface="Garamond" panose="02020404030301010803" pitchFamily="18" charset="0"/>
                <a:hlinkClick r:id="rId3"/>
              </a:rPr>
              <a:t>padlet.com</a:t>
            </a:r>
            <a:endParaRPr lang="fi-FI" sz="2400" u="sng" dirty="0" smtClean="0">
              <a:latin typeface="Garamond" panose="02020404030301010803" pitchFamily="18" charset="0"/>
            </a:endParaRPr>
          </a:p>
          <a:p>
            <a:pPr marL="0" lvl="0" indent="0">
              <a:buNone/>
            </a:pPr>
            <a:endParaRPr lang="fi-FI" sz="2400" dirty="0">
              <a:latin typeface="Garamond" panose="02020404030301010803" pitchFamily="18" charset="0"/>
            </a:endParaRPr>
          </a:p>
          <a:p>
            <a:pPr marL="0" lvl="0" indent="0">
              <a:buNone/>
            </a:pPr>
            <a:r>
              <a:rPr lang="fi-FI" sz="2400" dirty="0" smtClean="0">
                <a:latin typeface="Garamond" panose="02020404030301010803" pitchFamily="18" charset="0"/>
              </a:rPr>
              <a:t>Konevaihtoehdot</a:t>
            </a:r>
            <a:endParaRPr lang="fi-FI" sz="24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999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46111" y="721216"/>
            <a:ext cx="9404723" cy="1132031"/>
          </a:xfrm>
        </p:spPr>
        <p:txBody>
          <a:bodyPr/>
          <a:lstStyle/>
          <a:p>
            <a:r>
              <a:rPr lang="fi-FI" sz="4800" dirty="0" smtClean="0">
                <a:latin typeface="Garamond" panose="02020404030301010803" pitchFamily="18" charset="0"/>
              </a:rPr>
              <a:t>Torstaiaamupäivä 13.3 </a:t>
            </a:r>
            <a:endParaRPr lang="fi-FI" sz="4800" dirty="0">
              <a:latin typeface="Garamond" panose="02020404030301010803" pitchFamily="18" charset="0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104293" y="1743825"/>
            <a:ext cx="8946541" cy="4195481"/>
          </a:xfrm>
        </p:spPr>
        <p:txBody>
          <a:bodyPr>
            <a:normAutofit fontScale="92500" lnSpcReduction="20000"/>
          </a:bodyPr>
          <a:lstStyle/>
          <a:p>
            <a:r>
              <a:rPr lang="fi-FI" sz="2600" dirty="0" smtClean="0">
                <a:latin typeface="Garamond" panose="02020404030301010803" pitchFamily="18" charset="0"/>
              </a:rPr>
              <a:t>9.00-10.00 Konseptien viimeistely julkaisumuotoon ja lähetys yrityksille</a:t>
            </a:r>
          </a:p>
          <a:p>
            <a:r>
              <a:rPr lang="fi-FI" sz="2600" dirty="0" smtClean="0">
                <a:latin typeface="Garamond" panose="02020404030301010803" pitchFamily="18" charset="0"/>
              </a:rPr>
              <a:t>10.00-10.10 Mitä </a:t>
            </a:r>
            <a:r>
              <a:rPr lang="fi-FI" sz="2600" dirty="0" err="1" smtClean="0">
                <a:latin typeface="Garamond" panose="02020404030301010803" pitchFamily="18" charset="0"/>
              </a:rPr>
              <a:t>pitchaus</a:t>
            </a:r>
            <a:r>
              <a:rPr lang="fi-FI" sz="2600" dirty="0" smtClean="0">
                <a:latin typeface="Garamond" panose="02020404030301010803" pitchFamily="18" charset="0"/>
              </a:rPr>
              <a:t> on?</a:t>
            </a:r>
          </a:p>
          <a:p>
            <a:r>
              <a:rPr lang="fi-FI" sz="2600" dirty="0" smtClean="0">
                <a:latin typeface="Garamond" panose="02020404030301010803" pitchFamily="18" charset="0"/>
              </a:rPr>
              <a:t>10.10-10.30 </a:t>
            </a:r>
            <a:r>
              <a:rPr lang="fi-FI" sz="2600" dirty="0" err="1" smtClean="0">
                <a:latin typeface="Garamond" panose="02020404030301010803" pitchFamily="18" charset="0"/>
              </a:rPr>
              <a:t>Pitchaus</a:t>
            </a:r>
            <a:r>
              <a:rPr lang="fi-FI" sz="2600" dirty="0" smtClean="0">
                <a:latin typeface="Garamond" panose="02020404030301010803" pitchFamily="18" charset="0"/>
              </a:rPr>
              <a:t> -harjoittelu koko ryhmän kanssa</a:t>
            </a:r>
          </a:p>
          <a:p>
            <a:r>
              <a:rPr lang="fi-FI" sz="2600" dirty="0" smtClean="0">
                <a:latin typeface="Garamond" panose="02020404030301010803" pitchFamily="18" charset="0"/>
              </a:rPr>
              <a:t>10.30-10.40 Tauko</a:t>
            </a:r>
          </a:p>
          <a:p>
            <a:r>
              <a:rPr lang="fi-FI" sz="2600" dirty="0" smtClean="0">
                <a:latin typeface="Garamond" panose="02020404030301010803" pitchFamily="18" charset="0"/>
              </a:rPr>
              <a:t>10.40-11. 30 </a:t>
            </a:r>
            <a:r>
              <a:rPr lang="fi-FI" sz="2600" dirty="0" err="1" smtClean="0">
                <a:latin typeface="Garamond" panose="02020404030301010803" pitchFamily="18" charset="0"/>
              </a:rPr>
              <a:t>Pitchaus</a:t>
            </a:r>
            <a:r>
              <a:rPr lang="fi-FI" sz="2600" dirty="0" smtClean="0">
                <a:latin typeface="Garamond" panose="02020404030301010803" pitchFamily="18" charset="0"/>
              </a:rPr>
              <a:t> -harjoittelu omissa projektiryhmissä pareittain</a:t>
            </a:r>
          </a:p>
          <a:p>
            <a:r>
              <a:rPr lang="fi-FI" sz="2600" dirty="0" smtClean="0">
                <a:latin typeface="Garamond" panose="02020404030301010803" pitchFamily="18" charset="0"/>
              </a:rPr>
              <a:t>11.30-11.50 </a:t>
            </a:r>
            <a:r>
              <a:rPr lang="fi-FI" sz="2600" dirty="0" err="1" smtClean="0">
                <a:latin typeface="Garamond" panose="02020404030301010803" pitchFamily="18" charset="0"/>
              </a:rPr>
              <a:t>Pitchaukset</a:t>
            </a:r>
            <a:r>
              <a:rPr lang="fi-FI" sz="2600" dirty="0" smtClean="0">
                <a:latin typeface="Garamond" panose="02020404030301010803" pitchFamily="18" charset="0"/>
              </a:rPr>
              <a:t> esitetään koko ryhmälle</a:t>
            </a:r>
          </a:p>
          <a:p>
            <a:r>
              <a:rPr lang="fi-FI" sz="2600" dirty="0" smtClean="0">
                <a:latin typeface="Garamond" panose="02020404030301010803" pitchFamily="18" charset="0"/>
              </a:rPr>
              <a:t>11.50-12.00 Yhteenveto, tunnelmat</a:t>
            </a:r>
          </a:p>
          <a:p>
            <a:r>
              <a:rPr lang="fi-FI" sz="2600" dirty="0" smtClean="0">
                <a:latin typeface="Garamond" panose="02020404030301010803" pitchFamily="18" charset="0"/>
              </a:rPr>
              <a:t>12.00-13.00  Lounas</a:t>
            </a:r>
          </a:p>
          <a:p>
            <a:pPr marL="0" indent="0">
              <a:buNone/>
            </a:pPr>
            <a:endParaRPr lang="fi-FI" sz="2400" dirty="0" smtClean="0">
              <a:latin typeface="Garamond" panose="02020404030301010803" pitchFamily="18" charset="0"/>
            </a:endParaRPr>
          </a:p>
          <a:p>
            <a:r>
              <a:rPr lang="fi-FI" sz="2600" dirty="0" smtClean="0">
                <a:latin typeface="Garamond" panose="02020404030301010803" pitchFamily="18" charset="0"/>
              </a:rPr>
              <a:t>13.00- 	     Yritykset tulevat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8185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46111" y="270456"/>
            <a:ext cx="9404723" cy="1506830"/>
          </a:xfrm>
        </p:spPr>
        <p:txBody>
          <a:bodyPr/>
          <a:lstStyle/>
          <a:p>
            <a:r>
              <a:rPr lang="fi-FI" dirty="0" smtClean="0"/>
              <a:t/>
            </a:r>
            <a:br>
              <a:rPr lang="fi-FI" dirty="0" smtClean="0"/>
            </a:br>
            <a:r>
              <a:rPr lang="fi-FI" sz="4800" dirty="0" err="1" smtClean="0">
                <a:latin typeface="Garamond" panose="02020404030301010803" pitchFamily="18" charset="0"/>
              </a:rPr>
              <a:t>Pitchaus</a:t>
            </a:r>
            <a:r>
              <a:rPr lang="fi-FI" sz="4800" dirty="0" smtClean="0">
                <a:latin typeface="Garamond" panose="02020404030301010803" pitchFamily="18" charset="0"/>
              </a:rPr>
              <a:t> lyhyesti</a:t>
            </a:r>
            <a:endParaRPr lang="fi-FI" sz="4800" dirty="0">
              <a:latin typeface="Garamond" panose="02020404030301010803" pitchFamily="18" charset="0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103312" y="2052918"/>
            <a:ext cx="10024034" cy="4195481"/>
          </a:xfrm>
        </p:spPr>
        <p:txBody>
          <a:bodyPr>
            <a:normAutofit fontScale="85000" lnSpcReduction="10000"/>
          </a:bodyPr>
          <a:lstStyle/>
          <a:p>
            <a:r>
              <a:rPr lang="fi-FI" sz="2600" dirty="0" smtClean="0">
                <a:latin typeface="Garamond" panose="02020404030301010803" pitchFamily="18" charset="0"/>
              </a:rPr>
              <a:t>Ensin väität jotain, sitten osoitat väitteesi todeksi</a:t>
            </a:r>
          </a:p>
          <a:p>
            <a:r>
              <a:rPr lang="fi-FI" sz="2600" dirty="0" smtClean="0">
                <a:latin typeface="Garamond" panose="02020404030301010803" pitchFamily="18" charset="0"/>
              </a:rPr>
              <a:t>Itse </a:t>
            </a:r>
            <a:r>
              <a:rPr lang="fi-FI" sz="2600" u="sng" dirty="0" smtClean="0">
                <a:latin typeface="Garamond" panose="02020404030301010803" pitchFamily="18" charset="0"/>
              </a:rPr>
              <a:t>asian myyminen tapahtuu</a:t>
            </a:r>
            <a:r>
              <a:rPr lang="fi-FI" sz="2600" dirty="0" smtClean="0">
                <a:latin typeface="Garamond" panose="02020404030301010803" pitchFamily="18" charset="0"/>
              </a:rPr>
              <a:t> aina perusteluvaiheessa ja perusteluja on vain kahta sorttia</a:t>
            </a:r>
          </a:p>
          <a:p>
            <a:pPr marL="457200" lvl="1" indent="0">
              <a:buNone/>
            </a:pPr>
            <a:r>
              <a:rPr lang="fi-FI" sz="2600" dirty="0" smtClean="0">
                <a:latin typeface="Garamond" panose="02020404030301010803" pitchFamily="18" charset="0"/>
              </a:rPr>
              <a:t>     1. Tarina, anekdootti, metafora tai analogia</a:t>
            </a:r>
          </a:p>
          <a:p>
            <a:pPr marL="457200" lvl="1" indent="0">
              <a:buNone/>
            </a:pPr>
            <a:r>
              <a:rPr lang="fi-FI" sz="2600" dirty="0">
                <a:latin typeface="Garamond" panose="02020404030301010803" pitchFamily="18" charset="0"/>
              </a:rPr>
              <a:t> </a:t>
            </a:r>
            <a:r>
              <a:rPr lang="fi-FI" sz="2600" dirty="0" smtClean="0">
                <a:latin typeface="Garamond" panose="02020404030301010803" pitchFamily="18" charset="0"/>
              </a:rPr>
              <a:t>     2. Tilasto, numero tai auktoriteetteihin vetoaminen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i-FI" sz="2600" dirty="0" smtClean="0">
                <a:latin typeface="Garamond" panose="02020404030301010803" pitchFamily="18" charset="0"/>
              </a:rPr>
              <a:t>Parhainta, jos yhdelle pointille yksi perustelu kummastakin ryhmästä</a:t>
            </a:r>
          </a:p>
          <a:p>
            <a:pPr marL="457200" lvl="1" indent="0">
              <a:buNone/>
            </a:pPr>
            <a:r>
              <a:rPr lang="fi-FI" sz="2600" b="1" dirty="0" smtClean="0">
                <a:latin typeface="Garamond" panose="02020404030301010803" pitchFamily="18" charset="0"/>
              </a:rPr>
              <a:t>VÄITÄ, PERUSTELE JA HAVAINNOLLISTA PUHUEN 3  MINUUTTIA!</a:t>
            </a:r>
          </a:p>
          <a:p>
            <a:pPr marL="457200" lvl="1" indent="0">
              <a:buNone/>
            </a:pPr>
            <a:r>
              <a:rPr lang="fi-FI" sz="2600" dirty="0">
                <a:latin typeface="Garamond" panose="02020404030301010803" pitchFamily="18" charset="0"/>
              </a:rPr>
              <a:t> </a:t>
            </a:r>
            <a:r>
              <a:rPr lang="fi-FI" sz="2600" dirty="0" smtClean="0">
                <a:latin typeface="Garamond" panose="02020404030301010803" pitchFamily="18" charset="0"/>
              </a:rPr>
              <a:t>     - Ei mitään tekstiä silmien edessä</a:t>
            </a:r>
          </a:p>
          <a:p>
            <a:pPr marL="457200" lvl="1" indent="0">
              <a:buNone/>
            </a:pPr>
            <a:r>
              <a:rPr lang="fi-FI" sz="2600" dirty="0">
                <a:latin typeface="Garamond" panose="02020404030301010803" pitchFamily="18" charset="0"/>
              </a:rPr>
              <a:t> </a:t>
            </a:r>
            <a:r>
              <a:rPr lang="fi-FI" sz="2600" dirty="0" smtClean="0">
                <a:latin typeface="Garamond" panose="02020404030301010803" pitchFamily="18" charset="0"/>
              </a:rPr>
              <a:t>     - Olennaista on, ettei kukaan keskeytä puhetta </a:t>
            </a:r>
          </a:p>
          <a:p>
            <a:pPr marL="457200" lvl="1" indent="0">
              <a:buNone/>
            </a:pPr>
            <a:r>
              <a:rPr lang="fi-FI" sz="2600" dirty="0">
                <a:latin typeface="Garamond" panose="02020404030301010803" pitchFamily="18" charset="0"/>
              </a:rPr>
              <a:t>	</a:t>
            </a:r>
            <a:r>
              <a:rPr lang="fi-FI" sz="2600" dirty="0" smtClean="0">
                <a:latin typeface="Garamond" panose="02020404030301010803" pitchFamily="18" charset="0"/>
              </a:rPr>
              <a:t>			</a:t>
            </a:r>
            <a:endParaRPr lang="fi-FI" dirty="0"/>
          </a:p>
          <a:p>
            <a:pPr marL="457200" lvl="1" indent="0">
              <a:buNone/>
            </a:pPr>
            <a:endParaRPr lang="fi-FI" dirty="0" smtClean="0"/>
          </a:p>
          <a:p>
            <a:pPr marL="457200" lvl="1" indent="0">
              <a:buNone/>
            </a:pPr>
            <a:endParaRPr lang="fi-FI" dirty="0" smtClean="0"/>
          </a:p>
          <a:p>
            <a:pPr marL="457200" lvl="1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432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46111" y="1107582"/>
            <a:ext cx="9404723" cy="745665"/>
          </a:xfrm>
        </p:spPr>
        <p:txBody>
          <a:bodyPr/>
          <a:lstStyle/>
          <a:p>
            <a:r>
              <a:rPr lang="fi-FI" sz="4400" dirty="0">
                <a:latin typeface="Garamond" panose="02020404030301010803" pitchFamily="18" charset="0"/>
              </a:rPr>
              <a:t> </a:t>
            </a:r>
            <a:r>
              <a:rPr lang="fi-FI" sz="2800" dirty="0">
                <a:latin typeface="Garamond" panose="02020404030301010803" pitchFamily="18" charset="0"/>
              </a:rPr>
              <a:t>Lähteet: </a:t>
            </a:r>
            <a:r>
              <a:rPr lang="fi-FI" sz="4400" dirty="0">
                <a:latin typeface="Garamond" panose="02020404030301010803" pitchFamily="18" charset="0"/>
              </a:rPr>
              <a:t/>
            </a:r>
            <a:br>
              <a:rPr lang="fi-FI" sz="4400" dirty="0">
                <a:latin typeface="Garamond" panose="02020404030301010803" pitchFamily="18" charset="0"/>
              </a:rPr>
            </a:b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103312" y="1674254"/>
            <a:ext cx="8946541" cy="457414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i-FI" u="sng" dirty="0" smtClean="0">
              <a:solidFill>
                <a:srgbClr val="FFC000"/>
              </a:solidFill>
              <a:latin typeface="Garamond" panose="02020404030301010803" pitchFamily="18" charset="0"/>
              <a:hlinkClick r:id="rId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i-FI" dirty="0" smtClean="0">
                <a:solidFill>
                  <a:srgbClr val="FFC000"/>
                </a:solidFill>
                <a:latin typeface="Garamond" panose="02020404030301010803" pitchFamily="18" charset="0"/>
              </a:rPr>
              <a:t>S-postitse: Kulttuurituotannon lehtori, </a:t>
            </a:r>
            <a:r>
              <a:rPr lang="fi-FI" dirty="0" err="1" smtClean="0">
                <a:solidFill>
                  <a:srgbClr val="FFC000"/>
                </a:solidFill>
                <a:latin typeface="Garamond" panose="02020404030301010803" pitchFamily="18" charset="0"/>
              </a:rPr>
              <a:t>TeiniMINNO</a:t>
            </a:r>
            <a:r>
              <a:rPr lang="fi-FI" dirty="0" smtClean="0">
                <a:solidFill>
                  <a:srgbClr val="FFC000"/>
                </a:solidFill>
                <a:latin typeface="Garamond" panose="02020404030301010803" pitchFamily="18" charset="0"/>
              </a:rPr>
              <a:t> projektipäällikkö, MINNO</a:t>
            </a:r>
            <a:r>
              <a:rPr lang="fi-FI" dirty="0">
                <a:solidFill>
                  <a:srgbClr val="FFC000"/>
                </a:solidFill>
                <a:latin typeface="Garamond" panose="02020404030301010803" pitchFamily="18" charset="0"/>
              </a:rPr>
              <a:t>® </a:t>
            </a:r>
            <a:r>
              <a:rPr lang="fi-FI" dirty="0" smtClean="0">
                <a:solidFill>
                  <a:srgbClr val="FFC000"/>
                </a:solidFill>
                <a:latin typeface="Garamond" panose="02020404030301010803" pitchFamily="18" charset="0"/>
              </a:rPr>
              <a:t>Innovaatiokoordinaattori Laura-Maija </a:t>
            </a:r>
            <a:r>
              <a:rPr lang="fi-FI" dirty="0" err="1" smtClean="0">
                <a:solidFill>
                  <a:srgbClr val="FFC000"/>
                </a:solidFill>
                <a:latin typeface="Garamond" panose="02020404030301010803" pitchFamily="18" charset="0"/>
              </a:rPr>
              <a:t>Hero</a:t>
            </a:r>
            <a:endParaRPr lang="fi-FI" dirty="0" smtClean="0">
              <a:solidFill>
                <a:srgbClr val="FFC000"/>
              </a:solidFill>
              <a:latin typeface="Garamond" panose="02020404030301010803" pitchFamily="18" charset="0"/>
              <a:hlinkClick r:id="rId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i-FI" dirty="0" smtClean="0">
                <a:solidFill>
                  <a:srgbClr val="FFC000"/>
                </a:solidFill>
                <a:latin typeface="Garamond" panose="02020404030301010803" pitchFamily="18" charset="0"/>
                <a:hlinkClick r:id="rId2"/>
              </a:rPr>
              <a:t>http</a:t>
            </a:r>
            <a:r>
              <a:rPr lang="fi-FI" dirty="0">
                <a:solidFill>
                  <a:srgbClr val="FFC000"/>
                </a:solidFill>
                <a:latin typeface="Garamond" panose="02020404030301010803" pitchFamily="18" charset="0"/>
                <a:hlinkClick r:id="rId2"/>
              </a:rPr>
              <a:t>://prese.wordpress.com/category/esityksen-suunnittelu/</a:t>
            </a:r>
            <a:r>
              <a:rPr lang="fi-FI" dirty="0">
                <a:solidFill>
                  <a:srgbClr val="FFC000"/>
                </a:solidFill>
                <a:latin typeface="Garamond" panose="02020404030301010803" pitchFamily="18" charset="0"/>
              </a:rPr>
              <a:t>  </a:t>
            </a:r>
          </a:p>
          <a:p>
            <a:pPr marL="0" indent="0">
              <a:buNone/>
            </a:pPr>
            <a:endParaRPr lang="fi-FI" dirty="0" smtClean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marL="0" indent="0">
              <a:buNone/>
            </a:pPr>
            <a:endParaRPr lang="fi-FI" dirty="0">
              <a:solidFill>
                <a:srgbClr val="FFC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6255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i">
  <a:themeElements>
    <a:clrScheme name="Oranssi-punainen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Ioni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i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188</TotalTime>
  <Words>300</Words>
  <Application>Microsoft Office PowerPoint</Application>
  <PresentationFormat>Mukautettu</PresentationFormat>
  <Paragraphs>75</Paragraphs>
  <Slides>9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9</vt:i4>
      </vt:variant>
    </vt:vector>
  </HeadingPairs>
  <TitlesOfParts>
    <vt:vector size="10" baseType="lpstr">
      <vt:lpstr>Ioni</vt:lpstr>
      <vt:lpstr>Kohti viittä konseptia</vt:lpstr>
      <vt:lpstr> Konseptin toteutusaikataulu </vt:lpstr>
      <vt:lpstr> Mikä konsepti on tässä?</vt:lpstr>
      <vt:lpstr> Konseptin informatiivinen sisältö </vt:lpstr>
      <vt:lpstr>Kaikissa konsepteissa oltava kuvia ja teksti </vt:lpstr>
      <vt:lpstr> Toteutustapa   Esite = jokin printattava A4 -kokoinen file,              jossa kuvia ja tekstiä molemmin puolin  </vt:lpstr>
      <vt:lpstr>Torstaiaamupäivä 13.3 </vt:lpstr>
      <vt:lpstr> Pitchaus lyhyesti</vt:lpstr>
      <vt:lpstr> Lähteet: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Kohti viittä konseptia</dc:title>
  <dc:creator>Tuulia Pakarinen</dc:creator>
  <cp:lastModifiedBy>Administrator</cp:lastModifiedBy>
  <cp:revision>37</cp:revision>
  <dcterms:created xsi:type="dcterms:W3CDTF">2014-03-11T20:19:19Z</dcterms:created>
  <dcterms:modified xsi:type="dcterms:W3CDTF">2014-03-19T19:02:31Z</dcterms:modified>
</cp:coreProperties>
</file>